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4.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6.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notesSlides/notesSlide7.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style3.xml" ContentType="application/vnd.ms-office.chartstyle+xml"/>
  <Override PartName="/ppt/charts/colors3.xml" ContentType="application/vnd.ms-office.chartcolorstyle+xml"/>
  <Override PartName="/ppt/charts/chart2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notesSlides/notesSlide9.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notesSlides/notesSlide10.xml" ContentType="application/vnd.openxmlformats-officedocument.presentationml.notesSlide+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1086" r:id="rId5"/>
    <p:sldId id="5507" r:id="rId6"/>
    <p:sldId id="5508" r:id="rId7"/>
    <p:sldId id="5509" r:id="rId8"/>
    <p:sldId id="1313" r:id="rId9"/>
    <p:sldId id="1289" r:id="rId10"/>
    <p:sldId id="1312" r:id="rId11"/>
    <p:sldId id="1314" r:id="rId12"/>
    <p:sldId id="5503" r:id="rId13"/>
    <p:sldId id="1311" r:id="rId14"/>
    <p:sldId id="1315" r:id="rId15"/>
    <p:sldId id="1318" r:id="rId16"/>
    <p:sldId id="1292" r:id="rId17"/>
    <p:sldId id="1293" r:id="rId18"/>
    <p:sldId id="1327" r:id="rId19"/>
    <p:sldId id="1320" r:id="rId20"/>
    <p:sldId id="1317" r:id="rId21"/>
    <p:sldId id="1323" r:id="rId22"/>
    <p:sldId id="1325" r:id="rId23"/>
    <p:sldId id="1324" r:id="rId24"/>
    <p:sldId id="1326" r:id="rId25"/>
    <p:sldId id="1332" r:id="rId26"/>
    <p:sldId id="1331" r:id="rId27"/>
    <p:sldId id="5506" r:id="rId28"/>
    <p:sldId id="556" r:id="rId29"/>
    <p:sldId id="270" r:id="rId30"/>
    <p:sldId id="407" r:id="rId31"/>
  </p:sldIdLst>
  <p:sldSz cx="12192000" cy="6858000"/>
  <p:notesSz cx="6858000" cy="9144000"/>
  <p:custDataLst>
    <p:tags r:id="rId3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457" userDrawn="1">
          <p15:clr>
            <a:srgbClr val="A4A3A4"/>
          </p15:clr>
        </p15:guide>
        <p15:guide id="7" orient="horz" pos="2296" userDrawn="1">
          <p15:clr>
            <a:srgbClr val="A4A3A4"/>
          </p15:clr>
        </p15:guide>
        <p15:guide id="8" pos="3840" userDrawn="1">
          <p15:clr>
            <a:srgbClr val="A4A3A4"/>
          </p15:clr>
        </p15:guide>
        <p15:guide id="9" pos="6516" userDrawn="1">
          <p15:clr>
            <a:srgbClr val="A4A3A4"/>
          </p15:clr>
        </p15:guide>
        <p15:guide id="10" orient="horz" pos="3203" userDrawn="1">
          <p15:clr>
            <a:srgbClr val="A4A3A4"/>
          </p15:clr>
        </p15:guide>
        <p15:guide id="11" orient="horz" pos="1049" userDrawn="1">
          <p15:clr>
            <a:srgbClr val="A4A3A4"/>
          </p15:clr>
        </p15:guide>
        <p15:guide id="12" pos="597" userDrawn="1">
          <p15:clr>
            <a:srgbClr val="A4A3A4"/>
          </p15:clr>
        </p15:guide>
        <p15:guide id="13" orient="horz" pos="343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ttias Meul" initials="MM" lastIdx="18" clrIdx="6">
    <p:extLst>
      <p:ext uri="{19B8F6BF-5375-455C-9EA6-DF929625EA0E}">
        <p15:presenceInfo xmlns:p15="http://schemas.microsoft.com/office/powerpoint/2012/main" userId="S::Mattias.Meul@Ipsos.com::c44b63c8-504e-4cb7-b102-b829b2681110" providerId="AD"/>
      </p:ext>
    </p:extLst>
  </p:cmAuthor>
  <p:cmAuthor id="1" name="Romain Carette" initials="RC" lastIdx="1" clrIdx="0">
    <p:extLst>
      <p:ext uri="{19B8F6BF-5375-455C-9EA6-DF929625EA0E}">
        <p15:presenceInfo xmlns:p15="http://schemas.microsoft.com/office/powerpoint/2012/main" userId="f5b5fcd6593eb51e" providerId="Windows Live"/>
      </p:ext>
    </p:extLst>
  </p:cmAuthor>
  <p:cmAuthor id="2" name="Anne Dehaen" initials="AD" lastIdx="26" clrIdx="1">
    <p:extLst>
      <p:ext uri="{19B8F6BF-5375-455C-9EA6-DF929625EA0E}">
        <p15:presenceInfo xmlns:p15="http://schemas.microsoft.com/office/powerpoint/2012/main" userId="S::Anne.Dehaen@ipsos.com::7b23fd3e-10d0-48a3-8369-f235ce578d25" providerId="AD"/>
      </p:ext>
    </p:extLst>
  </p:cmAuthor>
  <p:cmAuthor id="3" name="Caroline Van Borm" initials="CVB" lastIdx="85" clrIdx="2">
    <p:extLst>
      <p:ext uri="{19B8F6BF-5375-455C-9EA6-DF929625EA0E}">
        <p15:presenceInfo xmlns:p15="http://schemas.microsoft.com/office/powerpoint/2012/main" userId="S::Caroline.VanBorm@ipsos.com::a8e29aa5-9b7d-4045-98dd-08980a78c8ee" providerId="AD"/>
      </p:ext>
    </p:extLst>
  </p:cmAuthor>
  <p:cmAuthor id="4" name="Glenn Hendrickx" initials="GH" lastIdx="10" clrIdx="3">
    <p:extLst>
      <p:ext uri="{19B8F6BF-5375-455C-9EA6-DF929625EA0E}">
        <p15:presenceInfo xmlns:p15="http://schemas.microsoft.com/office/powerpoint/2012/main" userId="S::Glenn.Hendrickx@ipsos.com::599bd1a4-37d0-46aa-a52d-ec77f637209f" providerId="AD"/>
      </p:ext>
    </p:extLst>
  </p:cmAuthor>
  <p:cmAuthor id="5" name="Lisa Maerten" initials="LM" lastIdx="1" clrIdx="4">
    <p:extLst>
      <p:ext uri="{19B8F6BF-5375-455C-9EA6-DF929625EA0E}">
        <p15:presenceInfo xmlns:p15="http://schemas.microsoft.com/office/powerpoint/2012/main" userId="S::Lisa.Maerten@ipsos.com::d534fc49-f51a-4d4a-bd81-349b1c06ebd3" providerId="AD"/>
      </p:ext>
    </p:extLst>
  </p:cmAuthor>
  <p:cmAuthor id="6" name="Joke Vranken" initials="JV" lastIdx="16" clrIdx="5">
    <p:extLst>
      <p:ext uri="{19B8F6BF-5375-455C-9EA6-DF929625EA0E}">
        <p15:presenceInfo xmlns:p15="http://schemas.microsoft.com/office/powerpoint/2012/main" userId="S::Joke.Vranken@ipsos.com::80e24b44-14aa-4fec-b6a4-32a8cf0df8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02554"/>
    <a:srgbClr val="BEDBFF"/>
    <a:srgbClr val="66C4C4"/>
    <a:srgbClr val="000000"/>
    <a:srgbClr val="7FCECD"/>
    <a:srgbClr val="D26464"/>
    <a:srgbClr val="E4C7EC"/>
    <a:srgbClr val="C43A3A"/>
    <a:srgbClr val="C947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autoAdjust="0"/>
    <p:restoredTop sz="94249" autoAdjust="0"/>
  </p:normalViewPr>
  <p:slideViewPr>
    <p:cSldViewPr snapToGrid="0" showGuides="1">
      <p:cViewPr varScale="1">
        <p:scale>
          <a:sx n="72" d="100"/>
          <a:sy n="72" d="100"/>
        </p:scale>
        <p:origin x="636" y="66"/>
      </p:cViewPr>
      <p:guideLst>
        <p:guide pos="2457"/>
        <p:guide orient="horz" pos="2296"/>
        <p:guide pos="3840"/>
        <p:guide pos="6516"/>
        <p:guide orient="horz" pos="3203"/>
        <p:guide orient="horz" pos="1049"/>
        <p:guide pos="597"/>
        <p:guide orient="horz" pos="3430"/>
      </p:guideLst>
    </p:cSldViewPr>
  </p:slideViewPr>
  <p:notesTextViewPr>
    <p:cViewPr>
      <p:scale>
        <a:sx n="3" d="2"/>
        <a:sy n="3" d="2"/>
      </p:scale>
      <p:origin x="0" y="0"/>
    </p:cViewPr>
  </p:notesTextViewPr>
  <p:sorterViewPr>
    <p:cViewPr varScale="1">
      <p:scale>
        <a:sx n="1" d="1"/>
        <a:sy n="1" d="1"/>
      </p:scale>
      <p:origin x="0" y="-4104"/>
    </p:cViewPr>
  </p:sorterViewPr>
  <p:notesViewPr>
    <p:cSldViewPr snapToGrid="0" showGuides="1">
      <p:cViewPr>
        <p:scale>
          <a:sx n="75" d="100"/>
          <a:sy n="75" d="100"/>
        </p:scale>
        <p:origin x="5928" y="13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xml"/><Relationship Id="rId1" Type="http://schemas.microsoft.com/office/2011/relationships/chartStyle" Target="style3.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4.xml"/><Relationship Id="rId1" Type="http://schemas.microsoft.com/office/2011/relationships/chartStyle" Target="style4.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763287596822852E-2"/>
          <c:w val="1"/>
          <c:h val="0.68096608130173331"/>
        </c:manualLayout>
      </c:layout>
      <c:barChart>
        <c:barDir val="col"/>
        <c:grouping val="clustered"/>
        <c:varyColors val="0"/>
        <c:ser>
          <c:idx val="0"/>
          <c:order val="0"/>
          <c:tx>
            <c:strRef>
              <c:f>Sheet1!$A$5</c:f>
              <c:strCache>
                <c:ptCount val="1"/>
                <c:pt idx="0">
                  <c:v>%</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anchor="ctr" anchorCtr="1"/>
              <a:lstStyle/>
              <a:p>
                <a:pPr algn="ctr">
                  <a:defRPr sz="16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Groupe 1
(n=100)
(A)</c:v>
                </c:pt>
                <c:pt idx="1">
                  <c:v>Groupe 2
(n=150)
(B)</c:v>
                </c:pt>
                <c:pt idx="2">
                  <c:v>Groupe 3
(n=150)
(C)</c:v>
                </c:pt>
              </c:strCache>
            </c:strRef>
          </c:cat>
          <c:val>
            <c:numRef>
              <c:f>Sheet1!$B$5:$D$5</c:f>
              <c:numCache>
                <c:formatCode>0.00</c:formatCode>
                <c:ptCount val="3"/>
                <c:pt idx="0">
                  <c:v>54</c:v>
                </c:pt>
                <c:pt idx="1">
                  <c:v>70</c:v>
                </c:pt>
                <c:pt idx="2">
                  <c:v>58</c:v>
                </c:pt>
              </c:numCache>
            </c:numRef>
          </c:val>
          <c:extLst>
            <c:ext xmlns:c16="http://schemas.microsoft.com/office/drawing/2014/chart" uri="{C3380CC4-5D6E-409C-BE32-E72D297353CC}">
              <c16:uniqueId val="{00000000-61D1-4B44-9780-D9D0837DCD9E}"/>
            </c:ext>
          </c:extLst>
        </c:ser>
        <c:dLbls>
          <c:dLblPos val="outEnd"/>
          <c:showLegendKey val="0"/>
          <c:showVal val="1"/>
          <c:showCatName val="0"/>
          <c:showSerName val="0"/>
          <c:showPercent val="0"/>
          <c:showBubbleSize val="0"/>
        </c:dLbls>
        <c:gapWidth val="200"/>
        <c:axId val="528539336"/>
        <c:axId val="528539008"/>
      </c:barChart>
      <c:catAx>
        <c:axId val="52853933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nl-BE"/>
          </a:p>
        </c:txPr>
        <c:crossAx val="528539008"/>
        <c:crosses val="autoZero"/>
        <c:auto val="1"/>
        <c:lblAlgn val="ctr"/>
        <c:lblOffset val="0"/>
        <c:noMultiLvlLbl val="0"/>
      </c:catAx>
      <c:valAx>
        <c:axId val="528539008"/>
        <c:scaling>
          <c:orientation val="minMax"/>
          <c:max val="100"/>
          <c:min val="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mn-lt"/>
        </a:defRPr>
      </a:pPr>
      <a:endParaRPr lang="nl-BE"/>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6FAD-43BA-888E-CA2F3B5E0BAC}"/>
              </c:ext>
            </c:extLst>
          </c:dPt>
          <c:dPt>
            <c:idx val="1"/>
            <c:bubble3D val="0"/>
            <c:spPr>
              <a:solidFill>
                <a:schemeClr val="accent5"/>
              </a:solidFill>
              <a:ln w="19050">
                <a:noFill/>
              </a:ln>
              <a:effectLst/>
            </c:spPr>
            <c:extLst>
              <c:ext xmlns:c16="http://schemas.microsoft.com/office/drawing/2014/chart" uri="{C3380CC4-5D6E-409C-BE32-E72D297353CC}">
                <c16:uniqueId val="{00000003-6FAD-43BA-888E-CA2F3B5E0BAC}"/>
              </c:ext>
            </c:extLst>
          </c:dPt>
          <c:dPt>
            <c:idx val="2"/>
            <c:bubble3D val="0"/>
            <c:spPr>
              <a:solidFill>
                <a:schemeClr val="accent6"/>
              </a:solidFill>
              <a:ln w="19050">
                <a:noFill/>
              </a:ln>
              <a:effectLst/>
            </c:spPr>
            <c:extLst>
              <c:ext xmlns:c16="http://schemas.microsoft.com/office/drawing/2014/chart" uri="{C3380CC4-5D6E-409C-BE32-E72D297353CC}">
                <c16:uniqueId val="{00000005-6FAD-43BA-888E-CA2F3B5E0BAC}"/>
              </c:ext>
            </c:extLst>
          </c:dPt>
          <c:dPt>
            <c:idx val="3"/>
            <c:bubble3D val="0"/>
            <c:spPr>
              <a:solidFill>
                <a:schemeClr val="accent4"/>
              </a:solidFill>
              <a:ln w="19050">
                <a:noFill/>
              </a:ln>
              <a:effectLst/>
            </c:spPr>
            <c:extLst>
              <c:ext xmlns:c16="http://schemas.microsoft.com/office/drawing/2014/chart" uri="{C3380CC4-5D6E-409C-BE32-E72D297353CC}">
                <c16:uniqueId val="{00000007-6FAD-43BA-888E-CA2F3B5E0BAC}"/>
              </c:ext>
            </c:extLst>
          </c:dPt>
          <c:dPt>
            <c:idx val="4"/>
            <c:bubble3D val="0"/>
            <c:spPr>
              <a:solidFill>
                <a:schemeClr val="accent2"/>
              </a:solidFill>
              <a:ln w="19050">
                <a:noFill/>
              </a:ln>
              <a:effectLst/>
            </c:spPr>
            <c:extLst>
              <c:ext xmlns:c16="http://schemas.microsoft.com/office/drawing/2014/chart" uri="{C3380CC4-5D6E-409C-BE32-E72D297353CC}">
                <c16:uniqueId val="{00000009-6FAD-43BA-888E-CA2F3B5E0BAC}"/>
              </c:ext>
            </c:extLst>
          </c:dPt>
          <c:dPt>
            <c:idx val="5"/>
            <c:bubble3D val="0"/>
            <c:spPr>
              <a:solidFill>
                <a:schemeClr val="accent3"/>
              </a:solidFill>
              <a:ln w="19050">
                <a:noFill/>
              </a:ln>
              <a:effectLst/>
            </c:spPr>
            <c:extLst>
              <c:ext xmlns:c16="http://schemas.microsoft.com/office/drawing/2014/chart" uri="{C3380CC4-5D6E-409C-BE32-E72D297353CC}">
                <c16:uniqueId val="{0000000B-6FAD-43BA-888E-CA2F3B5E0BAC}"/>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90.21</c:v>
                </c:pt>
                <c:pt idx="1">
                  <c:v>8.61</c:v>
                </c:pt>
                <c:pt idx="2">
                  <c:v>1.18</c:v>
                </c:pt>
              </c:numCache>
            </c:numRef>
          </c:val>
          <c:extLst>
            <c:ext xmlns:c16="http://schemas.microsoft.com/office/drawing/2014/chart" uri="{C3380CC4-5D6E-409C-BE32-E72D297353CC}">
              <c16:uniqueId val="{0000000C-6FAD-43BA-888E-CA2F3B5E0BAC}"/>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beter voor de gezondheid van de kat (minder kans op tumoren, minder kans op kattenziektes)</c:v>
                </c:pt>
                <c:pt idx="2">
                  <c:v>Om de overvloed aan (zwerf/straat)katten tegen te gaan</c:v>
                </c:pt>
                <c:pt idx="3">
                  <c:v>Asielen zitten al vol met katten en ik wil niet bijdragen aan het probleem van de overvolle asielen</c:v>
                </c:pt>
                <c:pt idx="4">
                  <c:v>Dit maakt de kat rustiger (bv. tijdens paringstijd, minder nachtelijk miauwen, minder zwerven, etc.)</c:v>
                </c:pt>
                <c:pt idx="5">
                  <c:v>Dit is verplicht</c:v>
                </c:pt>
                <c:pt idx="6">
                  <c:v>Anders gaat een kater ‘sproeien’</c:v>
                </c:pt>
                <c:pt idx="7">
                  <c:v>Mijn dierenarts heeft dit aangeraden</c:v>
                </c:pt>
                <c:pt idx="8">
                  <c:v>{@} was al gesteriliseerd/gecastreerd bij aankoop/bij adoptie/ toen ik deze kreeg/ toen deze bij me toe kwam</c:v>
                </c:pt>
                <c:pt idx="9">
                  <c:v>Andere:</c:v>
                </c:pt>
              </c:strCache>
            </c:strRef>
          </c:cat>
          <c:val>
            <c:numRef>
              <c:f>Sheet1!$B$2:$B$11</c:f>
              <c:numCache>
                <c:formatCode>0.00</c:formatCode>
                <c:ptCount val="10"/>
                <c:pt idx="0">
                  <c:v>36.409999999999997</c:v>
                </c:pt>
                <c:pt idx="1">
                  <c:v>30.09</c:v>
                </c:pt>
                <c:pt idx="2">
                  <c:v>29.24</c:v>
                </c:pt>
                <c:pt idx="3">
                  <c:v>26.79</c:v>
                </c:pt>
                <c:pt idx="4">
                  <c:v>25.61</c:v>
                </c:pt>
                <c:pt idx="5">
                  <c:v>21.38</c:v>
                </c:pt>
                <c:pt idx="6">
                  <c:v>14.51</c:v>
                </c:pt>
                <c:pt idx="7">
                  <c:v>11.77</c:v>
                </c:pt>
                <c:pt idx="8">
                  <c:v>10.4</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beter voor de gezondheid van de kat (minder kans op tumoren, minder kans op kattenziektes)</c:v>
                </c:pt>
                <c:pt idx="2">
                  <c:v>Om de overvloed aan (zwerf/straat)katten tegen te gaan</c:v>
                </c:pt>
                <c:pt idx="3">
                  <c:v>Asielen zitten al vol met katten en ik wil niet bijdragen aan het probleem van de overvolle asielen</c:v>
                </c:pt>
                <c:pt idx="4">
                  <c:v>Dit maakt de kat rustiger (bv. tijdens paringstijd, minder nachtelijk miauwen, minder zwerven, etc.)</c:v>
                </c:pt>
                <c:pt idx="5">
                  <c:v>Dit is verplicht</c:v>
                </c:pt>
                <c:pt idx="6">
                  <c:v>Anders gaat een kater ‘sproeien’</c:v>
                </c:pt>
                <c:pt idx="7">
                  <c:v>Mijn dierenarts heeft dit aangeraden</c:v>
                </c:pt>
                <c:pt idx="8">
                  <c:v>{@} was al gesteriliseerd/gecastreerd bij aankoop/bij adoptie/ toen ik deze kreeg/ toen deze bij me toe kwam</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beter voor de gezondheid van de kat (minder kans op tumoren, minder kans op kattenziektes)</c:v>
                </c:pt>
                <c:pt idx="2">
                  <c:v>Om de overvloed aan (zwerf/straat)katten tegen te gaan</c:v>
                </c:pt>
                <c:pt idx="3">
                  <c:v>Asielen zitten al vol met katten en ik wil niet bijdragen aan het probleem van de overvolle asielen</c:v>
                </c:pt>
                <c:pt idx="4">
                  <c:v>Dit maakt de kat rustiger (bv. tijdens paringstijd, minder nachtelijk miauwen, minder zwerven, etc.)</c:v>
                </c:pt>
                <c:pt idx="5">
                  <c:v>Dit is verplicht</c:v>
                </c:pt>
                <c:pt idx="6">
                  <c:v>Anders gaat een kater ‘sproeien’</c:v>
                </c:pt>
                <c:pt idx="7">
                  <c:v>Mijn dierenarts heeft dit aangeraden</c:v>
                </c:pt>
                <c:pt idx="8">
                  <c:v>{@} was al gesteriliseerd/gecastreerd bij aankoop/bij adoptie/ toen ik deze kreeg/ toen deze bij me toe kwam</c:v>
                </c:pt>
                <c:pt idx="9">
                  <c:v>Andere:</c:v>
                </c:pt>
              </c:strCache>
            </c:strRef>
          </c:cat>
          <c:val>
            <c:numRef>
              <c:f>Sheet1!$D$2:$D$11</c:f>
              <c:numCache>
                <c:formatCode>General</c:formatCode>
                <c:ptCount val="10"/>
                <c:pt idx="9" formatCode="0.00">
                  <c:v>2.88</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beter voor de gezondheid van de kat (minder kans op tumoren, minder kans op kattenziektes)</c:v>
                </c:pt>
                <c:pt idx="2">
                  <c:v>Om de overvloed aan (zwerf/straat)katten tegen te gaan</c:v>
                </c:pt>
                <c:pt idx="3">
                  <c:v>Asielen zitten al vol met katten en ik wil niet bijdragen aan het probleem van de overvolle asielen</c:v>
                </c:pt>
                <c:pt idx="4">
                  <c:v>Dit maakt de kat rustiger (bv. tijdens paringstijd, minder nachtelijk miauwen, minder zwerven, etc.)</c:v>
                </c:pt>
                <c:pt idx="5">
                  <c:v>Dit is verplicht</c:v>
                </c:pt>
                <c:pt idx="6">
                  <c:v>Anders gaat een kater ‘sproeien’</c:v>
                </c:pt>
                <c:pt idx="7">
                  <c:v>Mijn dierenarts heeft dit aangeraden</c:v>
                </c:pt>
                <c:pt idx="8">
                  <c:v>{@} was al gesteriliseerd/gecastreerd bij aankoop/bij adoptie/ toen ik deze kreeg/ toen deze bij me toe kwam</c:v>
                </c:pt>
                <c:pt idx="9">
                  <c:v>Andere:</c:v>
                </c:pt>
              </c:strCache>
            </c:strRef>
          </c:cat>
          <c:val>
            <c:numRef>
              <c:f>Sheet1!$B$2:$B$11</c:f>
              <c:numCache>
                <c:formatCode>0.00</c:formatCode>
                <c:ptCount val="10"/>
                <c:pt idx="0">
                  <c:v>44.46</c:v>
                </c:pt>
                <c:pt idx="1">
                  <c:v>29.24</c:v>
                </c:pt>
                <c:pt idx="2">
                  <c:v>30.1</c:v>
                </c:pt>
                <c:pt idx="3">
                  <c:v>27.75</c:v>
                </c:pt>
                <c:pt idx="4">
                  <c:v>21.75</c:v>
                </c:pt>
                <c:pt idx="5">
                  <c:v>22.12</c:v>
                </c:pt>
                <c:pt idx="6">
                  <c:v>0</c:v>
                </c:pt>
                <c:pt idx="7">
                  <c:v>9.89</c:v>
                </c:pt>
                <c:pt idx="8">
                  <c:v>11.7</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beter voor de gezondheid van de kat (minder kans op tumoren, minder kans op kattenziektes)</c:v>
                </c:pt>
                <c:pt idx="2">
                  <c:v>Om de overvloed aan (zwerf/straat)katten tegen te gaan</c:v>
                </c:pt>
                <c:pt idx="3">
                  <c:v>Asielen zitten al vol met katten en ik wil niet bijdragen aan het probleem van de overvolle asielen</c:v>
                </c:pt>
                <c:pt idx="4">
                  <c:v>Dit maakt de kat rustiger (bv. tijdens paringstijd, minder nachtelijk miauwen, minder zwerven, etc.)</c:v>
                </c:pt>
                <c:pt idx="5">
                  <c:v>Dit is verplicht</c:v>
                </c:pt>
                <c:pt idx="6">
                  <c:v>Anders gaat een kater ‘sproeien’</c:v>
                </c:pt>
                <c:pt idx="7">
                  <c:v>Mijn dierenarts heeft dit aangeraden</c:v>
                </c:pt>
                <c:pt idx="8">
                  <c:v>{@} was al gesteriliseerd/gecastreerd bij aankoop/bij adoptie/ toen ik deze kreeg/ toen deze bij me toe kwam</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beter voor de gezondheid van de kat (minder kans op tumoren, minder kans op kattenziektes)</c:v>
                </c:pt>
                <c:pt idx="2">
                  <c:v>Om de overvloed aan (zwerf/straat)katten tegen te gaan</c:v>
                </c:pt>
                <c:pt idx="3">
                  <c:v>Asielen zitten al vol met katten en ik wil niet bijdragen aan het probleem van de overvolle asielen</c:v>
                </c:pt>
                <c:pt idx="4">
                  <c:v>Dit maakt de kat rustiger (bv. tijdens paringstijd, minder nachtelijk miauwen, minder zwerven, etc.)</c:v>
                </c:pt>
                <c:pt idx="5">
                  <c:v>Dit is verplicht</c:v>
                </c:pt>
                <c:pt idx="6">
                  <c:v>Anders gaat een kater ‘sproeien’</c:v>
                </c:pt>
                <c:pt idx="7">
                  <c:v>Mijn dierenarts heeft dit aangeraden</c:v>
                </c:pt>
                <c:pt idx="8">
                  <c:v>{@} was al gesteriliseerd/gecastreerd bij aankoop/bij adoptie/ toen ik deze kreeg/ toen deze bij me toe kwam</c:v>
                </c:pt>
                <c:pt idx="9">
                  <c:v>Andere:</c:v>
                </c:pt>
              </c:strCache>
            </c:strRef>
          </c:cat>
          <c:val>
            <c:numRef>
              <c:f>Sheet1!$D$2:$D$11</c:f>
              <c:numCache>
                <c:formatCode>General</c:formatCode>
                <c:ptCount val="10"/>
                <c:pt idx="9">
                  <c:v>2.88</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beter voor de gezondheid van de kat (minder kans op tumoren, minder kans op kattenziektes)</c:v>
                </c:pt>
                <c:pt idx="2">
                  <c:v>Om de overvloed aan (zwerf/straat)katten tegen te gaan</c:v>
                </c:pt>
                <c:pt idx="3">
                  <c:v>Asielen zitten al vol met katten en ik wil niet bijdragen aan het probleem van de overvolle asielen</c:v>
                </c:pt>
                <c:pt idx="4">
                  <c:v>Dit maakt de kat rustiger (bv. tijdens paringstijd, minder nachtelijk miauwen, minder zwerven, etc.)</c:v>
                </c:pt>
                <c:pt idx="5">
                  <c:v>Dit is verplicht</c:v>
                </c:pt>
                <c:pt idx="6">
                  <c:v>Anders gaat een kater ‘sproeien’</c:v>
                </c:pt>
                <c:pt idx="7">
                  <c:v>Mijn dierenarts heeft dit aangeraden</c:v>
                </c:pt>
                <c:pt idx="8">
                  <c:v>{@} was al gesteriliseerd/gecastreerd bij aankoop/bij adoptie/ toen ik deze kreeg/ toen deze bij me toe kwam</c:v>
                </c:pt>
                <c:pt idx="9">
                  <c:v>Andere:</c:v>
                </c:pt>
              </c:strCache>
            </c:strRef>
          </c:cat>
          <c:val>
            <c:numRef>
              <c:f>Sheet1!$B$2:$B$11</c:f>
              <c:numCache>
                <c:formatCode>0.00</c:formatCode>
                <c:ptCount val="10"/>
                <c:pt idx="0">
                  <c:v>27.99</c:v>
                </c:pt>
                <c:pt idx="1">
                  <c:v>30.98</c:v>
                </c:pt>
                <c:pt idx="2">
                  <c:v>28.33</c:v>
                </c:pt>
                <c:pt idx="3">
                  <c:v>25.79</c:v>
                </c:pt>
                <c:pt idx="4">
                  <c:v>29.63</c:v>
                </c:pt>
                <c:pt idx="5">
                  <c:v>20.59</c:v>
                </c:pt>
                <c:pt idx="6">
                  <c:v>29.68</c:v>
                </c:pt>
                <c:pt idx="7">
                  <c:v>13.74</c:v>
                </c:pt>
                <c:pt idx="8">
                  <c:v>9.0299999999999994</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beter voor de gezondheid van de kat (minder kans op tumoren, minder kans op kattenziektes)</c:v>
                </c:pt>
                <c:pt idx="2">
                  <c:v>Om de overvloed aan (zwerf/straat)katten tegen te gaan</c:v>
                </c:pt>
                <c:pt idx="3">
                  <c:v>Asielen zitten al vol met katten en ik wil niet bijdragen aan het probleem van de overvolle asielen</c:v>
                </c:pt>
                <c:pt idx="4">
                  <c:v>Dit maakt de kat rustiger (bv. tijdens paringstijd, minder nachtelijk miauwen, minder zwerven, etc.)</c:v>
                </c:pt>
                <c:pt idx="5">
                  <c:v>Dit is verplicht</c:v>
                </c:pt>
                <c:pt idx="6">
                  <c:v>Anders gaat een kater ‘sproeien’</c:v>
                </c:pt>
                <c:pt idx="7">
                  <c:v>Mijn dierenarts heeft dit aangeraden</c:v>
                </c:pt>
                <c:pt idx="8">
                  <c:v>{@} was al gesteriliseerd/gecastreerd bij aankoop/bij adoptie/ toen ik deze kreeg/ toen deze bij me toe kwam</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beter voor de gezondheid van de kat (minder kans op tumoren, minder kans op kattenziektes)</c:v>
                </c:pt>
                <c:pt idx="2">
                  <c:v>Om de overvloed aan (zwerf/straat)katten tegen te gaan</c:v>
                </c:pt>
                <c:pt idx="3">
                  <c:v>Asielen zitten al vol met katten en ik wil niet bijdragen aan het probleem van de overvolle asielen</c:v>
                </c:pt>
                <c:pt idx="4">
                  <c:v>Dit maakt de kat rustiger (bv. tijdens paringstijd, minder nachtelijk miauwen, minder zwerven, etc.)</c:v>
                </c:pt>
                <c:pt idx="5">
                  <c:v>Dit is verplicht</c:v>
                </c:pt>
                <c:pt idx="6">
                  <c:v>Anders gaat een kater ‘sproeien’</c:v>
                </c:pt>
                <c:pt idx="7">
                  <c:v>Mijn dierenarts heeft dit aangeraden</c:v>
                </c:pt>
                <c:pt idx="8">
                  <c:v>{@} was al gesteriliseerd/gecastreerd bij aankoop/bij adoptie/ toen ik deze kreeg/ toen deze bij me toe kwam</c:v>
                </c:pt>
                <c:pt idx="9">
                  <c:v>Andere:</c:v>
                </c:pt>
              </c:strCache>
            </c:strRef>
          </c:cat>
          <c:val>
            <c:numRef>
              <c:f>Sheet1!$D$2:$D$11</c:f>
              <c:numCache>
                <c:formatCode>General</c:formatCode>
                <c:ptCount val="10"/>
                <c:pt idx="9" formatCode="0.00">
                  <c:v>2.35</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General</c:formatCode>
                <c:ptCount val="4"/>
                <c:pt idx="0">
                  <c:v>55.3</c:v>
                </c:pt>
                <c:pt idx="1">
                  <c:v>14.19</c:v>
                </c:pt>
                <c:pt idx="2">
                  <c:v>12.8</c:v>
                </c:pt>
                <c:pt idx="3">
                  <c:v>17.72</c:v>
                </c:pt>
              </c:numCache>
            </c:numRef>
          </c:val>
          <c:extLst>
            <c:ext xmlns:c16="http://schemas.microsoft.com/office/drawing/2014/chart" uri="{C3380CC4-5D6E-409C-BE32-E72D297353CC}">
              <c16:uniqueId val="{00000000-5AC5-42C8-ABAE-DAD3A39ACD53}"/>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0.507950471121386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58.61</c:v>
                </c:pt>
                <c:pt idx="1">
                  <c:v>20.100000000000001</c:v>
                </c:pt>
                <c:pt idx="2">
                  <c:v>21.28</c:v>
                </c:pt>
              </c:numCache>
            </c:numRef>
          </c:val>
          <c:extLst>
            <c:ext xmlns:c16="http://schemas.microsoft.com/office/drawing/2014/chart" uri="{C3380CC4-5D6E-409C-BE32-E72D297353CC}">
              <c16:uniqueId val="{00000000-C143-4C26-8864-FC69E4E844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41254433414959796"/>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Vrienden</c:v>
                </c:pt>
                <c:pt idx="1">
                  <c:v>{@} kwam als zwerfkat in mijn tuin en is niet meer weggegaan</c:v>
                </c:pt>
                <c:pt idx="2">
                  <c:v>Gevonden op straat</c:v>
                </c:pt>
                <c:pt idx="3">
                  <c:v>Uit een nestje van mijn andere kat</c:v>
                </c:pt>
                <c:pt idx="4">
                  <c:v>Niet-erkende fokker</c:v>
                </c:pt>
                <c:pt idx="5">
                  <c:v>Uit een nestje dat ik gevonden heb (bv in de tuin, op straat, etc.)</c:v>
                </c:pt>
                <c:pt idx="6">
                  <c:v>Online (bv tweedehands.be, groep op facebook, fora, etc.)</c:v>
                </c:pt>
                <c:pt idx="7">
                  <c:v>Asiel</c:v>
                </c:pt>
              </c:strCache>
            </c:strRef>
          </c:cat>
          <c:val>
            <c:numRef>
              <c:f>Sheet1!$B$2:$B$9</c:f>
              <c:numCache>
                <c:formatCode>0.00</c:formatCode>
                <c:ptCount val="8"/>
                <c:pt idx="0">
                  <c:v>41.42</c:v>
                </c:pt>
                <c:pt idx="1">
                  <c:v>21.67</c:v>
                </c:pt>
                <c:pt idx="2">
                  <c:v>11.26</c:v>
                </c:pt>
                <c:pt idx="3">
                  <c:v>9.2799999999999994</c:v>
                </c:pt>
                <c:pt idx="4">
                  <c:v>6.32</c:v>
                </c:pt>
                <c:pt idx="5">
                  <c:v>5.09</c:v>
                </c:pt>
                <c:pt idx="6">
                  <c:v>1.5</c:v>
                </c:pt>
                <c:pt idx="7">
                  <c:v>0.98</c:v>
                </c:pt>
              </c:numCache>
            </c:numRef>
          </c:val>
          <c:extLst>
            <c:ext xmlns:c16="http://schemas.microsoft.com/office/drawing/2014/chart" uri="{C3380CC4-5D6E-409C-BE32-E72D297353CC}">
              <c16:uniqueId val="{00000000-8F74-4E91-8D0E-E81BC86BB1E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Vrienden</c:v>
                </c:pt>
                <c:pt idx="1">
                  <c:v>{@} kwam als zwerfkat in mijn tuin en is niet meer weggegaan</c:v>
                </c:pt>
                <c:pt idx="2">
                  <c:v>Gevonden op straat</c:v>
                </c:pt>
                <c:pt idx="3">
                  <c:v>Uit een nestje van mijn andere kat</c:v>
                </c:pt>
                <c:pt idx="4">
                  <c:v>Niet-erkende fokker</c:v>
                </c:pt>
                <c:pt idx="5">
                  <c:v>Uit een nestje dat ik gevonden heb (bv in de tuin, op straat, etc.)</c:v>
                </c:pt>
                <c:pt idx="6">
                  <c:v>Online (bv tweedehands.be, groep op facebook, fora, etc.)</c:v>
                </c:pt>
                <c:pt idx="7">
                  <c:v>Asiel</c:v>
                </c:pt>
              </c:strCache>
            </c:strRef>
          </c:cat>
          <c:val>
            <c:numRef>
              <c:f>Sheet1!$C$2:$C$9</c:f>
              <c:numCache>
                <c:formatCode>General</c:formatCode>
                <c:ptCount val="8"/>
              </c:numCache>
            </c:numRef>
          </c:val>
          <c:extLst>
            <c:ext xmlns:c16="http://schemas.microsoft.com/office/drawing/2014/chart" uri="{C3380CC4-5D6E-409C-BE32-E72D297353CC}">
              <c16:uniqueId val="{00000001-8F74-4E91-8D0E-E81BC86BB1E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Vrienden</c:v>
                </c:pt>
                <c:pt idx="1">
                  <c:v>{@} kwam als zwerfkat in mijn tuin en is niet meer weggegaan</c:v>
                </c:pt>
                <c:pt idx="2">
                  <c:v>Gevonden op straat</c:v>
                </c:pt>
                <c:pt idx="3">
                  <c:v>Uit een nestje van mijn andere kat</c:v>
                </c:pt>
                <c:pt idx="4">
                  <c:v>Niet-erkende fokker</c:v>
                </c:pt>
                <c:pt idx="5">
                  <c:v>Uit een nestje dat ik gevonden heb (bv in de tuin, op straat, etc.)</c:v>
                </c:pt>
                <c:pt idx="6">
                  <c:v>Online (bv tweedehands.be, groep op facebook, fora, etc.)</c:v>
                </c:pt>
                <c:pt idx="7">
                  <c:v>Asiel</c:v>
                </c:pt>
              </c:strCache>
            </c:strRef>
          </c:cat>
          <c:val>
            <c:numRef>
              <c:f>Sheet1!$D$2:$D$9</c:f>
              <c:numCache>
                <c:formatCode>General</c:formatCode>
                <c:ptCount val="8"/>
              </c:numCache>
            </c:numRef>
          </c:val>
          <c:extLst>
            <c:ext xmlns:c16="http://schemas.microsoft.com/office/drawing/2014/chart" uri="{C3380CC4-5D6E-409C-BE32-E72D297353CC}">
              <c16:uniqueId val="{00000002-8F74-4E91-8D0E-E81BC86BB1E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5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Ja</c:v>
                </c:pt>
                <c:pt idx="1">
                  <c:v>Nee</c:v>
                </c:pt>
              </c:strCache>
            </c:strRef>
          </c:cat>
          <c:val>
            <c:numRef>
              <c:f>Sheet1!$B$2:$B$3</c:f>
              <c:numCache>
                <c:formatCode>0.00</c:formatCode>
                <c:ptCount val="2"/>
                <c:pt idx="0">
                  <c:v>10.050000000000001</c:v>
                </c:pt>
                <c:pt idx="1">
                  <c:v>89.95</c:v>
                </c:pt>
              </c:numCache>
            </c:numRef>
          </c:val>
          <c:extLst>
            <c:ext xmlns:c16="http://schemas.microsoft.com/office/drawing/2014/chart" uri="{C3380CC4-5D6E-409C-BE32-E72D297353CC}">
              <c16:uniqueId val="{00000000-0BBF-4176-9F32-D4AF51D77BA3}"/>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ik heb concrete plannen</c:v>
                </c:pt>
                <c:pt idx="2">
                  <c:v>Ja, maar ik heb nog geen concrete plannen</c:v>
                </c:pt>
                <c:pt idx="3">
                  <c:v>Neen</c:v>
                </c:pt>
                <c:pt idx="5">
                  <c:v>Te duur</c:v>
                </c:pt>
                <c:pt idx="6">
                  <c:v>Ik vind dit niet nodig</c:v>
                </c:pt>
                <c:pt idx="7">
                  <c:v>{@} is nog te jong</c:v>
                </c:pt>
                <c:pt idx="8">
                  <c:v>Ik vind dit niet nodig omdat ik een kater heb</c:v>
                </c:pt>
                <c:pt idx="9">
                  <c:v>Ik heb nog geen tijd gehad om naar de dierenarts te gaan</c:v>
                </c:pt>
                <c:pt idx="10">
                  <c:v>Mijn kat komt niet (vrij) buiten</c:v>
                </c:pt>
                <c:pt idx="11">
                  <c:v>Kat is al te oud</c:v>
                </c:pt>
                <c:pt idx="12">
                  <c:v>Mijn dierenarts heeft dit afgeraden</c:v>
                </c:pt>
                <c:pt idx="13">
                  <c:v>Ik wil graag een nestje</c:v>
                </c:pt>
                <c:pt idx="14">
                  <c:v>Andere:</c:v>
                </c:pt>
              </c:strCache>
            </c:strRef>
          </c:cat>
          <c:val>
            <c:numRef>
              <c:f>Sheet1!$B$2:$B$16</c:f>
              <c:numCache>
                <c:formatCode>0.00</c:formatCode>
                <c:ptCount val="15"/>
                <c:pt idx="1">
                  <c:v>19.09</c:v>
                </c:pt>
                <c:pt idx="2">
                  <c:v>31.95</c:v>
                </c:pt>
                <c:pt idx="3">
                  <c:v>48.96</c:v>
                </c:pt>
                <c:pt idx="5">
                  <c:v>34.83</c:v>
                </c:pt>
                <c:pt idx="6">
                  <c:v>17.47</c:v>
                </c:pt>
                <c:pt idx="7">
                  <c:v>17.2</c:v>
                </c:pt>
                <c:pt idx="8">
                  <c:v>12.96</c:v>
                </c:pt>
                <c:pt idx="9">
                  <c:v>11.87</c:v>
                </c:pt>
                <c:pt idx="10">
                  <c:v>8.98</c:v>
                </c:pt>
                <c:pt idx="11">
                  <c:v>8.93</c:v>
                </c:pt>
                <c:pt idx="12">
                  <c:v>7.54</c:v>
                </c:pt>
                <c:pt idx="13">
                  <c:v>5.82</c:v>
                </c:pt>
              </c:numCache>
            </c:numRef>
          </c:val>
          <c:extLst>
            <c:ext xmlns:c16="http://schemas.microsoft.com/office/drawing/2014/chart" uri="{C3380CC4-5D6E-409C-BE32-E72D297353CC}">
              <c16:uniqueId val="{00000000-1F85-4578-BA3D-2DB3E294C054}"/>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ik heb concrete plannen</c:v>
                </c:pt>
                <c:pt idx="2">
                  <c:v>Ja, maar ik heb nog geen concrete plannen</c:v>
                </c:pt>
                <c:pt idx="3">
                  <c:v>Neen</c:v>
                </c:pt>
                <c:pt idx="5">
                  <c:v>Te duur</c:v>
                </c:pt>
                <c:pt idx="6">
                  <c:v>Ik vind dit niet nodig</c:v>
                </c:pt>
                <c:pt idx="7">
                  <c:v>{@} is nog te jong</c:v>
                </c:pt>
                <c:pt idx="8">
                  <c:v>Ik vind dit niet nodig omdat ik een kater heb</c:v>
                </c:pt>
                <c:pt idx="9">
                  <c:v>Ik heb nog geen tijd gehad om naar de dierenarts te gaan</c:v>
                </c:pt>
                <c:pt idx="10">
                  <c:v>Mijn kat komt niet (vrij) buiten</c:v>
                </c:pt>
                <c:pt idx="11">
                  <c:v>Kat is al te oud</c:v>
                </c:pt>
                <c:pt idx="12">
                  <c:v>Mijn dierenarts heeft dit afgeraden</c:v>
                </c:pt>
                <c:pt idx="13">
                  <c:v>Ik wil graag een nestje</c:v>
                </c:pt>
                <c:pt idx="14">
                  <c:v>Andere:</c:v>
                </c:pt>
              </c:strCache>
            </c:strRef>
          </c:cat>
          <c:val>
            <c:numRef>
              <c:f>Sheet1!$C$2:$C$16</c:f>
              <c:numCache>
                <c:formatCode>General</c:formatCode>
                <c:ptCount val="15"/>
              </c:numCache>
            </c:numRef>
          </c:val>
          <c:extLst>
            <c:ext xmlns:c16="http://schemas.microsoft.com/office/drawing/2014/chart" uri="{C3380CC4-5D6E-409C-BE32-E72D297353CC}">
              <c16:uniqueId val="{00000001-1F85-4578-BA3D-2DB3E294C054}"/>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ik heb concrete plannen</c:v>
                </c:pt>
                <c:pt idx="2">
                  <c:v>Ja, maar ik heb nog geen concrete plannen</c:v>
                </c:pt>
                <c:pt idx="3">
                  <c:v>Neen</c:v>
                </c:pt>
                <c:pt idx="5">
                  <c:v>Te duur</c:v>
                </c:pt>
                <c:pt idx="6">
                  <c:v>Ik vind dit niet nodig</c:v>
                </c:pt>
                <c:pt idx="7">
                  <c:v>{@} is nog te jong</c:v>
                </c:pt>
                <c:pt idx="8">
                  <c:v>Ik vind dit niet nodig omdat ik een kater heb</c:v>
                </c:pt>
                <c:pt idx="9">
                  <c:v>Ik heb nog geen tijd gehad om naar de dierenarts te gaan</c:v>
                </c:pt>
                <c:pt idx="10">
                  <c:v>Mijn kat komt niet (vrij) buiten</c:v>
                </c:pt>
                <c:pt idx="11">
                  <c:v>Kat is al te oud</c:v>
                </c:pt>
                <c:pt idx="12">
                  <c:v>Mijn dierenarts heeft dit afgeraden</c:v>
                </c:pt>
                <c:pt idx="13">
                  <c:v>Ik wil graag een nestje</c:v>
                </c:pt>
                <c:pt idx="14">
                  <c:v>Andere:</c:v>
                </c:pt>
              </c:strCache>
            </c:strRef>
          </c:cat>
          <c:val>
            <c:numRef>
              <c:f>Sheet1!$D$2:$D$16</c:f>
              <c:numCache>
                <c:formatCode>General</c:formatCode>
                <c:ptCount val="15"/>
                <c:pt idx="14" formatCode="0.00">
                  <c:v>6.89</c:v>
                </c:pt>
              </c:numCache>
            </c:numRef>
          </c:val>
          <c:extLst>
            <c:ext xmlns:c16="http://schemas.microsoft.com/office/drawing/2014/chart" uri="{C3380CC4-5D6E-409C-BE32-E72D297353CC}">
              <c16:uniqueId val="{00000002-1F85-4578-BA3D-2DB3E294C054}"/>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c:v>14.100000000000001</c:v>
                </c:pt>
                <c:pt idx="1">
                  <c:v>26.42</c:v>
                </c:pt>
                <c:pt idx="2">
                  <c:v>17.759999999999998</c:v>
                </c:pt>
                <c:pt idx="3">
                  <c:v>23.839999999999996</c:v>
                </c:pt>
                <c:pt idx="4">
                  <c:v>17.88</c:v>
                </c:pt>
              </c:numCache>
            </c:numRef>
          </c:val>
          <c:extLst>
            <c:ext xmlns:c16="http://schemas.microsoft.com/office/drawing/2014/chart" uri="{C3380CC4-5D6E-409C-BE32-E72D297353CC}">
              <c16:uniqueId val="{00000000-2C7A-4890-9E1E-D78B1197C4B0}"/>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c:v>17.649999999999999</c:v>
                </c:pt>
                <c:pt idx="1">
                  <c:v>22.16</c:v>
                </c:pt>
                <c:pt idx="2">
                  <c:v>19.010000000000002</c:v>
                </c:pt>
                <c:pt idx="3">
                  <c:v>24.55</c:v>
                </c:pt>
                <c:pt idx="4">
                  <c:v>16.63</c:v>
                </c:pt>
              </c:numCache>
            </c:numRef>
          </c:val>
          <c:extLst>
            <c:ext xmlns:c16="http://schemas.microsoft.com/office/drawing/2014/chart" uri="{C3380CC4-5D6E-409C-BE32-E72D297353CC}">
              <c16:uniqueId val="{00000000-AE70-4F9C-8522-0DE2D18E854B}"/>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chat</c:v>
                </c:pt>
                <c:pt idx="1">
                  <c:v>2 chats</c:v>
                </c:pt>
                <c:pt idx="2">
                  <c:v>3 chats</c:v>
                </c:pt>
                <c:pt idx="3">
                  <c:v>4 chats</c:v>
                </c:pt>
                <c:pt idx="4">
                  <c:v>5 chats</c:v>
                </c:pt>
                <c:pt idx="5">
                  <c:v>&gt; 5 chats</c:v>
                </c:pt>
              </c:strCache>
            </c:strRef>
          </c:cat>
          <c:val>
            <c:numRef>
              <c:f>Sheet1!$B$2:$B$7</c:f>
              <c:numCache>
                <c:formatCode>0.00</c:formatCode>
                <c:ptCount val="6"/>
                <c:pt idx="0">
                  <c:v>50.13</c:v>
                </c:pt>
                <c:pt idx="1">
                  <c:v>24.74</c:v>
                </c:pt>
                <c:pt idx="2">
                  <c:v>18.36</c:v>
                </c:pt>
                <c:pt idx="3">
                  <c:v>1.19</c:v>
                </c:pt>
                <c:pt idx="4">
                  <c:v>0</c:v>
                </c:pt>
                <c:pt idx="5" formatCode="General">
                  <c:v>5.58</c:v>
                </c:pt>
              </c:numCache>
            </c:numRef>
          </c:val>
          <c:extLst>
            <c:ext xmlns:c16="http://schemas.microsoft.com/office/drawing/2014/chart" uri="{C3380CC4-5D6E-409C-BE32-E72D297353CC}">
              <c16:uniqueId val="{00000000-01EC-40C3-BA89-E00DB9C40E52}"/>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2.9142951232219567E-2"/>
          <c:w val="0.41772889601339752"/>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Pt>
            <c:idx val="6"/>
            <c:invertIfNegative val="0"/>
            <c:bubble3D val="0"/>
            <c:spPr>
              <a:solidFill>
                <a:schemeClr val="accent6"/>
              </a:solidFill>
            </c:spPr>
            <c:extLst>
              <c:ext xmlns:c16="http://schemas.microsoft.com/office/drawing/2014/chart" uri="{C3380CC4-5D6E-409C-BE32-E72D297353CC}">
                <c16:uniqueId val="{00000001-4F3D-4FF2-A47F-1EB76025D497}"/>
              </c:ext>
            </c:extLst>
          </c:dPt>
          <c:dLbls>
            <c:dLbl>
              <c:idx val="6"/>
              <c:numFmt formatCode="0" sourceLinked="0"/>
              <c:spPr>
                <a:noFill/>
                <a:ln>
                  <a:noFill/>
                </a:ln>
                <a:effectLst/>
              </c:spPr>
              <c:txPr>
                <a:bodyPr/>
                <a:lstStyle/>
                <a:p>
                  <a:pPr>
                    <a:defRPr sz="1200" b="1">
                      <a:solidFill>
                        <a:schemeClr val="accent6"/>
                      </a:solidFill>
                    </a:defRPr>
                  </a:pPr>
                  <a:endParaRPr lang="nl-BE"/>
                </a:p>
              </c:txPr>
              <c:dLblPos val="outEnd"/>
              <c:showLegendKey val="0"/>
              <c:showVal val="1"/>
              <c:showCatName val="0"/>
              <c:showSerName val="0"/>
              <c:showPercent val="0"/>
              <c:showBubbleSize val="0"/>
              <c:extLst>
                <c:ext xmlns:c16="http://schemas.microsoft.com/office/drawing/2014/chart" uri="{C3380CC4-5D6E-409C-BE32-E72D297353CC}">
                  <c16:uniqueId val="{00000001-4F3D-4FF2-A47F-1EB76025D497}"/>
                </c:ext>
              </c:extLst>
            </c:dLbl>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Je préfère ne pas répondre</c:v>
                </c:pt>
              </c:strCache>
            </c:strRef>
          </c:cat>
          <c:val>
            <c:numRef>
              <c:f>Sheet1!$B$2:$B$8</c:f>
              <c:numCache>
                <c:formatCode>General</c:formatCode>
                <c:ptCount val="7"/>
                <c:pt idx="0">
                  <c:v>7.17</c:v>
                </c:pt>
                <c:pt idx="1">
                  <c:v>20.49</c:v>
                </c:pt>
                <c:pt idx="2">
                  <c:v>11.99</c:v>
                </c:pt>
                <c:pt idx="3">
                  <c:v>19.79</c:v>
                </c:pt>
                <c:pt idx="4">
                  <c:v>18.059999999999999</c:v>
                </c:pt>
                <c:pt idx="5">
                  <c:v>8.9499999999999993</c:v>
                </c:pt>
                <c:pt idx="6">
                  <c:v>13.55</c:v>
                </c:pt>
              </c:numCache>
            </c:numRef>
          </c:val>
          <c:extLst>
            <c:ext xmlns:c16="http://schemas.microsoft.com/office/drawing/2014/chart" uri="{C3380CC4-5D6E-409C-BE32-E72D297353CC}">
              <c16:uniqueId val="{00000002-4F3D-4FF2-A47F-1EB76025D497}"/>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900">
                <a:solidFill>
                  <a:schemeClr val="tx1"/>
                </a:solidFill>
              </a:defRPr>
            </a:pPr>
            <a:endParaRPr lang="nl-BE"/>
          </a:p>
        </c:txPr>
        <c:crossAx val="184919936"/>
        <c:crosses val="autoZero"/>
        <c:auto val="1"/>
        <c:lblAlgn val="ctr"/>
        <c:lblOffset val="100"/>
        <c:noMultiLvlLbl val="0"/>
      </c:catAx>
      <c:valAx>
        <c:axId val="184919936"/>
        <c:scaling>
          <c:orientation val="minMax"/>
          <c:max val="60"/>
          <c:min val="0"/>
        </c:scaling>
        <c:delete val="1"/>
        <c:axPos val="t"/>
        <c:numFmt formatCode="General" sourceLinked="1"/>
        <c:majorTickMark val="out"/>
        <c:minorTickMark val="none"/>
        <c:tickLblPos val="none"/>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personne</c:v>
                </c:pt>
                <c:pt idx="1">
                  <c:v>2 personnes</c:v>
                </c:pt>
                <c:pt idx="2">
                  <c:v>3 personnes</c:v>
                </c:pt>
                <c:pt idx="3">
                  <c:v>4 personnes</c:v>
                </c:pt>
                <c:pt idx="4">
                  <c:v>5 personnes</c:v>
                </c:pt>
                <c:pt idx="5">
                  <c:v>&gt; 5 personnes</c:v>
                </c:pt>
              </c:strCache>
            </c:strRef>
          </c:cat>
          <c:val>
            <c:numRef>
              <c:f>Sheet1!$B$2:$B$7</c:f>
              <c:numCache>
                <c:formatCode>0.00</c:formatCode>
                <c:ptCount val="6"/>
                <c:pt idx="0">
                  <c:v>10.33</c:v>
                </c:pt>
                <c:pt idx="1">
                  <c:v>31.18</c:v>
                </c:pt>
                <c:pt idx="2">
                  <c:v>22.54</c:v>
                </c:pt>
                <c:pt idx="3">
                  <c:v>24.67</c:v>
                </c:pt>
                <c:pt idx="4">
                  <c:v>0</c:v>
                </c:pt>
                <c:pt idx="5" formatCode="General">
                  <c:v>11.28</c:v>
                </c:pt>
              </c:numCache>
            </c:numRef>
          </c:val>
          <c:extLst>
            <c:ext xmlns:c16="http://schemas.microsoft.com/office/drawing/2014/chart" uri="{C3380CC4-5D6E-409C-BE32-E72D297353CC}">
              <c16:uniqueId val="{00000000-7380-482B-AF2D-7CE87A8510EC}"/>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83505379105091715"/>
        </c:manualLayout>
      </c:layout>
      <c:barChart>
        <c:barDir val="col"/>
        <c:grouping val="stacked"/>
        <c:varyColors val="0"/>
        <c:ser>
          <c:idx val="0"/>
          <c:order val="0"/>
          <c:tx>
            <c:strRef>
              <c:f>Sheet1!$A$5</c:f>
              <c:strCache>
                <c:ptCount val="1"/>
                <c:pt idx="0">
                  <c:v>Helemaal akkoord</c:v>
                </c:pt>
              </c:strCache>
            </c:strRef>
          </c:tx>
          <c:spPr>
            <a:solidFill>
              <a:schemeClr val="tx2">
                <a:lumMod val="75000"/>
              </a:schemeClr>
            </a:solidFill>
            <a:ln>
              <a:noFill/>
            </a:ln>
            <a:effectLst/>
          </c:spPr>
          <c:invertIfNegative val="0"/>
          <c:dLbls>
            <c:numFmt formatCode="0;0;" sourceLinked="0"/>
            <c:spPr>
              <a:noFill/>
              <a:ln>
                <a:noFill/>
              </a:ln>
              <a:effectLst/>
            </c:spPr>
            <c:txPr>
              <a:bodyPr rot="0" vertOverflow="overflow" horzOverflow="overflow" vert="horz" wrap="none">
                <a:spAutoFit/>
              </a:bodyPr>
              <a:lstStyle/>
              <a:p>
                <a:pPr>
                  <a:defRPr sz="1200" b="1">
                    <a:solidFill>
                      <a:schemeClr val="bg1"/>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Sheet1!$B$1:$G$1</c:f>
              <c:strCache>
                <c:ptCount val="3"/>
                <c:pt idx="0">
                  <c:v>(n=1000)
</c:v>
                </c:pt>
                <c:pt idx="1">
                  <c:v>(n=200)
(A)</c:v>
                </c:pt>
                <c:pt idx="2">
                  <c:v>(n=200)
(B)</c:v>
                </c:pt>
              </c:strCache>
            </c:strRef>
          </c:cat>
          <c:val>
            <c:numRef>
              <c:f>Sheet1!$B$5:$G$5</c:f>
              <c:numCache>
                <c:formatCode>0.00</c:formatCode>
                <c:ptCount val="6"/>
                <c:pt idx="0">
                  <c:v>16.239999999999998</c:v>
                </c:pt>
                <c:pt idx="1">
                  <c:v>12.42</c:v>
                </c:pt>
                <c:pt idx="2">
                  <c:v>27.16</c:v>
                </c:pt>
                <c:pt idx="3">
                  <c:v>15.98</c:v>
                </c:pt>
                <c:pt idx="4">
                  <c:v>9.9600000000000009</c:v>
                </c:pt>
                <c:pt idx="5">
                  <c:v>15.31</c:v>
                </c:pt>
              </c:numCache>
            </c:numRef>
          </c:val>
          <c:extLst>
            <c:ext xmlns:c16="http://schemas.microsoft.com/office/drawing/2014/chart" uri="{C3380CC4-5D6E-409C-BE32-E72D297353CC}">
              <c16:uniqueId val="{00000000-2DBE-45AE-9BB9-3CD1900DED98}"/>
            </c:ext>
          </c:extLst>
        </c:ser>
        <c:ser>
          <c:idx val="1"/>
          <c:order val="1"/>
          <c:tx>
            <c:strRef>
              <c:f>Sheet1!$A$6</c:f>
              <c:strCache>
                <c:ptCount val="1"/>
                <c:pt idx="0">
                  <c:v>Een beetje akkoord</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Sheet1!$B$1:$G$1</c:f>
              <c:strCache>
                <c:ptCount val="3"/>
                <c:pt idx="0">
                  <c:v>(n=1000)
</c:v>
                </c:pt>
                <c:pt idx="1">
                  <c:v>(n=200)
(A)</c:v>
                </c:pt>
                <c:pt idx="2">
                  <c:v>(n=200)
(B)</c:v>
                </c:pt>
              </c:strCache>
            </c:strRef>
          </c:cat>
          <c:val>
            <c:numRef>
              <c:f>Sheet1!$B$6:$G$6</c:f>
              <c:numCache>
                <c:formatCode>0.00</c:formatCode>
                <c:ptCount val="6"/>
                <c:pt idx="0">
                  <c:v>17.670000000000002</c:v>
                </c:pt>
                <c:pt idx="1">
                  <c:v>23.49</c:v>
                </c:pt>
                <c:pt idx="2">
                  <c:v>22.59</c:v>
                </c:pt>
                <c:pt idx="3">
                  <c:v>14.74</c:v>
                </c:pt>
                <c:pt idx="4">
                  <c:v>17.12</c:v>
                </c:pt>
                <c:pt idx="5">
                  <c:v>9.11</c:v>
                </c:pt>
              </c:numCache>
            </c:numRef>
          </c:val>
          <c:extLst>
            <c:ext xmlns:c16="http://schemas.microsoft.com/office/drawing/2014/chart" uri="{C3380CC4-5D6E-409C-BE32-E72D297353CC}">
              <c16:uniqueId val="{00000001-2DBE-45AE-9BB9-3CD1900DED98}"/>
            </c:ext>
          </c:extLst>
        </c:ser>
        <c:ser>
          <c:idx val="2"/>
          <c:order val="2"/>
          <c:tx>
            <c:strRef>
              <c:f>Sheet1!$A$7</c:f>
              <c:strCache>
                <c:ptCount val="1"/>
                <c:pt idx="0">
                  <c:v>Neutraal</c:v>
                </c:pt>
              </c:strCache>
            </c:strRef>
          </c:tx>
          <c:spPr>
            <a:solidFill>
              <a:schemeClr val="accent2"/>
            </a:solidFill>
            <a:ln>
              <a:noFill/>
            </a:ln>
            <a:effectLst/>
          </c:spPr>
          <c:invertIfNegative val="0"/>
          <c:dLbls>
            <c:numFmt formatCode="0;0;" sourceLinked="0"/>
            <c:spPr>
              <a:noFill/>
              <a:ln>
                <a:noFill/>
              </a:ln>
              <a:effectLst/>
            </c:spPr>
            <c:txPr>
              <a:bodyPr rot="0" vertOverflow="overflow" horzOverflow="overflow" vert="horz"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Sheet1!$B$1:$G$1</c:f>
              <c:strCache>
                <c:ptCount val="3"/>
                <c:pt idx="0">
                  <c:v>(n=1000)
</c:v>
                </c:pt>
                <c:pt idx="1">
                  <c:v>(n=200)
(A)</c:v>
                </c:pt>
                <c:pt idx="2">
                  <c:v>(n=200)
(B)</c:v>
                </c:pt>
              </c:strCache>
            </c:strRef>
          </c:cat>
          <c:val>
            <c:numRef>
              <c:f>Sheet1!$B$7:$G$7</c:f>
              <c:numCache>
                <c:formatCode>0.00</c:formatCode>
                <c:ptCount val="6"/>
                <c:pt idx="0">
                  <c:v>39.01</c:v>
                </c:pt>
                <c:pt idx="1">
                  <c:v>30.09</c:v>
                </c:pt>
                <c:pt idx="2">
                  <c:v>28.5</c:v>
                </c:pt>
                <c:pt idx="3">
                  <c:v>43.03</c:v>
                </c:pt>
                <c:pt idx="4">
                  <c:v>43.56</c:v>
                </c:pt>
                <c:pt idx="5">
                  <c:v>51.15</c:v>
                </c:pt>
              </c:numCache>
            </c:numRef>
          </c:val>
          <c:extLst>
            <c:ext xmlns:c16="http://schemas.microsoft.com/office/drawing/2014/chart" uri="{C3380CC4-5D6E-409C-BE32-E72D297353CC}">
              <c16:uniqueId val="{00000002-2DBE-45AE-9BB9-3CD1900DED98}"/>
            </c:ext>
          </c:extLst>
        </c:ser>
        <c:ser>
          <c:idx val="3"/>
          <c:order val="3"/>
          <c:tx>
            <c:strRef>
              <c:f>Sheet1!$A$8</c:f>
              <c:strCache>
                <c:ptCount val="1"/>
                <c:pt idx="0">
                  <c:v>Een beetje niet akkoord</c:v>
                </c:pt>
              </c:strCache>
            </c:strRef>
          </c:tx>
          <c:spPr>
            <a:solidFill>
              <a:schemeClr val="accent3"/>
            </a:solidFill>
          </c:spPr>
          <c:invertIfNegative val="0"/>
          <c:dLbls>
            <c:numFmt formatCode="0;0;" sourceLinked="0"/>
            <c:spPr>
              <a:noFill/>
              <a:ln>
                <a:noFill/>
              </a:ln>
              <a:effectLst/>
            </c:spPr>
            <c:txPr>
              <a:bodyPr vertOverflow="overflow" horzOverflow="overflow"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Sheet1!$B$1:$G$1</c:f>
              <c:strCache>
                <c:ptCount val="3"/>
                <c:pt idx="0">
                  <c:v>(n=1000)
</c:v>
                </c:pt>
                <c:pt idx="1">
                  <c:v>(n=200)
(A)</c:v>
                </c:pt>
                <c:pt idx="2">
                  <c:v>(n=200)
(B)</c:v>
                </c:pt>
              </c:strCache>
            </c:strRef>
          </c:cat>
          <c:val>
            <c:numRef>
              <c:f>Sheet1!$B$8:$G$8</c:f>
              <c:numCache>
                <c:formatCode>0.00</c:formatCode>
                <c:ptCount val="6"/>
                <c:pt idx="0">
                  <c:v>6.59</c:v>
                </c:pt>
                <c:pt idx="1">
                  <c:v>12.08</c:v>
                </c:pt>
                <c:pt idx="2">
                  <c:v>4.95</c:v>
                </c:pt>
                <c:pt idx="3">
                  <c:v>0</c:v>
                </c:pt>
                <c:pt idx="4">
                  <c:v>8.19</c:v>
                </c:pt>
                <c:pt idx="5">
                  <c:v>8.1</c:v>
                </c:pt>
              </c:numCache>
            </c:numRef>
          </c:val>
          <c:extLst>
            <c:ext xmlns:c16="http://schemas.microsoft.com/office/drawing/2014/chart" uri="{C3380CC4-5D6E-409C-BE32-E72D297353CC}">
              <c16:uniqueId val="{00000003-2DBE-45AE-9BB9-3CD1900DED98}"/>
            </c:ext>
          </c:extLst>
        </c:ser>
        <c:ser>
          <c:idx val="4"/>
          <c:order val="4"/>
          <c:tx>
            <c:strRef>
              <c:f>Sheet1!$A$9</c:f>
              <c:strCache>
                <c:ptCount val="1"/>
                <c:pt idx="0">
                  <c:v>Helemaal niet akkoord</c:v>
                </c:pt>
              </c:strCache>
            </c:strRef>
          </c:tx>
          <c:spPr>
            <a:solidFill>
              <a:schemeClr val="accent5"/>
            </a:solidFill>
          </c:spPr>
          <c:invertIfNegative val="0"/>
          <c:dLbls>
            <c:numFmt formatCode="0;0;" sourceLinked="0"/>
            <c:spPr>
              <a:noFill/>
              <a:ln>
                <a:noFill/>
              </a:ln>
              <a:effectLst/>
            </c:spPr>
            <c:txPr>
              <a:bodyPr vertOverflow="overflow" horzOverflow="overflow"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Sheet1!$B$1:$G$1</c:f>
              <c:strCache>
                <c:ptCount val="3"/>
                <c:pt idx="0">
                  <c:v>(n=1000)
</c:v>
                </c:pt>
                <c:pt idx="1">
                  <c:v>(n=200)
(A)</c:v>
                </c:pt>
                <c:pt idx="2">
                  <c:v>(n=200)
(B)</c:v>
                </c:pt>
              </c:strCache>
            </c:strRef>
          </c:cat>
          <c:val>
            <c:numRef>
              <c:f>Sheet1!$B$9:$G$9</c:f>
              <c:numCache>
                <c:formatCode>0.00</c:formatCode>
                <c:ptCount val="6"/>
                <c:pt idx="0">
                  <c:v>20.49</c:v>
                </c:pt>
                <c:pt idx="1">
                  <c:v>21.92</c:v>
                </c:pt>
                <c:pt idx="2">
                  <c:v>16.8</c:v>
                </c:pt>
                <c:pt idx="3">
                  <c:v>26.24</c:v>
                </c:pt>
                <c:pt idx="4">
                  <c:v>21.16</c:v>
                </c:pt>
                <c:pt idx="5">
                  <c:v>16.329999999999998</c:v>
                </c:pt>
              </c:numCache>
            </c:numRef>
          </c:val>
          <c:extLst>
            <c:ext xmlns:c16="http://schemas.microsoft.com/office/drawing/2014/chart" uri="{C3380CC4-5D6E-409C-BE32-E72D297353CC}">
              <c16:uniqueId val="{00000004-2DBE-45AE-9BB9-3CD1900DED98}"/>
            </c:ext>
          </c:extLst>
        </c:ser>
        <c:dLbls>
          <c:showLegendKey val="0"/>
          <c:showVal val="1"/>
          <c:showCatName val="0"/>
          <c:showSerName val="0"/>
          <c:showPercent val="0"/>
          <c:showBubbleSize val="0"/>
        </c:dLbls>
        <c:gapWidth val="130"/>
        <c:overlap val="10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max"/>
        <c:auto val="1"/>
        <c:lblAlgn val="ctr"/>
        <c:lblOffset val="0"/>
        <c:noMultiLvlLbl val="0"/>
      </c:catAx>
      <c:valAx>
        <c:axId val="528539008"/>
        <c:scaling>
          <c:orientation val="maxMin"/>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General</c:formatCode>
                <c:ptCount val="4"/>
                <c:pt idx="0">
                  <c:v>39.39</c:v>
                </c:pt>
                <c:pt idx="1">
                  <c:v>24.55</c:v>
                </c:pt>
                <c:pt idx="2">
                  <c:v>23.73</c:v>
                </c:pt>
                <c:pt idx="3">
                  <c:v>12.330000000000002</c:v>
                </c:pt>
              </c:numCache>
            </c:numRef>
          </c:val>
          <c:extLst>
            <c:ext xmlns:c16="http://schemas.microsoft.com/office/drawing/2014/chart" uri="{C3380CC4-5D6E-409C-BE32-E72D297353CC}">
              <c16:uniqueId val="{00000000-5AC5-42C8-ABAE-DAD3A39ACD53}"/>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Oui</c:v>
                </c:pt>
                <c:pt idx="1">
                  <c:v>Non</c:v>
                </c:pt>
              </c:strCache>
            </c:strRef>
          </c:cat>
          <c:val>
            <c:numRef>
              <c:f>Sheet1!$B$2:$B$3</c:f>
              <c:numCache>
                <c:formatCode>0.00</c:formatCode>
                <c:ptCount val="2"/>
                <c:pt idx="0">
                  <c:v>22.13</c:v>
                </c:pt>
                <c:pt idx="1">
                  <c:v>77.87</c:v>
                </c:pt>
              </c:numCache>
            </c:numRef>
          </c:val>
          <c:extLst>
            <c:ext xmlns:c16="http://schemas.microsoft.com/office/drawing/2014/chart" uri="{C3380CC4-5D6E-409C-BE32-E72D297353CC}">
              <c16:uniqueId val="{00000000-0BBF-4176-9F32-D4AF51D77BA3}"/>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0.507950471121386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60.6</c:v>
                </c:pt>
                <c:pt idx="1">
                  <c:v>14.62</c:v>
                </c:pt>
                <c:pt idx="2">
                  <c:v>24.78</c:v>
                </c:pt>
              </c:numCache>
            </c:numRef>
          </c:val>
          <c:extLst>
            <c:ext xmlns:c16="http://schemas.microsoft.com/office/drawing/2014/chart" uri="{C3380CC4-5D6E-409C-BE32-E72D297353CC}">
              <c16:uniqueId val="{00000000-C143-4C26-8864-FC69E4E844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41254433414959796"/>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Sheet1!$A$2:$A$12</c:f>
              <c:strCache>
                <c:ptCount val="11"/>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pt idx="10">
                  <c:v>Andere</c:v>
                </c:pt>
              </c:strCache>
            </c:strRef>
          </c:cat>
          <c:val>
            <c:numRef>
              <c:f>Sheet1!$B$2:$B$12</c:f>
              <c:numCache>
                <c:formatCode>0.00</c:formatCode>
                <c:ptCount val="11"/>
                <c:pt idx="0">
                  <c:v>26.83</c:v>
                </c:pt>
                <c:pt idx="1">
                  <c:v>17.3</c:v>
                </c:pt>
                <c:pt idx="2">
                  <c:v>12.41</c:v>
                </c:pt>
                <c:pt idx="3">
                  <c:v>9.31</c:v>
                </c:pt>
                <c:pt idx="4">
                  <c:v>8.02</c:v>
                </c:pt>
                <c:pt idx="5">
                  <c:v>6.51</c:v>
                </c:pt>
                <c:pt idx="6">
                  <c:v>5.61</c:v>
                </c:pt>
                <c:pt idx="7">
                  <c:v>4.9000000000000004</c:v>
                </c:pt>
                <c:pt idx="8">
                  <c:v>4.2699999999999996</c:v>
                </c:pt>
                <c:pt idx="9">
                  <c:v>1.76</c:v>
                </c:pt>
              </c:numCache>
            </c:numRef>
          </c:val>
          <c:extLst>
            <c:ext xmlns:c16="http://schemas.microsoft.com/office/drawing/2014/chart" uri="{C3380CC4-5D6E-409C-BE32-E72D297353CC}">
              <c16:uniqueId val="{00000000-8F74-4E91-8D0E-E81BC86BB1E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Sheet1!$A$2:$A$12</c:f>
              <c:strCache>
                <c:ptCount val="11"/>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pt idx="10">
                  <c:v>Andere</c:v>
                </c:pt>
              </c:strCache>
            </c:strRef>
          </c:cat>
          <c:val>
            <c:numRef>
              <c:f>Sheet1!$C$2:$C$12</c:f>
              <c:numCache>
                <c:formatCode>General</c:formatCode>
                <c:ptCount val="11"/>
              </c:numCache>
            </c:numRef>
          </c:val>
          <c:extLst>
            <c:ext xmlns:c16="http://schemas.microsoft.com/office/drawing/2014/chart" uri="{C3380CC4-5D6E-409C-BE32-E72D297353CC}">
              <c16:uniqueId val="{00000001-8F74-4E91-8D0E-E81BC86BB1E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Sheet1!$A$2:$A$12</c:f>
              <c:strCache>
                <c:ptCount val="11"/>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pt idx="10">
                  <c:v>Andere</c:v>
                </c:pt>
              </c:strCache>
            </c:strRef>
          </c:cat>
          <c:val>
            <c:numRef>
              <c:f>Sheet1!$D$2:$D$12</c:f>
              <c:numCache>
                <c:formatCode>General</c:formatCode>
                <c:ptCount val="11"/>
                <c:pt idx="10" formatCode="0.00">
                  <c:v>1.24</c:v>
                </c:pt>
              </c:numCache>
            </c:numRef>
          </c:val>
          <c:extLst>
            <c:ext xmlns:c16="http://schemas.microsoft.com/office/drawing/2014/chart" uri="{C3380CC4-5D6E-409C-BE32-E72D297353CC}">
              <c16:uniqueId val="{00000002-8F74-4E91-8D0E-E81BC86BB1E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5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B3CE-4CE5-AB02-47FEFB5C7BAF}"/>
              </c:ext>
            </c:extLst>
          </c:dPt>
          <c:dPt>
            <c:idx val="1"/>
            <c:bubble3D val="0"/>
            <c:spPr>
              <a:solidFill>
                <a:schemeClr val="accent5"/>
              </a:solidFill>
              <a:ln w="19050">
                <a:noFill/>
              </a:ln>
              <a:effectLst/>
            </c:spPr>
            <c:extLst>
              <c:ext xmlns:c16="http://schemas.microsoft.com/office/drawing/2014/chart" uri="{C3380CC4-5D6E-409C-BE32-E72D297353CC}">
                <c16:uniqueId val="{00000003-B3CE-4CE5-AB02-47FEFB5C7BAF}"/>
              </c:ext>
            </c:extLst>
          </c:dPt>
          <c:dPt>
            <c:idx val="2"/>
            <c:bubble3D val="0"/>
            <c:spPr>
              <a:solidFill>
                <a:schemeClr val="accent6"/>
              </a:solidFill>
              <a:ln w="19050">
                <a:noFill/>
              </a:ln>
              <a:effectLst/>
            </c:spPr>
            <c:extLst>
              <c:ext xmlns:c16="http://schemas.microsoft.com/office/drawing/2014/chart" uri="{C3380CC4-5D6E-409C-BE32-E72D297353CC}">
                <c16:uniqueId val="{00000005-B3CE-4CE5-AB02-47FEFB5C7BAF}"/>
              </c:ext>
            </c:extLst>
          </c:dPt>
          <c:dPt>
            <c:idx val="3"/>
            <c:bubble3D val="0"/>
            <c:spPr>
              <a:solidFill>
                <a:schemeClr val="accent4"/>
              </a:solidFill>
              <a:ln w="19050">
                <a:noFill/>
              </a:ln>
              <a:effectLst/>
            </c:spPr>
            <c:extLst>
              <c:ext xmlns:c16="http://schemas.microsoft.com/office/drawing/2014/chart" uri="{C3380CC4-5D6E-409C-BE32-E72D297353CC}">
                <c16:uniqueId val="{00000007-B3CE-4CE5-AB02-47FEFB5C7BAF}"/>
              </c:ext>
            </c:extLst>
          </c:dPt>
          <c:dPt>
            <c:idx val="4"/>
            <c:bubble3D val="0"/>
            <c:spPr>
              <a:solidFill>
                <a:schemeClr val="accent2"/>
              </a:solidFill>
              <a:ln w="19050">
                <a:noFill/>
              </a:ln>
              <a:effectLst/>
            </c:spPr>
            <c:extLst>
              <c:ext xmlns:c16="http://schemas.microsoft.com/office/drawing/2014/chart" uri="{C3380CC4-5D6E-409C-BE32-E72D297353CC}">
                <c16:uniqueId val="{00000009-B3CE-4CE5-AB02-47FEFB5C7BAF}"/>
              </c:ext>
            </c:extLst>
          </c:dPt>
          <c:dPt>
            <c:idx val="5"/>
            <c:bubble3D val="0"/>
            <c:spPr>
              <a:solidFill>
                <a:schemeClr val="accent3"/>
              </a:solidFill>
              <a:ln w="19050">
                <a:noFill/>
              </a:ln>
              <a:effectLst/>
            </c:spPr>
            <c:extLst>
              <c:ext xmlns:c16="http://schemas.microsoft.com/office/drawing/2014/chart" uri="{C3380CC4-5D6E-409C-BE32-E72D297353CC}">
                <c16:uniqueId val="{0000000B-B3CE-4CE5-AB02-47FEFB5C7BAF}"/>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38.72</c:v>
                </c:pt>
                <c:pt idx="1">
                  <c:v>55.98</c:v>
                </c:pt>
                <c:pt idx="2">
                  <c:v>5.3</c:v>
                </c:pt>
              </c:numCache>
            </c:numRef>
          </c:val>
          <c:extLst>
            <c:ext xmlns:c16="http://schemas.microsoft.com/office/drawing/2014/chart" uri="{C3380CC4-5D6E-409C-BE32-E72D297353CC}">
              <c16:uniqueId val="{0000000C-B3CE-4CE5-AB02-47FEFB5C7BAF}"/>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2492-48BC-8509-4499E67F4317}"/>
              </c:ext>
            </c:extLst>
          </c:dPt>
          <c:dPt>
            <c:idx val="1"/>
            <c:bubble3D val="0"/>
            <c:spPr>
              <a:solidFill>
                <a:schemeClr val="accent5"/>
              </a:solidFill>
              <a:ln w="19050">
                <a:noFill/>
              </a:ln>
              <a:effectLst/>
            </c:spPr>
            <c:extLst>
              <c:ext xmlns:c16="http://schemas.microsoft.com/office/drawing/2014/chart" uri="{C3380CC4-5D6E-409C-BE32-E72D297353CC}">
                <c16:uniqueId val="{00000003-2492-48BC-8509-4499E67F4317}"/>
              </c:ext>
            </c:extLst>
          </c:dPt>
          <c:dPt>
            <c:idx val="2"/>
            <c:bubble3D val="0"/>
            <c:spPr>
              <a:solidFill>
                <a:schemeClr val="accent6"/>
              </a:solidFill>
              <a:ln w="19050">
                <a:noFill/>
              </a:ln>
              <a:effectLst/>
            </c:spPr>
            <c:extLst>
              <c:ext xmlns:c16="http://schemas.microsoft.com/office/drawing/2014/chart" uri="{C3380CC4-5D6E-409C-BE32-E72D297353CC}">
                <c16:uniqueId val="{00000005-2492-48BC-8509-4499E67F4317}"/>
              </c:ext>
            </c:extLst>
          </c:dPt>
          <c:dPt>
            <c:idx val="3"/>
            <c:bubble3D val="0"/>
            <c:spPr>
              <a:solidFill>
                <a:schemeClr val="accent4"/>
              </a:solidFill>
              <a:ln w="19050">
                <a:noFill/>
              </a:ln>
              <a:effectLst/>
            </c:spPr>
            <c:extLst>
              <c:ext xmlns:c16="http://schemas.microsoft.com/office/drawing/2014/chart" uri="{C3380CC4-5D6E-409C-BE32-E72D297353CC}">
                <c16:uniqueId val="{00000007-2492-48BC-8509-4499E67F4317}"/>
              </c:ext>
            </c:extLst>
          </c:dPt>
          <c:dPt>
            <c:idx val="4"/>
            <c:bubble3D val="0"/>
            <c:spPr>
              <a:solidFill>
                <a:schemeClr val="accent2"/>
              </a:solidFill>
              <a:ln w="19050">
                <a:noFill/>
              </a:ln>
              <a:effectLst/>
            </c:spPr>
            <c:extLst>
              <c:ext xmlns:c16="http://schemas.microsoft.com/office/drawing/2014/chart" uri="{C3380CC4-5D6E-409C-BE32-E72D297353CC}">
                <c16:uniqueId val="{00000009-2492-48BC-8509-4499E67F4317}"/>
              </c:ext>
            </c:extLst>
          </c:dPt>
          <c:dPt>
            <c:idx val="5"/>
            <c:bubble3D val="0"/>
            <c:spPr>
              <a:solidFill>
                <a:schemeClr val="accent3"/>
              </a:solidFill>
              <a:ln w="19050">
                <a:noFill/>
              </a:ln>
              <a:effectLst/>
            </c:spPr>
            <c:extLst>
              <c:ext xmlns:c16="http://schemas.microsoft.com/office/drawing/2014/chart" uri="{C3380CC4-5D6E-409C-BE32-E72D297353CC}">
                <c16:uniqueId val="{0000000B-2492-48BC-8509-4499E67F4317}"/>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76.23</c:v>
                </c:pt>
                <c:pt idx="1">
                  <c:v>4.67</c:v>
                </c:pt>
                <c:pt idx="2">
                  <c:v>19.100000000000001</c:v>
                </c:pt>
              </c:numCache>
            </c:numRef>
          </c:val>
          <c:extLst>
            <c:ext xmlns:c16="http://schemas.microsoft.com/office/drawing/2014/chart" uri="{C3380CC4-5D6E-409C-BE32-E72D297353CC}">
              <c16:uniqueId val="{0000000C-2492-48BC-8509-4499E67F431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2.9142951232219567E-2"/>
          <c:w val="0.41772889601339752"/>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Pt>
            <c:idx val="6"/>
            <c:invertIfNegative val="0"/>
            <c:bubble3D val="0"/>
            <c:spPr>
              <a:solidFill>
                <a:schemeClr val="accent6"/>
              </a:solidFill>
            </c:spPr>
            <c:extLst>
              <c:ext xmlns:c16="http://schemas.microsoft.com/office/drawing/2014/chart" uri="{C3380CC4-5D6E-409C-BE32-E72D297353CC}">
                <c16:uniqueId val="{00000001-F19A-4AF4-A065-051564ADAE05}"/>
              </c:ext>
            </c:extLst>
          </c:dPt>
          <c:dLbls>
            <c:dLbl>
              <c:idx val="6"/>
              <c:numFmt formatCode="0" sourceLinked="0"/>
              <c:spPr>
                <a:noFill/>
                <a:ln>
                  <a:noFill/>
                </a:ln>
                <a:effectLst/>
              </c:spPr>
              <c:txPr>
                <a:bodyPr/>
                <a:lstStyle/>
                <a:p>
                  <a:pPr>
                    <a:defRPr sz="1200" b="1">
                      <a:solidFill>
                        <a:schemeClr val="accent6"/>
                      </a:solidFill>
                    </a:defRPr>
                  </a:pPr>
                  <a:endParaRPr lang="nl-BE"/>
                </a:p>
              </c:txPr>
              <c:dLblPos val="outEnd"/>
              <c:showLegendKey val="0"/>
              <c:showVal val="1"/>
              <c:showCatName val="0"/>
              <c:showSerName val="0"/>
              <c:showPercent val="0"/>
              <c:showBubbleSize val="0"/>
              <c:extLst>
                <c:ext xmlns:c16="http://schemas.microsoft.com/office/drawing/2014/chart" uri="{C3380CC4-5D6E-409C-BE32-E72D297353CC}">
                  <c16:uniqueId val="{00000001-F19A-4AF4-A065-051564ADAE05}"/>
                </c:ext>
              </c:extLst>
            </c:dLbl>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Je préfère ne pas répondre</c:v>
                </c:pt>
              </c:strCache>
            </c:strRef>
          </c:cat>
          <c:val>
            <c:numRef>
              <c:f>Sheet1!$B$2:$B$8</c:f>
              <c:numCache>
                <c:formatCode>General</c:formatCode>
                <c:ptCount val="7"/>
                <c:pt idx="0">
                  <c:v>3.92</c:v>
                </c:pt>
                <c:pt idx="1">
                  <c:v>11.99</c:v>
                </c:pt>
                <c:pt idx="2">
                  <c:v>18.899999999999999</c:v>
                </c:pt>
                <c:pt idx="3">
                  <c:v>27.270000000000003</c:v>
                </c:pt>
                <c:pt idx="4">
                  <c:v>20.67</c:v>
                </c:pt>
                <c:pt idx="5">
                  <c:v>8.75</c:v>
                </c:pt>
                <c:pt idx="6">
                  <c:v>8.5</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900">
                <a:solidFill>
                  <a:schemeClr val="tx1"/>
                </a:solidFill>
              </a:defRPr>
            </a:pPr>
            <a:endParaRPr lang="nl-BE"/>
          </a:p>
        </c:txPr>
        <c:crossAx val="184919936"/>
        <c:crosses val="autoZero"/>
        <c:auto val="1"/>
        <c:lblAlgn val="ctr"/>
        <c:lblOffset val="100"/>
        <c:noMultiLvlLbl val="0"/>
      </c:catAx>
      <c:valAx>
        <c:axId val="184919936"/>
        <c:scaling>
          <c:orientation val="minMax"/>
          <c:max val="60"/>
          <c:min val="0"/>
        </c:scaling>
        <c:delete val="1"/>
        <c:axPos val="t"/>
        <c:numFmt formatCode="General" sourceLinked="1"/>
        <c:majorTickMark val="out"/>
        <c:minorTickMark val="none"/>
        <c:tickLblPos val="none"/>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c:v>14.83</c:v>
                </c:pt>
                <c:pt idx="1">
                  <c:v>24.610000000000003</c:v>
                </c:pt>
                <c:pt idx="2">
                  <c:v>21.24</c:v>
                </c:pt>
                <c:pt idx="3">
                  <c:v>24.649999999999995</c:v>
                </c:pt>
                <c:pt idx="4">
                  <c:v>14.659999999999997</c:v>
                </c:pt>
              </c:numCache>
            </c:numRef>
          </c:val>
          <c:extLst>
            <c:ext xmlns:c16="http://schemas.microsoft.com/office/drawing/2014/chart" uri="{C3380CC4-5D6E-409C-BE32-E72D297353CC}">
              <c16:uniqueId val="{00000000-AE70-4F9C-8522-0DE2D18E854B}"/>
            </c:ext>
          </c:extLst>
        </c:ser>
        <c:ser>
          <c:idx val="1"/>
          <c:order val="1"/>
          <c:tx>
            <c:strRef>
              <c:f>Sheet1!$A$4</c:f>
              <c:strCache>
                <c:ptCount val="1"/>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2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5"/>
                <c:pt idx="0">
                  <c:v>18-24</c:v>
                </c:pt>
                <c:pt idx="1">
                  <c:v>25-34</c:v>
                </c:pt>
                <c:pt idx="2">
                  <c:v>35-44</c:v>
                </c:pt>
                <c:pt idx="3">
                  <c:v>45-54</c:v>
                </c:pt>
                <c:pt idx="4">
                  <c:v>55-65</c:v>
                </c:pt>
              </c:strCache>
            </c:strRef>
          </c:cat>
          <c:val>
            <c:numRef>
              <c:f>Sheet1!$B$4:$F$4</c:f>
              <c:numCache>
                <c:formatCode>General</c:formatCode>
                <c:ptCount val="5"/>
                <c:pt idx="0">
                  <c:v>20.309999999999999</c:v>
                </c:pt>
                <c:pt idx="1">
                  <c:v>16.959999999999997</c:v>
                </c:pt>
                <c:pt idx="2">
                  <c:v>18.96</c:v>
                </c:pt>
                <c:pt idx="3">
                  <c:v>26.319999999999997</c:v>
                </c:pt>
                <c:pt idx="4">
                  <c:v>17.43</c:v>
                </c:pt>
              </c:numCache>
            </c:numRef>
          </c:val>
          <c:extLst>
            <c:ext xmlns:c16="http://schemas.microsoft.com/office/drawing/2014/chart" uri="{C3380CC4-5D6E-409C-BE32-E72D297353CC}">
              <c16:uniqueId val="{00000000-58AB-4455-8033-5112C4A35D97}"/>
            </c:ext>
          </c:extLst>
        </c:ser>
        <c:dLbls>
          <c:showLegendKey val="0"/>
          <c:showVal val="1"/>
          <c:showCatName val="0"/>
          <c:showSerName val="0"/>
          <c:showPercent val="0"/>
          <c:showBubbleSize val="0"/>
        </c:dLbls>
        <c:gapWidth val="100"/>
        <c:overlap val="-1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3.1501763963870784E-2"/>
          <c:w val="0.41772889601339752"/>
          <c:h val="0.92428109197121"/>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0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Je préfère ne pas répondre</c:v>
                </c:pt>
              </c:strCache>
            </c:strRef>
          </c:cat>
          <c:val>
            <c:numRef>
              <c:f>Sheet1!$B$2:$B$8</c:f>
              <c:numCache>
                <c:formatCode>General</c:formatCode>
                <c:ptCount val="7"/>
                <c:pt idx="0">
                  <c:v>3.25</c:v>
                </c:pt>
                <c:pt idx="1">
                  <c:v>14.02</c:v>
                </c:pt>
                <c:pt idx="2">
                  <c:v>15.64</c:v>
                </c:pt>
                <c:pt idx="3">
                  <c:v>25.47</c:v>
                </c:pt>
                <c:pt idx="4">
                  <c:v>24.67</c:v>
                </c:pt>
                <c:pt idx="5">
                  <c:v>11.32</c:v>
                </c:pt>
                <c:pt idx="6">
                  <c:v>5.62</c:v>
                </c:pt>
              </c:numCache>
            </c:numRef>
          </c:val>
          <c:extLst>
            <c:ext xmlns:c16="http://schemas.microsoft.com/office/drawing/2014/chart" uri="{C3380CC4-5D6E-409C-BE32-E72D297353CC}">
              <c16:uniqueId val="{00000000-F19A-4AF4-A065-051564ADAE05}"/>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spAutoFit/>
              </a:bodyPr>
              <a:lstStyle/>
              <a:p>
                <a:pPr>
                  <a:defRPr sz="900" b="1">
                    <a:solidFill>
                      <a:schemeClr val="accent3"/>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&lt; € 999</c:v>
                </c:pt>
                <c:pt idx="1">
                  <c:v>€ 1.000 - € 1.499</c:v>
                </c:pt>
                <c:pt idx="2">
                  <c:v>€ 1.500 - € 2.199</c:v>
                </c:pt>
                <c:pt idx="3">
                  <c:v>€ 2.200 - € 3.199</c:v>
                </c:pt>
                <c:pt idx="4">
                  <c:v>€ 3.200 - € 4.499</c:v>
                </c:pt>
                <c:pt idx="5">
                  <c:v>&gt; € 4.500</c:v>
                </c:pt>
                <c:pt idx="6">
                  <c:v>Je préfère ne pas répondre</c:v>
                </c:pt>
              </c:strCache>
            </c:strRef>
          </c:cat>
          <c:val>
            <c:numRef>
              <c:f>Sheet1!$C$2:$C$8</c:f>
              <c:numCache>
                <c:formatCode>General</c:formatCode>
                <c:ptCount val="7"/>
                <c:pt idx="0">
                  <c:v>4.34</c:v>
                </c:pt>
                <c:pt idx="1">
                  <c:v>12.16</c:v>
                </c:pt>
                <c:pt idx="2">
                  <c:v>21</c:v>
                </c:pt>
                <c:pt idx="3">
                  <c:v>27.349999999999998</c:v>
                </c:pt>
                <c:pt idx="4">
                  <c:v>17.48</c:v>
                </c:pt>
                <c:pt idx="5">
                  <c:v>7.47</c:v>
                </c:pt>
                <c:pt idx="6">
                  <c:v>10.19</c:v>
                </c:pt>
              </c:numCache>
            </c:numRef>
          </c:val>
          <c:extLst>
            <c:ext xmlns:c16="http://schemas.microsoft.com/office/drawing/2014/chart" uri="{C3380CC4-5D6E-409C-BE32-E72D297353CC}">
              <c16:uniqueId val="{00000000-0209-471B-88FE-48F658BBBCA8}"/>
            </c:ext>
          </c:extLst>
        </c:ser>
        <c:dLbls>
          <c:showLegendKey val="0"/>
          <c:showVal val="1"/>
          <c:showCatName val="0"/>
          <c:showSerName val="0"/>
          <c:showPercent val="0"/>
          <c:showBubbleSize val="0"/>
        </c:dLbls>
        <c:gapWidth val="73"/>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50">
                <a:solidFill>
                  <a:schemeClr val="tx1"/>
                </a:solidFill>
              </a:defRPr>
            </a:pPr>
            <a:endParaRPr lang="nl-BE"/>
          </a:p>
        </c:txPr>
        <c:crossAx val="184919936"/>
        <c:crosses val="autoZero"/>
        <c:auto val="1"/>
        <c:lblAlgn val="ctr"/>
        <c:lblOffset val="100"/>
        <c:noMultiLvlLbl val="0"/>
      </c:catAx>
      <c:valAx>
        <c:axId val="184919936"/>
        <c:scaling>
          <c:orientation val="minMax"/>
          <c:max val="60"/>
          <c:min val="0"/>
        </c:scaling>
        <c:delete val="1"/>
        <c:axPos val="t"/>
        <c:numFmt formatCode="General" sourceLinked="1"/>
        <c:majorTickMark val="out"/>
        <c:minorTickMark val="none"/>
        <c:tickLblPos val="none"/>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1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chat</c:v>
                </c:pt>
                <c:pt idx="1">
                  <c:v>2 chats</c:v>
                </c:pt>
                <c:pt idx="2">
                  <c:v>3 chats</c:v>
                </c:pt>
                <c:pt idx="3">
                  <c:v>4 chats</c:v>
                </c:pt>
                <c:pt idx="4">
                  <c:v>5 chats</c:v>
                </c:pt>
                <c:pt idx="5">
                  <c:v>&gt; 5 chats</c:v>
                </c:pt>
              </c:strCache>
            </c:strRef>
          </c:cat>
          <c:val>
            <c:numRef>
              <c:f>Sheet1!$B$2:$B$7</c:f>
              <c:numCache>
                <c:formatCode>0.00</c:formatCode>
                <c:ptCount val="6"/>
                <c:pt idx="0">
                  <c:v>51.98</c:v>
                </c:pt>
                <c:pt idx="1">
                  <c:v>25.77</c:v>
                </c:pt>
                <c:pt idx="2">
                  <c:v>15.61</c:v>
                </c:pt>
                <c:pt idx="3">
                  <c:v>3.78</c:v>
                </c:pt>
                <c:pt idx="4">
                  <c:v>1.01</c:v>
                </c:pt>
                <c:pt idx="5" formatCode="General">
                  <c:v>1.54</c:v>
                </c:pt>
              </c:numCache>
            </c:numRef>
          </c:val>
          <c:extLst>
            <c:ext xmlns:c16="http://schemas.microsoft.com/office/drawing/2014/chart" uri="{C3380CC4-5D6E-409C-BE32-E72D297353CC}">
              <c16:uniqueId val="{00000000-F19A-4AF4-A065-051564ADAE05}"/>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1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1 chat</c:v>
                </c:pt>
                <c:pt idx="1">
                  <c:v>2 chats</c:v>
                </c:pt>
                <c:pt idx="2">
                  <c:v>3 chats</c:v>
                </c:pt>
                <c:pt idx="3">
                  <c:v>4 chats</c:v>
                </c:pt>
                <c:pt idx="4">
                  <c:v>5 chats</c:v>
                </c:pt>
                <c:pt idx="5">
                  <c:v>&gt; 5 chats</c:v>
                </c:pt>
              </c:strCache>
            </c:strRef>
          </c:cat>
          <c:val>
            <c:numRef>
              <c:f>Sheet1!$C$2:$C$7</c:f>
              <c:numCache>
                <c:formatCode>0.00</c:formatCode>
                <c:ptCount val="6"/>
                <c:pt idx="0">
                  <c:v>50.28</c:v>
                </c:pt>
                <c:pt idx="1">
                  <c:v>24.08</c:v>
                </c:pt>
                <c:pt idx="2">
                  <c:v>15.41</c:v>
                </c:pt>
                <c:pt idx="3">
                  <c:v>5.03</c:v>
                </c:pt>
                <c:pt idx="4">
                  <c:v>0.88</c:v>
                </c:pt>
                <c:pt idx="5" formatCode="General">
                  <c:v>4.32</c:v>
                </c:pt>
              </c:numCache>
            </c:numRef>
          </c:val>
          <c:extLst>
            <c:ext xmlns:c16="http://schemas.microsoft.com/office/drawing/2014/chart" uri="{C3380CC4-5D6E-409C-BE32-E72D297353CC}">
              <c16:uniqueId val="{00000000-92E2-4A33-8AE9-FE55D60DD7E9}"/>
            </c:ext>
          </c:extLst>
        </c:ser>
        <c:dLbls>
          <c:showLegendKey val="0"/>
          <c:showVal val="1"/>
          <c:showCatName val="0"/>
          <c:showSerName val="0"/>
          <c:showPercent val="0"/>
          <c:showBubbleSize val="0"/>
        </c:dLbls>
        <c:gapWidth val="74"/>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1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personne</c:v>
                </c:pt>
                <c:pt idx="1">
                  <c:v>2 personnes</c:v>
                </c:pt>
                <c:pt idx="2">
                  <c:v>3 personnes</c:v>
                </c:pt>
                <c:pt idx="3">
                  <c:v>4 personnes</c:v>
                </c:pt>
                <c:pt idx="4">
                  <c:v>5 personnes</c:v>
                </c:pt>
                <c:pt idx="5">
                  <c:v>&gt;5 personnes</c:v>
                </c:pt>
              </c:strCache>
            </c:strRef>
          </c:cat>
          <c:val>
            <c:numRef>
              <c:f>Sheet1!$B$2:$B$7</c:f>
              <c:numCache>
                <c:formatCode>0.00</c:formatCode>
                <c:ptCount val="6"/>
                <c:pt idx="0">
                  <c:v>12.48</c:v>
                </c:pt>
                <c:pt idx="1">
                  <c:v>34.6</c:v>
                </c:pt>
                <c:pt idx="2">
                  <c:v>30.91</c:v>
                </c:pt>
                <c:pt idx="3">
                  <c:v>13.29</c:v>
                </c:pt>
                <c:pt idx="4">
                  <c:v>7.77</c:v>
                </c:pt>
                <c:pt idx="5" formatCode="0%">
                  <c:v>0.95</c:v>
                </c:pt>
              </c:numCache>
            </c:numRef>
          </c:val>
          <c:extLst>
            <c:ext xmlns:c16="http://schemas.microsoft.com/office/drawing/2014/chart" uri="{C3380CC4-5D6E-409C-BE32-E72D297353CC}">
              <c16:uniqueId val="{00000000-3B24-4BCA-8D55-4E637D0FCF7A}"/>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1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1 personne</c:v>
                </c:pt>
                <c:pt idx="1">
                  <c:v>2 personnes</c:v>
                </c:pt>
                <c:pt idx="2">
                  <c:v>3 personnes</c:v>
                </c:pt>
                <c:pt idx="3">
                  <c:v>4 personnes</c:v>
                </c:pt>
                <c:pt idx="4">
                  <c:v>5 personnes</c:v>
                </c:pt>
                <c:pt idx="5">
                  <c:v>&gt;5 personnes</c:v>
                </c:pt>
              </c:strCache>
            </c:strRef>
          </c:cat>
          <c:val>
            <c:numRef>
              <c:f>Sheet1!$C$2:$C$7</c:f>
              <c:numCache>
                <c:formatCode>0.00</c:formatCode>
                <c:ptCount val="6"/>
                <c:pt idx="0">
                  <c:v>13.27</c:v>
                </c:pt>
                <c:pt idx="1">
                  <c:v>32.89</c:v>
                </c:pt>
                <c:pt idx="2">
                  <c:v>30.87</c:v>
                </c:pt>
                <c:pt idx="3">
                  <c:v>11.59</c:v>
                </c:pt>
                <c:pt idx="4">
                  <c:v>7.46</c:v>
                </c:pt>
                <c:pt idx="5" formatCode="General">
                  <c:v>3.93</c:v>
                </c:pt>
              </c:numCache>
            </c:numRef>
          </c:val>
          <c:extLst>
            <c:ext xmlns:c16="http://schemas.microsoft.com/office/drawing/2014/chart" uri="{C3380CC4-5D6E-409C-BE32-E72D297353CC}">
              <c16:uniqueId val="{00000001-3B24-4BCA-8D55-4E637D0FCF7A}"/>
            </c:ext>
          </c:extLst>
        </c:ser>
        <c:dLbls>
          <c:showLegendKey val="0"/>
          <c:showVal val="1"/>
          <c:showCatName val="0"/>
          <c:showSerName val="0"/>
          <c:showPercent val="0"/>
          <c:showBubbleSize val="0"/>
        </c:dLbls>
        <c:gapWidth val="74"/>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5C69-48EF-8F0F-64B500EA7223}"/>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5C69-48EF-8F0F-64B500EA7223}"/>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C69-48EF-8F0F-64B500EA7223}"/>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C69-48EF-8F0F-64B500EA7223}"/>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Sheet1!$B$2:$B$13</c:f>
              <c:numCache>
                <c:formatCode>0.00</c:formatCode>
                <c:ptCount val="12"/>
                <c:pt idx="1">
                  <c:v>38.72</c:v>
                </c:pt>
                <c:pt idx="2">
                  <c:v>55.98</c:v>
                </c:pt>
                <c:pt idx="3">
                  <c:v>5.3</c:v>
                </c:pt>
                <c:pt idx="5">
                  <c:v>48.63</c:v>
                </c:pt>
                <c:pt idx="6">
                  <c:v>40.07</c:v>
                </c:pt>
                <c:pt idx="7">
                  <c:v>22.15</c:v>
                </c:pt>
                <c:pt idx="8">
                  <c:v>22.14</c:v>
                </c:pt>
                <c:pt idx="9">
                  <c:v>5.36</c:v>
                </c:pt>
                <c:pt idx="10">
                  <c:v>3.03</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Sheet1!$D$2:$D$13</c:f>
              <c:numCache>
                <c:formatCode>General</c:formatCode>
                <c:ptCount val="12"/>
                <c:pt idx="11">
                  <c:v>1.24</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6A63-4499-81A0-5AD8DBD64EEC}"/>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6A63-4499-81A0-5AD8DBD64EEC}"/>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A63-4499-81A0-5AD8DBD64EEC}"/>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A63-4499-81A0-5AD8DBD64EEC}"/>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25.2</c:v>
                </c:pt>
                <c:pt idx="2">
                  <c:v>71.06</c:v>
                </c:pt>
                <c:pt idx="3">
                  <c:v>3.74</c:v>
                </c:pt>
                <c:pt idx="5">
                  <c:v>43.41</c:v>
                </c:pt>
                <c:pt idx="6">
                  <c:v>40.729999999999997</c:v>
                </c:pt>
                <c:pt idx="7">
                  <c:v>16.25</c:v>
                </c:pt>
                <c:pt idx="8">
                  <c:v>31.7</c:v>
                </c:pt>
                <c:pt idx="9">
                  <c:v>6.01</c:v>
                </c:pt>
                <c:pt idx="10">
                  <c:v>1.8</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0</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89C7-4FC1-AB7A-624372FB8B90}"/>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89C7-4FC1-AB7A-624372FB8B90}"/>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9C7-4FC1-AB7A-624372FB8B90}"/>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9C7-4FC1-AB7A-624372FB8B90}"/>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41.53</c:v>
                </c:pt>
                <c:pt idx="2">
                  <c:v>53.05</c:v>
                </c:pt>
                <c:pt idx="3">
                  <c:v>5.42</c:v>
                </c:pt>
                <c:pt idx="5">
                  <c:v>53.39</c:v>
                </c:pt>
                <c:pt idx="6">
                  <c:v>31</c:v>
                </c:pt>
                <c:pt idx="7">
                  <c:v>20.99</c:v>
                </c:pt>
                <c:pt idx="8">
                  <c:v>23.44</c:v>
                </c:pt>
                <c:pt idx="9">
                  <c:v>0.96</c:v>
                </c:pt>
                <c:pt idx="10">
                  <c:v>4.5199999999999996</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c:v>1.41</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62F2-46BF-AF95-FECE8C88770A}"/>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62F2-46BF-AF95-FECE8C88770A}"/>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2F2-46BF-AF95-FECE8C88770A}"/>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2F2-46BF-AF95-FECE8C88770A}"/>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39.79</c:v>
                </c:pt>
                <c:pt idx="2">
                  <c:v>54.14</c:v>
                </c:pt>
                <c:pt idx="3">
                  <c:v>6.06</c:v>
                </c:pt>
                <c:pt idx="5">
                  <c:v>49.62</c:v>
                </c:pt>
                <c:pt idx="6">
                  <c:v>42.35</c:v>
                </c:pt>
                <c:pt idx="7">
                  <c:v>22.32</c:v>
                </c:pt>
                <c:pt idx="8">
                  <c:v>12.3</c:v>
                </c:pt>
                <c:pt idx="9">
                  <c:v>8.3800000000000008</c:v>
                </c:pt>
                <c:pt idx="10">
                  <c:v>3.35</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1.58</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2365-4C3C-B877-EEDA2ACF8ABD}"/>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2365-4C3C-B877-EEDA2ACF8ABD}"/>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365-4C3C-B877-EEDA2ACF8ABD}"/>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365-4C3C-B877-EEDA2ACF8ABD}"/>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48.62</c:v>
                </c:pt>
                <c:pt idx="2">
                  <c:v>48.67</c:v>
                </c:pt>
                <c:pt idx="3">
                  <c:v>2.71</c:v>
                </c:pt>
                <c:pt idx="5">
                  <c:v>45.87</c:v>
                </c:pt>
                <c:pt idx="6">
                  <c:v>45.31</c:v>
                </c:pt>
                <c:pt idx="7">
                  <c:v>25.92</c:v>
                </c:pt>
                <c:pt idx="8">
                  <c:v>20.99</c:v>
                </c:pt>
                <c:pt idx="9">
                  <c:v>5.68</c:v>
                </c:pt>
                <c:pt idx="10">
                  <c:v>2.09</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1.37</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c:v>
                </c:pt>
                <c:pt idx="2">
                  <c:v>Ja </c:v>
                </c:pt>
                <c:pt idx="3">
                  <c:v>nee</c:v>
                </c:pt>
                <c:pt idx="4">
                  <c:v>WAAROM NOG NIET LATEN CHIPPEN?</c:v>
                </c:pt>
                <c:pt idx="5">
                  <c:v>Ik vind dit niet nodig</c:v>
                </c:pt>
                <c:pt idx="6">
                  <c:v>Mijn kat komt niet (vrij) buiten</c:v>
                </c:pt>
                <c:pt idx="7">
                  <c:v>Te duur</c:v>
                </c:pt>
                <c:pt idx="8">
                  <c:v>Het inplanten van de chip is onnatuurlijk</c:v>
                </c:pt>
                <c:pt idx="9">
                  <c:v>Ik heb nog geen tijd gehad om naar de dierenarts te gaan</c:v>
                </c:pt>
                <c:pt idx="10">
                  <c:v>{@} is nog te jong</c:v>
                </c:pt>
                <c:pt idx="11">
                  <c:v>Kat is te oud</c:v>
                </c:pt>
                <c:pt idx="12">
                  <c:v>Mijn dierenarts heeft dit afgeraden</c:v>
                </c:pt>
                <c:pt idx="14">
                  <c:v>weet niet</c:v>
                </c:pt>
              </c:strCache>
            </c:strRef>
          </c:cat>
          <c:val>
            <c:numRef>
              <c:f>Sheet1!$B$2:$B$16</c:f>
              <c:numCache>
                <c:formatCode>0.00</c:formatCode>
                <c:ptCount val="15"/>
                <c:pt idx="1">
                  <c:v>9.64</c:v>
                </c:pt>
                <c:pt idx="2">
                  <c:v>20.64</c:v>
                </c:pt>
                <c:pt idx="3">
                  <c:v>69.72</c:v>
                </c:pt>
                <c:pt idx="5">
                  <c:v>31.55</c:v>
                </c:pt>
                <c:pt idx="6">
                  <c:v>27.89</c:v>
                </c:pt>
                <c:pt idx="7">
                  <c:v>19.28</c:v>
                </c:pt>
                <c:pt idx="8">
                  <c:v>9.7799999999999994</c:v>
                </c:pt>
                <c:pt idx="9">
                  <c:v>4.84</c:v>
                </c:pt>
                <c:pt idx="10">
                  <c:v>4.59</c:v>
                </c:pt>
                <c:pt idx="11">
                  <c:v>3.04</c:v>
                </c:pt>
                <c:pt idx="12">
                  <c:v>1.79</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c:v>
                </c:pt>
                <c:pt idx="2">
                  <c:v>Ja </c:v>
                </c:pt>
                <c:pt idx="3">
                  <c:v>nee</c:v>
                </c:pt>
                <c:pt idx="4">
                  <c:v>WAAROM NOG NIET LATEN CHIPPEN?</c:v>
                </c:pt>
                <c:pt idx="5">
                  <c:v>Ik vind dit niet nodig</c:v>
                </c:pt>
                <c:pt idx="6">
                  <c:v>Mijn kat komt niet (vrij) buiten</c:v>
                </c:pt>
                <c:pt idx="7">
                  <c:v>Te duur</c:v>
                </c:pt>
                <c:pt idx="8">
                  <c:v>Het inplanten van de chip is onnatuurlijk</c:v>
                </c:pt>
                <c:pt idx="9">
                  <c:v>Ik heb nog geen tijd gehad om naar de dierenarts te gaan</c:v>
                </c:pt>
                <c:pt idx="10">
                  <c:v>{@} is nog te jong</c:v>
                </c:pt>
                <c:pt idx="11">
                  <c:v>Kat is te oud</c:v>
                </c:pt>
                <c:pt idx="12">
                  <c:v>Mijn dierenarts heeft dit afgeraden</c:v>
                </c:pt>
                <c:pt idx="14">
                  <c:v>weet niet</c:v>
                </c:pt>
              </c:strCache>
            </c:strRef>
          </c:cat>
          <c:val>
            <c:numRef>
              <c:f>Sheet1!$C$2:$C$16</c:f>
              <c:numCache>
                <c:formatCode>General</c:formatCode>
                <c:ptCount val="15"/>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c:v>
                </c:pt>
                <c:pt idx="2">
                  <c:v>Ja </c:v>
                </c:pt>
                <c:pt idx="3">
                  <c:v>nee</c:v>
                </c:pt>
                <c:pt idx="4">
                  <c:v>WAAROM NOG NIET LATEN CHIPPEN?</c:v>
                </c:pt>
                <c:pt idx="5">
                  <c:v>Ik vind dit niet nodig</c:v>
                </c:pt>
                <c:pt idx="6">
                  <c:v>Mijn kat komt niet (vrij) buiten</c:v>
                </c:pt>
                <c:pt idx="7">
                  <c:v>Te duur</c:v>
                </c:pt>
                <c:pt idx="8">
                  <c:v>Het inplanten van de chip is onnatuurlijk</c:v>
                </c:pt>
                <c:pt idx="9">
                  <c:v>Ik heb nog geen tijd gehad om naar de dierenarts te gaan</c:v>
                </c:pt>
                <c:pt idx="10">
                  <c:v>{@} is nog te jong</c:v>
                </c:pt>
                <c:pt idx="11">
                  <c:v>Kat is te oud</c:v>
                </c:pt>
                <c:pt idx="12">
                  <c:v>Mijn dierenarts heeft dit afgeraden</c:v>
                </c:pt>
                <c:pt idx="14">
                  <c:v>weet niet</c:v>
                </c:pt>
              </c:strCache>
            </c:strRef>
          </c:cat>
          <c:val>
            <c:numRef>
              <c:f>Sheet1!$D$2:$D$16</c:f>
              <c:numCache>
                <c:formatCode>General</c:formatCode>
                <c:ptCount val="15"/>
                <c:pt idx="13" formatCode="0.00">
                  <c:v>3.37</c:v>
                </c:pt>
                <c:pt idx="14" formatCode="0.00">
                  <c:v>7.02</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chat</c:v>
                </c:pt>
                <c:pt idx="1">
                  <c:v>2 chats</c:v>
                </c:pt>
                <c:pt idx="2">
                  <c:v>3 chats</c:v>
                </c:pt>
                <c:pt idx="3">
                  <c:v>4 chats</c:v>
                </c:pt>
                <c:pt idx="4">
                  <c:v>5 chats</c:v>
                </c:pt>
                <c:pt idx="5">
                  <c:v>&gt; 5 chats</c:v>
                </c:pt>
              </c:strCache>
            </c:strRef>
          </c:cat>
          <c:val>
            <c:numRef>
              <c:f>Sheet1!$B$2:$B$7</c:f>
              <c:numCache>
                <c:formatCode>0.00</c:formatCode>
                <c:ptCount val="6"/>
                <c:pt idx="0">
                  <c:v>56.18</c:v>
                </c:pt>
                <c:pt idx="1">
                  <c:v>24.03</c:v>
                </c:pt>
                <c:pt idx="2">
                  <c:v>12.92</c:v>
                </c:pt>
                <c:pt idx="3">
                  <c:v>3.59</c:v>
                </c:pt>
                <c:pt idx="4">
                  <c:v>0.61</c:v>
                </c:pt>
                <c:pt idx="5" formatCode="General">
                  <c:v>2.67</c:v>
                </c:pt>
              </c:numCache>
            </c:numRef>
          </c:val>
          <c:extLst>
            <c:ext xmlns:c16="http://schemas.microsoft.com/office/drawing/2014/chart" uri="{C3380CC4-5D6E-409C-BE32-E72D297353CC}">
              <c16:uniqueId val="{00000000-DC9B-431D-8F04-785946662F4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4"/>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Kat heeft een tattoo</c:v>
                </c:pt>
              </c:strCache>
            </c:strRef>
          </c:cat>
          <c:val>
            <c:numRef>
              <c:f>Sheet1!$B$2:$B$16</c:f>
              <c:numCache>
                <c:formatCode>0.00</c:formatCode>
                <c:ptCount val="15"/>
                <c:pt idx="1">
                  <c:v>2.68</c:v>
                </c:pt>
                <c:pt idx="2">
                  <c:v>10.220000000000001</c:v>
                </c:pt>
                <c:pt idx="3">
                  <c:v>87.1</c:v>
                </c:pt>
                <c:pt idx="5">
                  <c:v>38.97</c:v>
                </c:pt>
                <c:pt idx="6">
                  <c:v>29.46</c:v>
                </c:pt>
                <c:pt idx="7">
                  <c:v>9.57</c:v>
                </c:pt>
                <c:pt idx="8">
                  <c:v>4.38</c:v>
                </c:pt>
                <c:pt idx="9">
                  <c:v>4.6500000000000004</c:v>
                </c:pt>
                <c:pt idx="10">
                  <c:v>0</c:v>
                </c:pt>
                <c:pt idx="11">
                  <c:v>11.35</c:v>
                </c:pt>
                <c:pt idx="12">
                  <c:v>3.39</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4"/>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Kat heeft een tattoo</c:v>
                </c:pt>
              </c:strCache>
            </c:strRef>
          </c:cat>
          <c:val>
            <c:numRef>
              <c:f>Sheet1!$C$2:$C$16</c:f>
              <c:numCache>
                <c:formatCode>General</c:formatCode>
                <c:ptCount val="15"/>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4"/>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Kat heeft een tattoo</c:v>
                </c:pt>
              </c:strCache>
            </c:strRef>
          </c:cat>
          <c:val>
            <c:numRef>
              <c:f>Sheet1!$D$2:$D$16</c:f>
              <c:numCache>
                <c:formatCode>General</c:formatCode>
                <c:ptCount val="15"/>
                <c:pt idx="13" formatCode="0.00">
                  <c:v>2.54</c:v>
                </c:pt>
                <c:pt idx="14" formatCode="0.00">
                  <c:v>10.61</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4"/>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Kat heeft een tattoo</c:v>
                </c:pt>
              </c:strCache>
            </c:strRef>
          </c:cat>
          <c:val>
            <c:numRef>
              <c:f>Sheet1!$B$2:$B$16</c:f>
              <c:numCache>
                <c:formatCode>0.00</c:formatCode>
                <c:ptCount val="15"/>
                <c:pt idx="1">
                  <c:v>4.91</c:v>
                </c:pt>
                <c:pt idx="2">
                  <c:v>24.33</c:v>
                </c:pt>
                <c:pt idx="3">
                  <c:v>70.75</c:v>
                </c:pt>
                <c:pt idx="5">
                  <c:v>35.19</c:v>
                </c:pt>
                <c:pt idx="6">
                  <c:v>30.26</c:v>
                </c:pt>
                <c:pt idx="7">
                  <c:v>11.72</c:v>
                </c:pt>
                <c:pt idx="8">
                  <c:v>10.7</c:v>
                </c:pt>
                <c:pt idx="9">
                  <c:v>5.1100000000000003</c:v>
                </c:pt>
                <c:pt idx="10">
                  <c:v>0</c:v>
                </c:pt>
                <c:pt idx="11">
                  <c:v>1.82</c:v>
                </c:pt>
                <c:pt idx="12">
                  <c:v>2.0699999999999998</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4"/>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Kat heeft een tattoo</c:v>
                </c:pt>
              </c:strCache>
            </c:strRef>
          </c:cat>
          <c:val>
            <c:numRef>
              <c:f>Sheet1!$C$2:$C$16</c:f>
              <c:numCache>
                <c:formatCode>General</c:formatCode>
                <c:ptCount val="15"/>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4"/>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Kat heeft een tattoo</c:v>
                </c:pt>
              </c:strCache>
            </c:strRef>
          </c:cat>
          <c:val>
            <c:numRef>
              <c:f>Sheet1!$D$2:$D$16</c:f>
              <c:numCache>
                <c:formatCode>General</c:formatCode>
                <c:ptCount val="15"/>
                <c:pt idx="13" formatCode="0.00">
                  <c:v>7.45</c:v>
                </c:pt>
                <c:pt idx="14" formatCode="0.00">
                  <c:v>12.87</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ander</c:v>
                </c:pt>
                <c:pt idx="14">
                  <c:v>weet niet</c:v>
                </c:pt>
              </c:strCache>
            </c:strRef>
          </c:cat>
          <c:val>
            <c:numRef>
              <c:f>Sheet1!$B$2:$B$16</c:f>
              <c:numCache>
                <c:formatCode>0.00</c:formatCode>
                <c:ptCount val="15"/>
                <c:pt idx="1">
                  <c:v>10.34</c:v>
                </c:pt>
                <c:pt idx="2">
                  <c:v>16.87</c:v>
                </c:pt>
                <c:pt idx="3">
                  <c:v>72.790000000000006</c:v>
                </c:pt>
                <c:pt idx="5">
                  <c:v>40.700000000000003</c:v>
                </c:pt>
                <c:pt idx="6">
                  <c:v>30.5</c:v>
                </c:pt>
                <c:pt idx="7">
                  <c:v>24.35</c:v>
                </c:pt>
                <c:pt idx="8">
                  <c:v>3.58</c:v>
                </c:pt>
                <c:pt idx="9">
                  <c:v>2.5</c:v>
                </c:pt>
                <c:pt idx="10">
                  <c:v>1.1499999999999999</c:v>
                </c:pt>
                <c:pt idx="11">
                  <c:v>0</c:v>
                </c:pt>
                <c:pt idx="12">
                  <c:v>0.68</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ander</c:v>
                </c:pt>
                <c:pt idx="14">
                  <c:v>weet niet</c:v>
                </c:pt>
              </c:strCache>
            </c:strRef>
          </c:cat>
          <c:val>
            <c:numRef>
              <c:f>Sheet1!$C$2:$C$16</c:f>
              <c:numCache>
                <c:formatCode>General</c:formatCode>
                <c:ptCount val="15"/>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ander</c:v>
                </c:pt>
                <c:pt idx="14">
                  <c:v>weet niet</c:v>
                </c:pt>
              </c:strCache>
            </c:strRef>
          </c:cat>
          <c:val>
            <c:numRef>
              <c:f>Sheet1!$D$2:$D$16</c:f>
              <c:numCache>
                <c:formatCode>General</c:formatCode>
                <c:ptCount val="15"/>
                <c:pt idx="13" formatCode="0.00">
                  <c:v>3.46</c:v>
                </c:pt>
                <c:pt idx="14" formatCode="0.00">
                  <c:v>0.71</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andere </c:v>
                </c:pt>
                <c:pt idx="14">
                  <c:v>weet niet</c:v>
                </c:pt>
              </c:strCache>
            </c:strRef>
          </c:cat>
          <c:val>
            <c:numRef>
              <c:f>Sheet1!$B$2:$B$16</c:f>
              <c:numCache>
                <c:formatCode>0.00</c:formatCode>
                <c:ptCount val="15"/>
                <c:pt idx="1">
                  <c:v>20.71</c:v>
                </c:pt>
                <c:pt idx="2">
                  <c:v>29.85</c:v>
                </c:pt>
                <c:pt idx="3">
                  <c:v>49.44</c:v>
                </c:pt>
                <c:pt idx="5">
                  <c:v>18.82</c:v>
                </c:pt>
                <c:pt idx="6">
                  <c:v>26.57</c:v>
                </c:pt>
                <c:pt idx="7">
                  <c:v>30.62</c:v>
                </c:pt>
                <c:pt idx="8">
                  <c:v>12.48</c:v>
                </c:pt>
                <c:pt idx="9">
                  <c:v>8.0399999999999991</c:v>
                </c:pt>
                <c:pt idx="10">
                  <c:v>16.25</c:v>
                </c:pt>
                <c:pt idx="11">
                  <c:v>0</c:v>
                </c:pt>
                <c:pt idx="12">
                  <c:v>0</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andere </c:v>
                </c:pt>
                <c:pt idx="14">
                  <c:v>weet niet</c:v>
                </c:pt>
              </c:strCache>
            </c:strRef>
          </c:cat>
          <c:val>
            <c:numRef>
              <c:f>Sheet1!$C$2:$C$16</c:f>
              <c:numCache>
                <c:formatCode>General</c:formatCode>
                <c:ptCount val="15"/>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andere </c:v>
                </c:pt>
                <c:pt idx="14">
                  <c:v>weet niet</c:v>
                </c:pt>
              </c:strCache>
            </c:strRef>
          </c:cat>
          <c:val>
            <c:numRef>
              <c:f>Sheet1!$D$2:$D$16</c:f>
              <c:numCache>
                <c:formatCode>General</c:formatCode>
                <c:ptCount val="15"/>
                <c:pt idx="13" formatCode="0.00">
                  <c:v>0</c:v>
                </c:pt>
                <c:pt idx="14" formatCode="0.00">
                  <c:v>1.37</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personne</c:v>
                </c:pt>
                <c:pt idx="1">
                  <c:v>2 personnes</c:v>
                </c:pt>
                <c:pt idx="2">
                  <c:v>3 personnes</c:v>
                </c:pt>
                <c:pt idx="3">
                  <c:v>4 personnes</c:v>
                </c:pt>
                <c:pt idx="4">
                  <c:v>5 personnes</c:v>
                </c:pt>
                <c:pt idx="5">
                  <c:v>&gt; 5 personnes</c:v>
                </c:pt>
              </c:strCache>
            </c:strRef>
          </c:cat>
          <c:val>
            <c:numRef>
              <c:f>Sheet1!$B$2:$B$7</c:f>
              <c:numCache>
                <c:formatCode>General</c:formatCode>
                <c:ptCount val="6"/>
                <c:pt idx="0">
                  <c:v>14.23</c:v>
                </c:pt>
                <c:pt idx="1">
                  <c:v>33.03</c:v>
                </c:pt>
                <c:pt idx="2">
                  <c:v>29.76</c:v>
                </c:pt>
                <c:pt idx="3">
                  <c:v>12.67</c:v>
                </c:pt>
                <c:pt idx="4">
                  <c:v>7.06</c:v>
                </c:pt>
                <c:pt idx="5">
                  <c:v>3.26</c:v>
                </c:pt>
              </c:numCache>
            </c:numRef>
          </c:val>
          <c:extLst>
            <c:ext xmlns:c16="http://schemas.microsoft.com/office/drawing/2014/chart" uri="{C3380CC4-5D6E-409C-BE32-E72D297353CC}">
              <c16:uniqueId val="{00000000-B51C-4287-A35A-85D700BCFA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General"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0.00</c:formatCode>
                <c:ptCount val="4"/>
                <c:pt idx="0">
                  <c:v>32.56</c:v>
                </c:pt>
                <c:pt idx="1">
                  <c:v>24.79</c:v>
                </c:pt>
                <c:pt idx="2">
                  <c:v>22.97</c:v>
                </c:pt>
                <c:pt idx="3">
                  <c:v>19.68</c:v>
                </c:pt>
              </c:numCache>
            </c:numRef>
          </c:val>
          <c:extLst>
            <c:ext xmlns:c16="http://schemas.microsoft.com/office/drawing/2014/chart" uri="{C3380CC4-5D6E-409C-BE32-E72D297353CC}">
              <c16:uniqueId val="{00000000-AE70-4F9C-8522-0DE2D18E854B}"/>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Oui</c:v>
                </c:pt>
                <c:pt idx="1">
                  <c:v>Non</c:v>
                </c:pt>
              </c:strCache>
            </c:strRef>
          </c:cat>
          <c:val>
            <c:numRef>
              <c:f>Sheet1!$B$2:$B$3</c:f>
              <c:numCache>
                <c:formatCode>0.00</c:formatCode>
                <c:ptCount val="2"/>
                <c:pt idx="0">
                  <c:v>13.98</c:v>
                </c:pt>
                <c:pt idx="1">
                  <c:v>86.02</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1"/>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61.66</c:v>
                </c:pt>
                <c:pt idx="1">
                  <c:v>12.75</c:v>
                </c:pt>
                <c:pt idx="2">
                  <c:v>25.6</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Gevonden op straat</c:v>
                </c:pt>
                <c:pt idx="2">
                  <c:v>Uit een nestje van mijn andere kat</c:v>
                </c:pt>
                <c:pt idx="3">
                  <c:v>{@} kwam als zwerfkat in mijn tuin en is niet meer weggegaan</c:v>
                </c:pt>
                <c:pt idx="4">
                  <c:v>Asiel</c:v>
                </c:pt>
                <c:pt idx="5">
                  <c:v>Uit een nestje dat ik gevonden heb (bv in de tuin, op straat, etc.)</c:v>
                </c:pt>
                <c:pt idx="6">
                  <c:v>Online (bv tweedehands.be, groep op facebook, fora, etc.)</c:v>
                </c:pt>
                <c:pt idx="7">
                  <c:v>Erkende fokker</c:v>
                </c:pt>
                <c:pt idx="8">
                  <c:v>Niet-erkende fokker</c:v>
                </c:pt>
                <c:pt idx="9">
                  <c:v>Andere:</c:v>
                </c:pt>
              </c:strCache>
            </c:strRef>
          </c:cat>
          <c:val>
            <c:numRef>
              <c:f>Sheet1!$B$2:$B$11</c:f>
              <c:numCache>
                <c:formatCode>0.00</c:formatCode>
                <c:ptCount val="10"/>
                <c:pt idx="0">
                  <c:v>32.96</c:v>
                </c:pt>
                <c:pt idx="1">
                  <c:v>12.28</c:v>
                </c:pt>
                <c:pt idx="2">
                  <c:v>10.56</c:v>
                </c:pt>
                <c:pt idx="3">
                  <c:v>9.34</c:v>
                </c:pt>
                <c:pt idx="4">
                  <c:v>8.8699999999999992</c:v>
                </c:pt>
                <c:pt idx="5">
                  <c:v>7.75</c:v>
                </c:pt>
                <c:pt idx="6">
                  <c:v>5.6</c:v>
                </c:pt>
                <c:pt idx="7">
                  <c:v>4.54</c:v>
                </c:pt>
                <c:pt idx="8">
                  <c:v>3.71</c:v>
                </c:pt>
              </c:numCache>
            </c:numRef>
          </c:val>
          <c:extLst>
            <c:ext xmlns:c16="http://schemas.microsoft.com/office/drawing/2014/chart" uri="{C3380CC4-5D6E-409C-BE32-E72D297353CC}">
              <c16:uniqueId val="{00000000-14DB-4BC5-BAE0-C73313E36BD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Gevonden op straat</c:v>
                </c:pt>
                <c:pt idx="2">
                  <c:v>Uit een nestje van mijn andere kat</c:v>
                </c:pt>
                <c:pt idx="3">
                  <c:v>{@} kwam als zwerfkat in mijn tuin en is niet meer weggegaan</c:v>
                </c:pt>
                <c:pt idx="4">
                  <c:v>Asiel</c:v>
                </c:pt>
                <c:pt idx="5">
                  <c:v>Uit een nestje dat ik gevonden heb (bv in de tuin, op straat, etc.)</c:v>
                </c:pt>
                <c:pt idx="6">
                  <c:v>Online (bv tweedehands.be, groep op facebook, fora, etc.)</c:v>
                </c:pt>
                <c:pt idx="7">
                  <c:v>Erkende fokker</c:v>
                </c:pt>
                <c:pt idx="8">
                  <c:v>Niet-erkende fokker</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14DB-4BC5-BAE0-C73313E36BD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Gevonden op straat</c:v>
                </c:pt>
                <c:pt idx="2">
                  <c:v>Uit een nestje van mijn andere kat</c:v>
                </c:pt>
                <c:pt idx="3">
                  <c:v>{@} kwam als zwerfkat in mijn tuin en is niet meer weggegaan</c:v>
                </c:pt>
                <c:pt idx="4">
                  <c:v>Asiel</c:v>
                </c:pt>
                <c:pt idx="5">
                  <c:v>Uit een nestje dat ik gevonden heb (bv in de tuin, op straat, etc.)</c:v>
                </c:pt>
                <c:pt idx="6">
                  <c:v>Online (bv tweedehands.be, groep op facebook, fora, etc.)</c:v>
                </c:pt>
                <c:pt idx="7">
                  <c:v>Erkende fokker</c:v>
                </c:pt>
                <c:pt idx="8">
                  <c:v>Niet-erkende fokker</c:v>
                </c:pt>
                <c:pt idx="9">
                  <c:v>Andere:</c:v>
                </c:pt>
              </c:strCache>
            </c:strRef>
          </c:cat>
          <c:val>
            <c:numRef>
              <c:f>Sheet1!$D$2:$D$11</c:f>
              <c:numCache>
                <c:formatCode>General</c:formatCode>
                <c:ptCount val="10"/>
                <c:pt idx="9">
                  <c:v>3</c:v>
                </c:pt>
              </c:numCache>
            </c:numRef>
          </c:val>
          <c:extLst>
            <c:ext xmlns:c16="http://schemas.microsoft.com/office/drawing/2014/chart" uri="{C3380CC4-5D6E-409C-BE32-E72D297353CC}">
              <c16:uniqueId val="{00000002-14DB-4BC5-BAE0-C73313E36BD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5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0.54061</cdr:x>
      <cdr:y>0.19134</cdr:y>
    </cdr:from>
    <cdr:to>
      <cdr:x>0.59663</cdr:x>
      <cdr:y>0.27366</cdr:y>
    </cdr:to>
    <cdr:sp macro="" textlink="">
      <cdr:nvSpPr>
        <cdr:cNvPr id="2" name="TextBox 115">
          <a:extLst xmlns:a="http://schemas.openxmlformats.org/drawingml/2006/main">
            <a:ext uri="{FF2B5EF4-FFF2-40B4-BE49-F238E27FC236}">
              <a16:creationId xmlns:a16="http://schemas.microsoft.com/office/drawing/2014/main" id="{5296589B-5099-4672-B891-606C816BD477}"/>
            </a:ext>
          </a:extLst>
        </cdr:cNvPr>
        <cdr:cNvSpPr txBox="1"/>
      </cdr:nvSpPr>
      <cdr:spPr>
        <a:xfrm xmlns:a="http://schemas.openxmlformats.org/drawingml/2006/main">
          <a:off x="2413317" y="500751"/>
          <a:ext cx="250068" cy="21544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nl-BE" sz="1400" dirty="0">
              <a:solidFill>
                <a:schemeClr val="bg2"/>
              </a:solidFill>
            </a:rPr>
            <a:t>AC</a:t>
          </a:r>
        </a:p>
      </cdr:txBody>
    </cdr: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4AFB3F6D-27DE-421A-80DD-C4F1B28388AB}" type="slidenum">
              <a:rPr lang="en-GB" smtClean="0">
                <a:latin typeface="Arial" panose="020B0604020202020204" pitchFamily="34" charset="0"/>
              </a:rPr>
              <a:pPr algn="ctr"/>
              <a:t>‹#›</a:t>
            </a:fld>
            <a:endParaRPr lang="en-GB" dirty="0">
              <a:latin typeface="Arial" panose="020B0604020202020204" pitchFamily="34" charset="0"/>
            </a:endParaRPr>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7" name="Espace réservé du numéro de diapositive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200">
                <a:latin typeface="Arial" panose="020B0604020202020204" pitchFamily="34" charset="0"/>
              </a:defRPr>
            </a:lvl1pPr>
          </a:lstStyle>
          <a:p>
            <a:fld id="{3B8578AD-0529-46A5-84EB-6338160D5A7D}" type="slidenum">
              <a:rPr lang="en-GB" smtClean="0"/>
              <a:pPr/>
              <a:t>‹#›</a:t>
            </a:fld>
            <a:endParaRPr lang="en-GB" dirty="0"/>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a:t>
            </a:fld>
            <a:endParaRPr lang="en-GB" dirty="0"/>
          </a:p>
        </p:txBody>
      </p:sp>
    </p:spTree>
    <p:extLst>
      <p:ext uri="{BB962C8B-B14F-4D97-AF65-F5344CB8AC3E}">
        <p14:creationId xmlns:p14="http://schemas.microsoft.com/office/powerpoint/2010/main" val="6767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21</a:t>
            </a:fld>
            <a:endParaRPr lang="en-GB" dirty="0"/>
          </a:p>
        </p:txBody>
      </p:sp>
    </p:spTree>
    <p:extLst>
      <p:ext uri="{BB962C8B-B14F-4D97-AF65-F5344CB8AC3E}">
        <p14:creationId xmlns:p14="http://schemas.microsoft.com/office/powerpoint/2010/main" val="3255654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23</a:t>
            </a:fld>
            <a:endParaRPr lang="en-GB" dirty="0"/>
          </a:p>
        </p:txBody>
      </p:sp>
    </p:spTree>
    <p:extLst>
      <p:ext uri="{BB962C8B-B14F-4D97-AF65-F5344CB8AC3E}">
        <p14:creationId xmlns:p14="http://schemas.microsoft.com/office/powerpoint/2010/main" val="1042999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24</a:t>
            </a:fld>
            <a:endParaRPr lang="en-GB" dirty="0"/>
          </a:p>
        </p:txBody>
      </p:sp>
    </p:spTree>
    <p:extLst>
      <p:ext uri="{BB962C8B-B14F-4D97-AF65-F5344CB8AC3E}">
        <p14:creationId xmlns:p14="http://schemas.microsoft.com/office/powerpoint/2010/main" val="13235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7</a:t>
            </a:fld>
            <a:endParaRPr lang="en-GB" dirty="0"/>
          </a:p>
        </p:txBody>
      </p:sp>
    </p:spTree>
    <p:extLst>
      <p:ext uri="{BB962C8B-B14F-4D97-AF65-F5344CB8AC3E}">
        <p14:creationId xmlns:p14="http://schemas.microsoft.com/office/powerpoint/2010/main" val="24575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8</a:t>
            </a:fld>
            <a:endParaRPr lang="en-GB" dirty="0"/>
          </a:p>
        </p:txBody>
      </p:sp>
    </p:spTree>
    <p:extLst>
      <p:ext uri="{BB962C8B-B14F-4D97-AF65-F5344CB8AC3E}">
        <p14:creationId xmlns:p14="http://schemas.microsoft.com/office/powerpoint/2010/main" val="330360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9</a:t>
            </a:fld>
            <a:endParaRPr lang="en-GB" dirty="0"/>
          </a:p>
        </p:txBody>
      </p:sp>
    </p:spTree>
    <p:extLst>
      <p:ext uri="{BB962C8B-B14F-4D97-AF65-F5344CB8AC3E}">
        <p14:creationId xmlns:p14="http://schemas.microsoft.com/office/powerpoint/2010/main" val="386771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13</a:t>
            </a:fld>
            <a:endParaRPr lang="en-GB" dirty="0"/>
          </a:p>
        </p:txBody>
      </p:sp>
    </p:spTree>
    <p:extLst>
      <p:ext uri="{BB962C8B-B14F-4D97-AF65-F5344CB8AC3E}">
        <p14:creationId xmlns:p14="http://schemas.microsoft.com/office/powerpoint/2010/main" val="1936479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15</a:t>
            </a:fld>
            <a:endParaRPr lang="en-GB" dirty="0"/>
          </a:p>
        </p:txBody>
      </p:sp>
    </p:spTree>
    <p:extLst>
      <p:ext uri="{BB962C8B-B14F-4D97-AF65-F5344CB8AC3E}">
        <p14:creationId xmlns:p14="http://schemas.microsoft.com/office/powerpoint/2010/main" val="3409353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18</a:t>
            </a:fld>
            <a:endParaRPr lang="en-GB" dirty="0"/>
          </a:p>
        </p:txBody>
      </p:sp>
    </p:spTree>
    <p:extLst>
      <p:ext uri="{BB962C8B-B14F-4D97-AF65-F5344CB8AC3E}">
        <p14:creationId xmlns:p14="http://schemas.microsoft.com/office/powerpoint/2010/main" val="2231282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19</a:t>
            </a:fld>
            <a:endParaRPr lang="en-GB" dirty="0"/>
          </a:p>
        </p:txBody>
      </p:sp>
    </p:spTree>
    <p:extLst>
      <p:ext uri="{BB962C8B-B14F-4D97-AF65-F5344CB8AC3E}">
        <p14:creationId xmlns:p14="http://schemas.microsoft.com/office/powerpoint/2010/main" val="2012401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20</a:t>
            </a:fld>
            <a:endParaRPr lang="en-GB" dirty="0"/>
          </a:p>
        </p:txBody>
      </p:sp>
    </p:spTree>
    <p:extLst>
      <p:ext uri="{BB962C8B-B14F-4D97-AF65-F5344CB8AC3E}">
        <p14:creationId xmlns:p14="http://schemas.microsoft.com/office/powerpoint/2010/main" val="154073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4" name="Angled stripes">
            <a:extLst>
              <a:ext uri="{FF2B5EF4-FFF2-40B4-BE49-F238E27FC236}">
                <a16:creationId xmlns:a16="http://schemas.microsoft.com/office/drawing/2014/main" id="{A8EA68A2-B3CB-46BE-94E3-EBB01F4103C8}"/>
              </a:ext>
            </a:extLst>
          </p:cNvPr>
          <p:cNvGrpSpPr/>
          <p:nvPr userDrawn="1"/>
        </p:nvGrpSpPr>
        <p:grpSpPr>
          <a:xfrm>
            <a:off x="3254052" y="0"/>
            <a:ext cx="8937949" cy="6858001"/>
            <a:chOff x="3254052" y="0"/>
            <a:chExt cx="8937949" cy="6858001"/>
          </a:xfrm>
        </p:grpSpPr>
        <p:sp>
          <p:nvSpPr>
            <p:cNvPr id="18" name="Angled stripe 1">
              <a:extLst>
                <a:ext uri="{FF2B5EF4-FFF2-40B4-BE49-F238E27FC236}">
                  <a16:creationId xmlns:a16="http://schemas.microsoft.com/office/drawing/2014/main" id="{C012E8E7-7252-4438-A68B-CADE1F561D2D}"/>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0" name="Angled stripe 2">
              <a:extLst>
                <a:ext uri="{FF2B5EF4-FFF2-40B4-BE49-F238E27FC236}">
                  <a16:creationId xmlns:a16="http://schemas.microsoft.com/office/drawing/2014/main" id="{27B5733E-7515-4407-8570-8EB72A299589}"/>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cxnSp>
        <p:nvCxnSpPr>
          <p:cNvPr id="17" name="Connecteur droit 16">
            <a:extLst>
              <a:ext uri="{FF2B5EF4-FFF2-40B4-BE49-F238E27FC236}">
                <a16:creationId xmlns:a16="http://schemas.microsoft.com/office/drawing/2014/main" id="{79935D5E-B7ED-4F9D-A894-6B0811A25EEF}"/>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07368" y="521852"/>
            <a:ext cx="7551997" cy="2479650"/>
          </a:xfrm>
        </p:spPr>
        <p:txBody>
          <a:bodyPr lIns="72000" rIns="72000" anchor="t">
            <a:noAutofit/>
          </a:bodyPr>
          <a:lstStyle>
            <a:lvl1pPr algn="l">
              <a:lnSpc>
                <a:spcPct val="80000"/>
              </a:lnSpc>
              <a:defRPr sz="6000" b="1" cap="all" spc="-200" baseline="0">
                <a:solidFill>
                  <a:schemeClr val="bg1"/>
                </a:solidFill>
                <a:latin typeface="+mj-lt"/>
              </a:defRPr>
            </a:lvl1pPr>
          </a:lstStyle>
          <a:p>
            <a:r>
              <a:rPr lang="en-US" noProof="0" dirty="0"/>
              <a:t>TITLE OF THE Presentation</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0736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of the presentation</a:t>
            </a:r>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0736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Month 20##</a:t>
            </a:r>
          </a:p>
        </p:txBody>
      </p:sp>
      <p:sp>
        <p:nvSpPr>
          <p:cNvPr id="35" name="Game Changers">
            <a:extLst>
              <a:ext uri="{FF2B5EF4-FFF2-40B4-BE49-F238E27FC236}">
                <a16:creationId xmlns:a16="http://schemas.microsoft.com/office/drawing/2014/main" id="{EB66571D-7053-4674-B8FB-39C28B00D88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11" name="Graphique 12">
            <a:extLst>
              <a:ext uri="{FF2B5EF4-FFF2-40B4-BE49-F238E27FC236}">
                <a16:creationId xmlns:a16="http://schemas.microsoft.com/office/drawing/2014/main" id="{E01017A4-D304-441E-9D3A-D03E5A1B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p15:guide id="1" orient="horz" pos="323" userDrawn="1">
          <p15:clr>
            <a:srgbClr val="FBAE40"/>
          </p15:clr>
        </p15:guide>
        <p15:guide id="2" orient="horz" pos="1888" userDrawn="1">
          <p15:clr>
            <a:srgbClr val="FBAE40"/>
          </p15:clr>
        </p15:guide>
        <p15:guide id="4" orient="horz" pos="3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Photo">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 name="Picture Placeholder 4">
            <a:extLst>
              <a:ext uri="{FF2B5EF4-FFF2-40B4-BE49-F238E27FC236}">
                <a16:creationId xmlns:a16="http://schemas.microsoft.com/office/drawing/2014/main" id="{464F111C-F2CE-409B-81CA-DA64A4FE4F74}"/>
              </a:ext>
            </a:extLst>
          </p:cNvPr>
          <p:cNvSpPr>
            <a:spLocks noGrp="1"/>
          </p:cNvSpPr>
          <p:nvPr>
            <p:ph type="pic" sz="quarter" idx="15"/>
          </p:nvPr>
        </p:nvSpPr>
        <p:spPr>
          <a:xfrm>
            <a:off x="0" y="0"/>
            <a:ext cx="12192000" cy="4500563"/>
          </a:xfrm>
          <a:solidFill>
            <a:schemeClr val="bg1">
              <a:lumMod val="75000"/>
            </a:schemeClr>
          </a:solidFill>
        </p:spPr>
        <p:txBody>
          <a:bodyPr anchor="ctr"/>
          <a:lstStyle>
            <a:lvl1pPr algn="ctr">
              <a:defRPr/>
            </a:lvl1pPr>
          </a:lstStyle>
          <a:p>
            <a:r>
              <a:rPr lang="en-US" noProof="0"/>
              <a:t>Click icon to add picture</a:t>
            </a:r>
            <a:endParaRPr lang="en-US" noProof="0" dirty="0"/>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147692523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_Photo">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2" name="Picture Placeholder 4">
            <a:extLst>
              <a:ext uri="{FF2B5EF4-FFF2-40B4-BE49-F238E27FC236}">
                <a16:creationId xmlns:a16="http://schemas.microsoft.com/office/drawing/2014/main" id="{5FA53FC1-6779-4EFF-968A-438AB9422C06}"/>
              </a:ext>
            </a:extLst>
          </p:cNvPr>
          <p:cNvSpPr>
            <a:spLocks noGrp="1"/>
          </p:cNvSpPr>
          <p:nvPr>
            <p:ph type="pic" sz="quarter" idx="15"/>
          </p:nvPr>
        </p:nvSpPr>
        <p:spPr>
          <a:xfrm>
            <a:off x="0" y="1"/>
            <a:ext cx="12192000" cy="3428998"/>
          </a:xfrm>
          <a:solidFill>
            <a:schemeClr val="bg1">
              <a:lumMod val="75000"/>
            </a:schemeClr>
          </a:solidFill>
        </p:spPr>
        <p:txBody>
          <a:bodyPr anchor="ctr"/>
          <a:lstStyle>
            <a:lvl1pPr algn="ctr">
              <a:defRPr/>
            </a:lvl1pPr>
          </a:lstStyle>
          <a:p>
            <a:r>
              <a:rPr lang="en-US" noProof="0"/>
              <a:t>Click icon to add picture</a:t>
            </a:r>
            <a:endParaRPr lang="en-US" noProof="0" dirty="0"/>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2452685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_Blue-Bg">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A134F88B-81D1-4561-899C-8B7B398059EB}"/>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AFBC13EB-0E3E-4829-B8A9-F0348843A43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157402CB-1C5C-42E9-9418-B285250D4D2C}"/>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0E3AF183-7529-45AE-BA6C-FCFD64D46F2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0" name="Straight Connector 19">
            <a:extLst>
              <a:ext uri="{FF2B5EF4-FFF2-40B4-BE49-F238E27FC236}">
                <a16:creationId xmlns:a16="http://schemas.microsoft.com/office/drawing/2014/main" id="{FE900502-0372-498A-8D71-AC3148D4088E}"/>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A84A220-3693-41A4-88AB-7A010CD4D1A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8" name="Espace réservé du texte 11">
            <a:extLst>
              <a:ext uri="{FF2B5EF4-FFF2-40B4-BE49-F238E27FC236}">
                <a16:creationId xmlns:a16="http://schemas.microsoft.com/office/drawing/2014/main" id="{C161AD07-223F-45B9-B7EA-00D1AC02D6FA}"/>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86523215-4708-494B-BA9C-1324D9A73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1133029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_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95651411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pter_Teal-Bg">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58E352CC-E2DF-4CB8-9509-70258E90D1A3}"/>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257EC01D-610A-4C18-AA53-D21A858AE25C}"/>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D0D902F0-F2E2-41CA-BE3D-34200C5D79F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E15AB4B8-00AD-4664-A57E-9CD9FD4BE87B}"/>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8" name="Straight Connector 17">
            <a:extLst>
              <a:ext uri="{FF2B5EF4-FFF2-40B4-BE49-F238E27FC236}">
                <a16:creationId xmlns:a16="http://schemas.microsoft.com/office/drawing/2014/main" id="{B1AA3A5F-68B2-4F54-A8B3-48220ECB1C12}"/>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7F64D87-2D1F-4B1D-8CC4-637E1704F85A}"/>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20" name="Espace réservé du texte 11">
            <a:extLst>
              <a:ext uri="{FF2B5EF4-FFF2-40B4-BE49-F238E27FC236}">
                <a16:creationId xmlns:a16="http://schemas.microsoft.com/office/drawing/2014/main" id="{A44B8640-0097-49FD-843B-67DFAA250E2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0F7049A3-9A6E-4810-B270-6C4F2D060C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39159901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_Teal-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 Chapter Title</a:t>
            </a:r>
            <a:endParaRPr lang="en-US" dirty="0"/>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92845281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_Teal-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 Section Title</a:t>
            </a:r>
            <a:endParaRPr lang="en-US" dirty="0"/>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59433338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hapter_Dark-Blue-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7BC2DA58-A64A-4949-B395-B06BC7F10FF1}"/>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909719A4-8170-41D4-B58A-C5B39528DF6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3AD54AD0-0FE8-4219-B7AE-A4436C30AAFB}"/>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A207640A-1C2E-4FD2-B2B2-CA642538871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0" name="Straight Connector 19">
            <a:extLst>
              <a:ext uri="{FF2B5EF4-FFF2-40B4-BE49-F238E27FC236}">
                <a16:creationId xmlns:a16="http://schemas.microsoft.com/office/drawing/2014/main" id="{EB4A2E35-CDCB-4039-A178-E7208C506F38}"/>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17FD762-7621-4D72-959C-E91D4446EEA0}"/>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8" name="Espace réservé du texte 11">
            <a:extLst>
              <a:ext uri="{FF2B5EF4-FFF2-40B4-BE49-F238E27FC236}">
                <a16:creationId xmlns:a16="http://schemas.microsoft.com/office/drawing/2014/main" id="{77B58897-4D75-42BF-982E-7C85D3D6B7F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C59E4F79-FFB1-4E04-BB16-63A79C61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66704182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_Dark-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10310541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hoto">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C11655-880F-43AF-AA97-11A750EA2FF7}"/>
              </a:ext>
            </a:extLst>
          </p:cNvPr>
          <p:cNvSpPr/>
          <p:nvPr userDrawn="1"/>
        </p:nvSpPr>
        <p:spPr>
          <a:xfrm>
            <a:off x="407988" y="3812870"/>
            <a:ext cx="896937" cy="201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 name="Rectangle 2">
            <a:extLst>
              <a:ext uri="{FF2B5EF4-FFF2-40B4-BE49-F238E27FC236}">
                <a16:creationId xmlns:a16="http://schemas.microsoft.com/office/drawing/2014/main" id="{38CE37B0-312D-4CA7-8F0F-248DA45AFA43}"/>
              </a:ext>
            </a:extLst>
          </p:cNvPr>
          <p:cNvSpPr/>
          <p:nvPr userDrawn="1"/>
        </p:nvSpPr>
        <p:spPr>
          <a:xfrm>
            <a:off x="7315200" y="4905375"/>
            <a:ext cx="4876800" cy="195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2" name="Picture Placeholder">
            <a:extLst>
              <a:ext uri="{FF2B5EF4-FFF2-40B4-BE49-F238E27FC236}">
                <a16:creationId xmlns:a16="http://schemas.microsoft.com/office/drawing/2014/main" id="{CA3FC745-F193-4157-848D-3DCF42D82335}"/>
              </a:ext>
            </a:extLst>
          </p:cNvPr>
          <p:cNvSpPr>
            <a:spLocks noGrp="1"/>
          </p:cNvSpPr>
          <p:nvPr>
            <p:ph type="pic" sz="quarter" idx="13"/>
          </p:nvPr>
        </p:nvSpPr>
        <p:spPr>
          <a:xfrm>
            <a:off x="0" y="0"/>
            <a:ext cx="12192000" cy="6858000"/>
          </a:xfrm>
          <a:custGeom>
            <a:avLst/>
            <a:gdLst>
              <a:gd name="connsiteX0" fmla="*/ 9241634 w 12192000"/>
              <a:gd name="connsiteY0" fmla="*/ 5848905 h 6858000"/>
              <a:gd name="connsiteX1" fmla="*/ 9268904 w 12192000"/>
              <a:gd name="connsiteY1" fmla="*/ 5928225 h 6858000"/>
              <a:gd name="connsiteX2" fmla="*/ 9213492 w 12192000"/>
              <a:gd name="connsiteY2" fmla="*/ 5928225 h 6858000"/>
              <a:gd name="connsiteX3" fmla="*/ 8032300 w 12192000"/>
              <a:gd name="connsiteY3" fmla="*/ 5848905 h 6858000"/>
              <a:gd name="connsiteX4" fmla="*/ 8059570 w 12192000"/>
              <a:gd name="connsiteY4" fmla="*/ 5928225 h 6858000"/>
              <a:gd name="connsiteX5" fmla="*/ 8003536 w 12192000"/>
              <a:gd name="connsiteY5" fmla="*/ 5928225 h 6858000"/>
              <a:gd name="connsiteX6" fmla="*/ 10063464 w 12192000"/>
              <a:gd name="connsiteY6" fmla="*/ 5832591 h 6858000"/>
              <a:gd name="connsiteX7" fmla="*/ 10115389 w 12192000"/>
              <a:gd name="connsiteY7" fmla="*/ 5832591 h 6858000"/>
              <a:gd name="connsiteX8" fmla="*/ 10148137 w 12192000"/>
              <a:gd name="connsiteY8" fmla="*/ 5862602 h 6858000"/>
              <a:gd name="connsiteX9" fmla="*/ 10115389 w 12192000"/>
              <a:gd name="connsiteY9" fmla="*/ 5893483 h 6858000"/>
              <a:gd name="connsiteX10" fmla="*/ 10063464 w 12192000"/>
              <a:gd name="connsiteY10" fmla="*/ 5893483 h 6858000"/>
              <a:gd name="connsiteX11" fmla="*/ 10136682 w 12192000"/>
              <a:gd name="connsiteY11" fmla="*/ 5796232 h 6858000"/>
              <a:gd name="connsiteX12" fmla="*/ 10132448 w 12192000"/>
              <a:gd name="connsiteY12" fmla="*/ 5796356 h 6858000"/>
              <a:gd name="connsiteX13" fmla="*/ 10015897 w 12192000"/>
              <a:gd name="connsiteY13" fmla="*/ 5796356 h 6858000"/>
              <a:gd name="connsiteX14" fmla="*/ 10015897 w 12192000"/>
              <a:gd name="connsiteY14" fmla="*/ 6011653 h 6858000"/>
              <a:gd name="connsiteX15" fmla="*/ 10063464 w 12192000"/>
              <a:gd name="connsiteY15" fmla="*/ 6011653 h 6858000"/>
              <a:gd name="connsiteX16" fmla="*/ 10063464 w 12192000"/>
              <a:gd name="connsiteY16" fmla="*/ 5927352 h 6858000"/>
              <a:gd name="connsiteX17" fmla="*/ 10110906 w 12192000"/>
              <a:gd name="connsiteY17" fmla="*/ 5927352 h 6858000"/>
              <a:gd name="connsiteX18" fmla="*/ 10146891 w 12192000"/>
              <a:gd name="connsiteY18" fmla="*/ 5959976 h 6858000"/>
              <a:gd name="connsiteX19" fmla="*/ 10154487 w 12192000"/>
              <a:gd name="connsiteY19" fmla="*/ 6011653 h 6858000"/>
              <a:gd name="connsiteX20" fmla="*/ 10201929 w 12192000"/>
              <a:gd name="connsiteY20" fmla="*/ 6011653 h 6858000"/>
              <a:gd name="connsiteX21" fmla="*/ 10192840 w 12192000"/>
              <a:gd name="connsiteY21" fmla="*/ 5960599 h 6858000"/>
              <a:gd name="connsiteX22" fmla="*/ 10161460 w 12192000"/>
              <a:gd name="connsiteY22" fmla="*/ 5910044 h 6858000"/>
              <a:gd name="connsiteX23" fmla="*/ 10195579 w 12192000"/>
              <a:gd name="connsiteY23" fmla="*/ 5855878 h 6858000"/>
              <a:gd name="connsiteX24" fmla="*/ 10136682 w 12192000"/>
              <a:gd name="connsiteY24" fmla="*/ 5796232 h 6858000"/>
              <a:gd name="connsiteX25" fmla="*/ 9366154 w 12192000"/>
              <a:gd name="connsiteY25" fmla="*/ 5795735 h 6858000"/>
              <a:gd name="connsiteX26" fmla="*/ 9366154 w 12192000"/>
              <a:gd name="connsiteY26" fmla="*/ 6011653 h 6858000"/>
              <a:gd name="connsiteX27" fmla="*/ 9410608 w 12192000"/>
              <a:gd name="connsiteY27" fmla="*/ 6011653 h 6858000"/>
              <a:gd name="connsiteX28" fmla="*/ 9410608 w 12192000"/>
              <a:gd name="connsiteY28" fmla="*/ 5867084 h 6858000"/>
              <a:gd name="connsiteX29" fmla="*/ 9411230 w 12192000"/>
              <a:gd name="connsiteY29" fmla="*/ 5867084 h 6858000"/>
              <a:gd name="connsiteX30" fmla="*/ 9501134 w 12192000"/>
              <a:gd name="connsiteY30" fmla="*/ 6011653 h 6858000"/>
              <a:gd name="connsiteX31" fmla="*/ 9548576 w 12192000"/>
              <a:gd name="connsiteY31" fmla="*/ 6011653 h 6858000"/>
              <a:gd name="connsiteX32" fmla="*/ 9548576 w 12192000"/>
              <a:gd name="connsiteY32" fmla="*/ 5795735 h 6858000"/>
              <a:gd name="connsiteX33" fmla="*/ 9504122 w 12192000"/>
              <a:gd name="connsiteY33" fmla="*/ 5795735 h 6858000"/>
              <a:gd name="connsiteX34" fmla="*/ 9504122 w 12192000"/>
              <a:gd name="connsiteY34" fmla="*/ 5940552 h 6858000"/>
              <a:gd name="connsiteX35" fmla="*/ 9503500 w 12192000"/>
              <a:gd name="connsiteY35" fmla="*/ 5940552 h 6858000"/>
              <a:gd name="connsiteX36" fmla="*/ 9413346 w 12192000"/>
              <a:gd name="connsiteY36" fmla="*/ 5795735 h 6858000"/>
              <a:gd name="connsiteX37" fmla="*/ 8934569 w 12192000"/>
              <a:gd name="connsiteY37" fmla="*/ 5795735 h 6858000"/>
              <a:gd name="connsiteX38" fmla="*/ 8934942 w 12192000"/>
              <a:gd name="connsiteY38" fmla="*/ 6011653 h 6858000"/>
              <a:gd name="connsiteX39" fmla="*/ 8982510 w 12192000"/>
              <a:gd name="connsiteY39" fmla="*/ 6011653 h 6858000"/>
              <a:gd name="connsiteX40" fmla="*/ 8982510 w 12192000"/>
              <a:gd name="connsiteY40" fmla="*/ 5918511 h 6858000"/>
              <a:gd name="connsiteX41" fmla="*/ 9069672 w 12192000"/>
              <a:gd name="connsiteY41" fmla="*/ 5918511 h 6858000"/>
              <a:gd name="connsiteX42" fmla="*/ 9069672 w 12192000"/>
              <a:gd name="connsiteY42" fmla="*/ 6011653 h 6858000"/>
              <a:gd name="connsiteX43" fmla="*/ 9117115 w 12192000"/>
              <a:gd name="connsiteY43" fmla="*/ 6011653 h 6858000"/>
              <a:gd name="connsiteX44" fmla="*/ 9117115 w 12192000"/>
              <a:gd name="connsiteY44" fmla="*/ 5795735 h 6858000"/>
              <a:gd name="connsiteX45" fmla="*/ 9069672 w 12192000"/>
              <a:gd name="connsiteY45" fmla="*/ 5795735 h 6858000"/>
              <a:gd name="connsiteX46" fmla="*/ 9069672 w 12192000"/>
              <a:gd name="connsiteY46" fmla="*/ 5878540 h 6858000"/>
              <a:gd name="connsiteX47" fmla="*/ 8982510 w 12192000"/>
              <a:gd name="connsiteY47" fmla="*/ 5878540 h 6858000"/>
              <a:gd name="connsiteX48" fmla="*/ 8982510 w 12192000"/>
              <a:gd name="connsiteY48" fmla="*/ 5795735 h 6858000"/>
              <a:gd name="connsiteX49" fmla="*/ 8157193 w 12192000"/>
              <a:gd name="connsiteY49" fmla="*/ 5795735 h 6858000"/>
              <a:gd name="connsiteX50" fmla="*/ 8156820 w 12192000"/>
              <a:gd name="connsiteY50" fmla="*/ 6011653 h 6858000"/>
              <a:gd name="connsiteX51" fmla="*/ 8201274 w 12192000"/>
              <a:gd name="connsiteY51" fmla="*/ 6011653 h 6858000"/>
              <a:gd name="connsiteX52" fmla="*/ 8201274 w 12192000"/>
              <a:gd name="connsiteY52" fmla="*/ 5860110 h 6858000"/>
              <a:gd name="connsiteX53" fmla="*/ 8254194 w 12192000"/>
              <a:gd name="connsiteY53" fmla="*/ 6011653 h 6858000"/>
              <a:gd name="connsiteX54" fmla="*/ 8290804 w 12192000"/>
              <a:gd name="connsiteY54" fmla="*/ 6011653 h 6858000"/>
              <a:gd name="connsiteX55" fmla="*/ 8343848 w 12192000"/>
              <a:gd name="connsiteY55" fmla="*/ 5858617 h 6858000"/>
              <a:gd name="connsiteX56" fmla="*/ 8343848 w 12192000"/>
              <a:gd name="connsiteY56" fmla="*/ 6011653 h 6858000"/>
              <a:gd name="connsiteX57" fmla="*/ 8388302 w 12192000"/>
              <a:gd name="connsiteY57" fmla="*/ 6011653 h 6858000"/>
              <a:gd name="connsiteX58" fmla="*/ 8388302 w 12192000"/>
              <a:gd name="connsiteY58" fmla="*/ 5795735 h 6858000"/>
              <a:gd name="connsiteX59" fmla="*/ 8321559 w 12192000"/>
              <a:gd name="connsiteY59" fmla="*/ 5795735 h 6858000"/>
              <a:gd name="connsiteX60" fmla="*/ 8274616 w 12192000"/>
              <a:gd name="connsiteY60" fmla="*/ 5944287 h 6858000"/>
              <a:gd name="connsiteX61" fmla="*/ 8224061 w 12192000"/>
              <a:gd name="connsiteY61" fmla="*/ 5795735 h 6858000"/>
              <a:gd name="connsiteX62" fmla="*/ 8008019 w 12192000"/>
              <a:gd name="connsiteY62" fmla="*/ 5795735 h 6858000"/>
              <a:gd name="connsiteX63" fmla="*/ 7925961 w 12192000"/>
              <a:gd name="connsiteY63" fmla="*/ 6011653 h 6858000"/>
              <a:gd name="connsiteX64" fmla="*/ 7974024 w 12192000"/>
              <a:gd name="connsiteY64" fmla="*/ 6011653 h 6858000"/>
              <a:gd name="connsiteX65" fmla="*/ 7991085 w 12192000"/>
              <a:gd name="connsiteY65" fmla="*/ 5963214 h 6858000"/>
              <a:gd name="connsiteX66" fmla="*/ 8071897 w 12192000"/>
              <a:gd name="connsiteY66" fmla="*/ 5963214 h 6858000"/>
              <a:gd name="connsiteX67" fmla="*/ 8087836 w 12192000"/>
              <a:gd name="connsiteY67" fmla="*/ 6011653 h 6858000"/>
              <a:gd name="connsiteX68" fmla="*/ 8137644 w 12192000"/>
              <a:gd name="connsiteY68" fmla="*/ 6011653 h 6858000"/>
              <a:gd name="connsiteX69" fmla="*/ 8056705 w 12192000"/>
              <a:gd name="connsiteY69" fmla="*/ 5795735 h 6858000"/>
              <a:gd name="connsiteX70" fmla="*/ 9819530 w 12192000"/>
              <a:gd name="connsiteY70" fmla="*/ 5795360 h 6858000"/>
              <a:gd name="connsiteX71" fmla="*/ 9819904 w 12192000"/>
              <a:gd name="connsiteY71" fmla="*/ 6011653 h 6858000"/>
              <a:gd name="connsiteX72" fmla="*/ 9983896 w 12192000"/>
              <a:gd name="connsiteY72" fmla="*/ 6011653 h 6858000"/>
              <a:gd name="connsiteX73" fmla="*/ 9983896 w 12192000"/>
              <a:gd name="connsiteY73" fmla="*/ 5971806 h 6858000"/>
              <a:gd name="connsiteX74" fmla="*/ 9867470 w 12192000"/>
              <a:gd name="connsiteY74" fmla="*/ 5971806 h 6858000"/>
              <a:gd name="connsiteX75" fmla="*/ 9867470 w 12192000"/>
              <a:gd name="connsiteY75" fmla="*/ 5918884 h 6858000"/>
              <a:gd name="connsiteX76" fmla="*/ 9972066 w 12192000"/>
              <a:gd name="connsiteY76" fmla="*/ 5918884 h 6858000"/>
              <a:gd name="connsiteX77" fmla="*/ 9972066 w 12192000"/>
              <a:gd name="connsiteY77" fmla="*/ 5881529 h 6858000"/>
              <a:gd name="connsiteX78" fmla="*/ 9867470 w 12192000"/>
              <a:gd name="connsiteY78" fmla="*/ 5881529 h 6858000"/>
              <a:gd name="connsiteX79" fmla="*/ 9867470 w 12192000"/>
              <a:gd name="connsiteY79" fmla="*/ 5835206 h 6858000"/>
              <a:gd name="connsiteX80" fmla="*/ 9981405 w 12192000"/>
              <a:gd name="connsiteY80" fmla="*/ 5835206 h 6858000"/>
              <a:gd name="connsiteX81" fmla="*/ 9981405 w 12192000"/>
              <a:gd name="connsiteY81" fmla="*/ 5795360 h 6858000"/>
              <a:gd name="connsiteX82" fmla="*/ 9218473 w 12192000"/>
              <a:gd name="connsiteY82" fmla="*/ 5795360 h 6858000"/>
              <a:gd name="connsiteX83" fmla="*/ 9136167 w 12192000"/>
              <a:gd name="connsiteY83" fmla="*/ 6011653 h 6858000"/>
              <a:gd name="connsiteX84" fmla="*/ 9183608 w 12192000"/>
              <a:gd name="connsiteY84" fmla="*/ 6011653 h 6858000"/>
              <a:gd name="connsiteX85" fmla="*/ 9201041 w 12192000"/>
              <a:gd name="connsiteY85" fmla="*/ 5963214 h 6858000"/>
              <a:gd name="connsiteX86" fmla="*/ 9281854 w 12192000"/>
              <a:gd name="connsiteY86" fmla="*/ 5963214 h 6858000"/>
              <a:gd name="connsiteX87" fmla="*/ 9298166 w 12192000"/>
              <a:gd name="connsiteY87" fmla="*/ 6011279 h 6858000"/>
              <a:gd name="connsiteX88" fmla="*/ 9347974 w 12192000"/>
              <a:gd name="connsiteY88" fmla="*/ 6011279 h 6858000"/>
              <a:gd name="connsiteX89" fmla="*/ 9267161 w 12192000"/>
              <a:gd name="connsiteY89" fmla="*/ 5795360 h 6858000"/>
              <a:gd name="connsiteX90" fmla="*/ 8430389 w 12192000"/>
              <a:gd name="connsiteY90" fmla="*/ 5795360 h 6858000"/>
              <a:gd name="connsiteX91" fmla="*/ 8430763 w 12192000"/>
              <a:gd name="connsiteY91" fmla="*/ 6011653 h 6858000"/>
              <a:gd name="connsiteX92" fmla="*/ 8594631 w 12192000"/>
              <a:gd name="connsiteY92" fmla="*/ 6011653 h 6858000"/>
              <a:gd name="connsiteX93" fmla="*/ 8594631 w 12192000"/>
              <a:gd name="connsiteY93" fmla="*/ 5971806 h 6858000"/>
              <a:gd name="connsiteX94" fmla="*/ 8478205 w 12192000"/>
              <a:gd name="connsiteY94" fmla="*/ 5971806 h 6858000"/>
              <a:gd name="connsiteX95" fmla="*/ 8478205 w 12192000"/>
              <a:gd name="connsiteY95" fmla="*/ 5918884 h 6858000"/>
              <a:gd name="connsiteX96" fmla="*/ 8582925 w 12192000"/>
              <a:gd name="connsiteY96" fmla="*/ 5918884 h 6858000"/>
              <a:gd name="connsiteX97" fmla="*/ 8582925 w 12192000"/>
              <a:gd name="connsiteY97" fmla="*/ 5881529 h 6858000"/>
              <a:gd name="connsiteX98" fmla="*/ 8478205 w 12192000"/>
              <a:gd name="connsiteY98" fmla="*/ 5881529 h 6858000"/>
              <a:gd name="connsiteX99" fmla="*/ 8478205 w 12192000"/>
              <a:gd name="connsiteY99" fmla="*/ 5835206 h 6858000"/>
              <a:gd name="connsiteX100" fmla="*/ 8592264 w 12192000"/>
              <a:gd name="connsiteY100" fmla="*/ 5835206 h 6858000"/>
              <a:gd name="connsiteX101" fmla="*/ 8592264 w 12192000"/>
              <a:gd name="connsiteY101" fmla="*/ 5795360 h 6858000"/>
              <a:gd name="connsiteX102" fmla="*/ 9686916 w 12192000"/>
              <a:gd name="connsiteY102" fmla="*/ 5790505 h 6858000"/>
              <a:gd name="connsiteX103" fmla="*/ 9580701 w 12192000"/>
              <a:gd name="connsiteY103" fmla="*/ 5904564 h 6858000"/>
              <a:gd name="connsiteX104" fmla="*/ 9686916 w 12192000"/>
              <a:gd name="connsiteY104" fmla="*/ 6016634 h 6858000"/>
              <a:gd name="connsiteX105" fmla="*/ 9746188 w 12192000"/>
              <a:gd name="connsiteY105" fmla="*/ 5986873 h 6858000"/>
              <a:gd name="connsiteX106" fmla="*/ 9751293 w 12192000"/>
              <a:gd name="connsiteY106" fmla="*/ 6011653 h 6858000"/>
              <a:gd name="connsiteX107" fmla="*/ 9781303 w 12192000"/>
              <a:gd name="connsiteY107" fmla="*/ 6011653 h 6858000"/>
              <a:gd name="connsiteX108" fmla="*/ 9781303 w 12192000"/>
              <a:gd name="connsiteY108" fmla="*/ 5894976 h 6858000"/>
              <a:gd name="connsiteX109" fmla="*/ 9690528 w 12192000"/>
              <a:gd name="connsiteY109" fmla="*/ 5894976 h 6858000"/>
              <a:gd name="connsiteX110" fmla="*/ 9690528 w 12192000"/>
              <a:gd name="connsiteY110" fmla="*/ 5930341 h 6858000"/>
              <a:gd name="connsiteX111" fmla="*/ 9738343 w 12192000"/>
              <a:gd name="connsiteY111" fmla="*/ 5930341 h 6858000"/>
              <a:gd name="connsiteX112" fmla="*/ 9691499 w 12192000"/>
              <a:gd name="connsiteY112" fmla="*/ 5977135 h 6858000"/>
              <a:gd name="connsiteX113" fmla="*/ 9686916 w 12192000"/>
              <a:gd name="connsiteY113" fmla="*/ 5976911 h 6858000"/>
              <a:gd name="connsiteX114" fmla="*/ 9628143 w 12192000"/>
              <a:gd name="connsiteY114" fmla="*/ 5904564 h 6858000"/>
              <a:gd name="connsiteX115" fmla="*/ 9686916 w 12192000"/>
              <a:gd name="connsiteY115" fmla="*/ 5830475 h 6858000"/>
              <a:gd name="connsiteX116" fmla="*/ 9732616 w 12192000"/>
              <a:gd name="connsiteY116" fmla="*/ 5866836 h 6858000"/>
              <a:gd name="connsiteX117" fmla="*/ 9777940 w 12192000"/>
              <a:gd name="connsiteY117" fmla="*/ 5866836 h 6858000"/>
              <a:gd name="connsiteX118" fmla="*/ 9686916 w 12192000"/>
              <a:gd name="connsiteY118" fmla="*/ 5790505 h 6858000"/>
              <a:gd name="connsiteX119" fmla="*/ 8807683 w 12192000"/>
              <a:gd name="connsiteY119" fmla="*/ 5790505 h 6858000"/>
              <a:gd name="connsiteX120" fmla="*/ 8701468 w 12192000"/>
              <a:gd name="connsiteY120" fmla="*/ 5904564 h 6858000"/>
              <a:gd name="connsiteX121" fmla="*/ 8807683 w 12192000"/>
              <a:gd name="connsiteY121" fmla="*/ 6016634 h 6858000"/>
              <a:gd name="connsiteX122" fmla="*/ 8902568 w 12192000"/>
              <a:gd name="connsiteY122" fmla="*/ 5928225 h 6858000"/>
              <a:gd name="connsiteX123" fmla="*/ 8856620 w 12192000"/>
              <a:gd name="connsiteY123" fmla="*/ 5928225 h 6858000"/>
              <a:gd name="connsiteX124" fmla="*/ 8807683 w 12192000"/>
              <a:gd name="connsiteY124" fmla="*/ 5976662 h 6858000"/>
              <a:gd name="connsiteX125" fmla="*/ 8748910 w 12192000"/>
              <a:gd name="connsiteY125" fmla="*/ 5904317 h 6858000"/>
              <a:gd name="connsiteX126" fmla="*/ 8807683 w 12192000"/>
              <a:gd name="connsiteY126" fmla="*/ 5830226 h 6858000"/>
              <a:gd name="connsiteX127" fmla="*/ 8854752 w 12192000"/>
              <a:gd name="connsiteY127" fmla="*/ 5867582 h 6858000"/>
              <a:gd name="connsiteX128" fmla="*/ 8900825 w 12192000"/>
              <a:gd name="connsiteY128" fmla="*/ 5868329 h 6858000"/>
              <a:gd name="connsiteX129" fmla="*/ 8807683 w 12192000"/>
              <a:gd name="connsiteY129" fmla="*/ 5790505 h 6858000"/>
              <a:gd name="connsiteX130" fmla="*/ 7810034 w 12192000"/>
              <a:gd name="connsiteY130" fmla="*/ 5790505 h 6858000"/>
              <a:gd name="connsiteX131" fmla="*/ 7703818 w 12192000"/>
              <a:gd name="connsiteY131" fmla="*/ 5904564 h 6858000"/>
              <a:gd name="connsiteX132" fmla="*/ 7810034 w 12192000"/>
              <a:gd name="connsiteY132" fmla="*/ 6016634 h 6858000"/>
              <a:gd name="connsiteX133" fmla="*/ 7869304 w 12192000"/>
              <a:gd name="connsiteY133" fmla="*/ 5986873 h 6858000"/>
              <a:gd name="connsiteX134" fmla="*/ 7874285 w 12192000"/>
              <a:gd name="connsiteY134" fmla="*/ 6011653 h 6858000"/>
              <a:gd name="connsiteX135" fmla="*/ 7904543 w 12192000"/>
              <a:gd name="connsiteY135" fmla="*/ 6011653 h 6858000"/>
              <a:gd name="connsiteX136" fmla="*/ 7904543 w 12192000"/>
              <a:gd name="connsiteY136" fmla="*/ 5894976 h 6858000"/>
              <a:gd name="connsiteX137" fmla="*/ 7813893 w 12192000"/>
              <a:gd name="connsiteY137" fmla="*/ 5894976 h 6858000"/>
              <a:gd name="connsiteX138" fmla="*/ 7813893 w 12192000"/>
              <a:gd name="connsiteY138" fmla="*/ 5930341 h 6858000"/>
              <a:gd name="connsiteX139" fmla="*/ 7861708 w 12192000"/>
              <a:gd name="connsiteY139" fmla="*/ 5930341 h 6858000"/>
              <a:gd name="connsiteX140" fmla="*/ 7814867 w 12192000"/>
              <a:gd name="connsiteY140" fmla="*/ 5977135 h 6858000"/>
              <a:gd name="connsiteX141" fmla="*/ 7810281 w 12192000"/>
              <a:gd name="connsiteY141" fmla="*/ 5976911 h 6858000"/>
              <a:gd name="connsiteX142" fmla="*/ 7751634 w 12192000"/>
              <a:gd name="connsiteY142" fmla="*/ 5904564 h 6858000"/>
              <a:gd name="connsiteX143" fmla="*/ 7810281 w 12192000"/>
              <a:gd name="connsiteY143" fmla="*/ 5830475 h 6858000"/>
              <a:gd name="connsiteX144" fmla="*/ 7855981 w 12192000"/>
              <a:gd name="connsiteY144" fmla="*/ 5866836 h 6858000"/>
              <a:gd name="connsiteX145" fmla="*/ 7901057 w 12192000"/>
              <a:gd name="connsiteY145" fmla="*/ 5866836 h 6858000"/>
              <a:gd name="connsiteX146" fmla="*/ 7810034 w 12192000"/>
              <a:gd name="connsiteY146" fmla="*/ 5790505 h 6858000"/>
              <a:gd name="connsiteX147" fmla="*/ 10308768 w 12192000"/>
              <a:gd name="connsiteY147" fmla="*/ 5790131 h 6858000"/>
              <a:gd name="connsiteX148" fmla="*/ 10227955 w 12192000"/>
              <a:gd name="connsiteY148" fmla="*/ 5855505 h 6858000"/>
              <a:gd name="connsiteX149" fmla="*/ 10292332 w 12192000"/>
              <a:gd name="connsiteY149" fmla="*/ 5916892 h 6858000"/>
              <a:gd name="connsiteX150" fmla="*/ 10356583 w 12192000"/>
              <a:gd name="connsiteY150" fmla="*/ 5952630 h 6858000"/>
              <a:gd name="connsiteX151" fmla="*/ 10314495 w 12192000"/>
              <a:gd name="connsiteY151" fmla="*/ 5979526 h 6858000"/>
              <a:gd name="connsiteX152" fmla="*/ 10266680 w 12192000"/>
              <a:gd name="connsiteY152" fmla="*/ 5939680 h 6858000"/>
              <a:gd name="connsiteX153" fmla="*/ 10220732 w 12192000"/>
              <a:gd name="connsiteY153" fmla="*/ 5940053 h 6858000"/>
              <a:gd name="connsiteX154" fmla="*/ 10312628 w 12192000"/>
              <a:gd name="connsiteY154" fmla="*/ 6016883 h 6858000"/>
              <a:gd name="connsiteX155" fmla="*/ 10402532 w 12192000"/>
              <a:gd name="connsiteY155" fmla="*/ 5947525 h 6858000"/>
              <a:gd name="connsiteX156" fmla="*/ 10338403 w 12192000"/>
              <a:gd name="connsiteY156" fmla="*/ 5884641 h 6858000"/>
              <a:gd name="connsiteX157" fmla="*/ 10273902 w 12192000"/>
              <a:gd name="connsiteY157" fmla="*/ 5852017 h 6858000"/>
              <a:gd name="connsiteX158" fmla="*/ 10306651 w 12192000"/>
              <a:gd name="connsiteY158" fmla="*/ 5827113 h 6858000"/>
              <a:gd name="connsiteX159" fmla="*/ 10349236 w 12192000"/>
              <a:gd name="connsiteY159" fmla="*/ 5859737 h 6858000"/>
              <a:gd name="connsiteX160" fmla="*/ 10395184 w 12192000"/>
              <a:gd name="connsiteY160" fmla="*/ 5859737 h 6858000"/>
              <a:gd name="connsiteX161" fmla="*/ 10308768 w 12192000"/>
              <a:gd name="connsiteY161" fmla="*/ 5790131 h 6858000"/>
              <a:gd name="connsiteX162" fmla="*/ 10730261 w 12192000"/>
              <a:gd name="connsiteY162" fmla="*/ 5358931 h 6858000"/>
              <a:gd name="connsiteX163" fmla="*/ 10730261 w 12192000"/>
              <a:gd name="connsiteY163" fmla="*/ 6010827 h 6858000"/>
              <a:gd name="connsiteX164" fmla="*/ 10730261 w 12192000"/>
              <a:gd name="connsiteY164" fmla="*/ 6148387 h 6858000"/>
              <a:gd name="connsiteX165" fmla="*/ 11488607 w 12192000"/>
              <a:gd name="connsiteY165" fmla="*/ 6148387 h 6858000"/>
              <a:gd name="connsiteX166" fmla="*/ 11551819 w 12192000"/>
              <a:gd name="connsiteY166" fmla="*/ 5946883 h 6858000"/>
              <a:gd name="connsiteX167" fmla="*/ 11572315 w 12192000"/>
              <a:gd name="connsiteY167" fmla="*/ 5358931 h 6858000"/>
              <a:gd name="connsiteX168" fmla="*/ 10730261 w 12192000"/>
              <a:gd name="connsiteY168" fmla="*/ 5358931 h 6858000"/>
              <a:gd name="connsiteX169" fmla="*/ 492295 w 12192000"/>
              <a:gd name="connsiteY169" fmla="*/ 3931468 h 6858000"/>
              <a:gd name="connsiteX170" fmla="*/ 492295 w 12192000"/>
              <a:gd name="connsiteY170" fmla="*/ 3937818 h 6858000"/>
              <a:gd name="connsiteX171" fmla="*/ 1156255 w 12192000"/>
              <a:gd name="connsiteY171" fmla="*/ 3937818 h 6858000"/>
              <a:gd name="connsiteX172" fmla="*/ 1156255 w 12192000"/>
              <a:gd name="connsiteY172" fmla="*/ 3931468 h 6858000"/>
              <a:gd name="connsiteX173" fmla="*/ 0 w 12192000"/>
              <a:gd name="connsiteY173" fmla="*/ 0 h 6858000"/>
              <a:gd name="connsiteX174" fmla="*/ 12192000 w 12192000"/>
              <a:gd name="connsiteY174" fmla="*/ 0 h 6858000"/>
              <a:gd name="connsiteX175" fmla="*/ 12192000 w 12192000"/>
              <a:gd name="connsiteY175" fmla="*/ 6858000 h 6858000"/>
              <a:gd name="connsiteX176" fmla="*/ 0 w 12192000"/>
              <a:gd name="connsiteY176" fmla="*/ 6858000 h 6858000"/>
              <a:gd name="connsiteX177" fmla="*/ 0 w 12192000"/>
              <a:gd name="connsiteY177" fmla="*/ 3763147 h 6858000"/>
              <a:gd name="connsiteX178" fmla="*/ 3834808 w 12192000"/>
              <a:gd name="connsiteY178" fmla="*/ 1 h 6858000"/>
              <a:gd name="connsiteX179" fmla="*/ 3077457 w 12192000"/>
              <a:gd name="connsiteY179" fmla="*/ 1 h 6858000"/>
              <a:gd name="connsiteX180" fmla="*/ 0 w 12192000"/>
              <a:gd name="connsiteY180" fmla="*/ 3019948 h 6858000"/>
              <a:gd name="connsiteX181" fmla="*/ 0 w 12192000"/>
              <a:gd name="connsiteY181" fmla="*/ 2688191 h 6858000"/>
              <a:gd name="connsiteX182" fmla="*/ 2739382 w 12192000"/>
              <a:gd name="connsiteY182" fmla="*/ 1 h 6858000"/>
              <a:gd name="connsiteX183" fmla="*/ 1982031 w 12192000"/>
              <a:gd name="connsiteY183" fmla="*/ 1 h 6858000"/>
              <a:gd name="connsiteX184" fmla="*/ 0 w 12192000"/>
              <a:gd name="connsiteY184"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6858000">
                <a:moveTo>
                  <a:pt x="9241634" y="5848905"/>
                </a:moveTo>
                <a:lnTo>
                  <a:pt x="9268904" y="5928225"/>
                </a:lnTo>
                <a:lnTo>
                  <a:pt x="9213492" y="5928225"/>
                </a:lnTo>
                <a:close/>
                <a:moveTo>
                  <a:pt x="8032300" y="5848905"/>
                </a:moveTo>
                <a:lnTo>
                  <a:pt x="8059570" y="5928225"/>
                </a:lnTo>
                <a:lnTo>
                  <a:pt x="8003536" y="5928225"/>
                </a:lnTo>
                <a:close/>
                <a:moveTo>
                  <a:pt x="10063464" y="5832591"/>
                </a:moveTo>
                <a:lnTo>
                  <a:pt x="10115389" y="5832591"/>
                </a:lnTo>
                <a:cubicBezTo>
                  <a:pt x="10136682" y="5832591"/>
                  <a:pt x="10148137" y="5841682"/>
                  <a:pt x="10148137" y="5862602"/>
                </a:cubicBezTo>
                <a:cubicBezTo>
                  <a:pt x="10148137" y="5883521"/>
                  <a:pt x="10136682" y="5893483"/>
                  <a:pt x="10115389" y="5893483"/>
                </a:cubicBezTo>
                <a:lnTo>
                  <a:pt x="10063464" y="5893483"/>
                </a:lnTo>
                <a:close/>
                <a:moveTo>
                  <a:pt x="10136682" y="5796232"/>
                </a:moveTo>
                <a:cubicBezTo>
                  <a:pt x="10135274" y="5796220"/>
                  <a:pt x="10133855" y="5796270"/>
                  <a:pt x="10132448" y="5796356"/>
                </a:cubicBezTo>
                <a:lnTo>
                  <a:pt x="10015897" y="5796356"/>
                </a:lnTo>
                <a:lnTo>
                  <a:pt x="10015897" y="6011653"/>
                </a:lnTo>
                <a:lnTo>
                  <a:pt x="10063464" y="6011653"/>
                </a:lnTo>
                <a:lnTo>
                  <a:pt x="10063464" y="5927352"/>
                </a:lnTo>
                <a:lnTo>
                  <a:pt x="10110906" y="5927352"/>
                </a:lnTo>
                <a:cubicBezTo>
                  <a:pt x="10134813" y="5927352"/>
                  <a:pt x="10143529" y="5937314"/>
                  <a:pt x="10146891" y="5959976"/>
                </a:cubicBezTo>
                <a:cubicBezTo>
                  <a:pt x="10147514" y="5977435"/>
                  <a:pt x="10150055" y="5994756"/>
                  <a:pt x="10154487" y="6011653"/>
                </a:cubicBezTo>
                <a:lnTo>
                  <a:pt x="10201929" y="6011653"/>
                </a:lnTo>
                <a:cubicBezTo>
                  <a:pt x="10193463" y="5999200"/>
                  <a:pt x="10193836" y="5974296"/>
                  <a:pt x="10192840" y="5960599"/>
                </a:cubicBezTo>
                <a:cubicBezTo>
                  <a:pt x="10191345" y="5938807"/>
                  <a:pt x="10184747" y="5916145"/>
                  <a:pt x="10161460" y="5910044"/>
                </a:cubicBezTo>
                <a:cubicBezTo>
                  <a:pt x="10183675" y="5901664"/>
                  <a:pt x="10197609" y="5879536"/>
                  <a:pt x="10195579" y="5855878"/>
                </a:cubicBezTo>
                <a:cubicBezTo>
                  <a:pt x="10195791" y="5823141"/>
                  <a:pt x="10169418" y="5796444"/>
                  <a:pt x="10136682" y="5796232"/>
                </a:cubicBezTo>
                <a:close/>
                <a:moveTo>
                  <a:pt x="9366154" y="5795735"/>
                </a:moveTo>
                <a:lnTo>
                  <a:pt x="9366154" y="6011653"/>
                </a:lnTo>
                <a:lnTo>
                  <a:pt x="9410608" y="6011653"/>
                </a:lnTo>
                <a:lnTo>
                  <a:pt x="9410608" y="5867084"/>
                </a:lnTo>
                <a:lnTo>
                  <a:pt x="9411230" y="5867084"/>
                </a:lnTo>
                <a:lnTo>
                  <a:pt x="9501134" y="6011653"/>
                </a:lnTo>
                <a:lnTo>
                  <a:pt x="9548576" y="6011653"/>
                </a:lnTo>
                <a:lnTo>
                  <a:pt x="9548576" y="5795735"/>
                </a:lnTo>
                <a:lnTo>
                  <a:pt x="9504122" y="5795735"/>
                </a:lnTo>
                <a:lnTo>
                  <a:pt x="9504122" y="5940552"/>
                </a:lnTo>
                <a:lnTo>
                  <a:pt x="9503500" y="5940552"/>
                </a:lnTo>
                <a:lnTo>
                  <a:pt x="9413346" y="5795735"/>
                </a:lnTo>
                <a:close/>
                <a:moveTo>
                  <a:pt x="8934569" y="5795735"/>
                </a:moveTo>
                <a:lnTo>
                  <a:pt x="8934942" y="6011653"/>
                </a:lnTo>
                <a:lnTo>
                  <a:pt x="8982510" y="6011653"/>
                </a:lnTo>
                <a:lnTo>
                  <a:pt x="8982510" y="5918511"/>
                </a:lnTo>
                <a:lnTo>
                  <a:pt x="9069672" y="5918511"/>
                </a:lnTo>
                <a:lnTo>
                  <a:pt x="9069672" y="6011653"/>
                </a:lnTo>
                <a:lnTo>
                  <a:pt x="9117115" y="6011653"/>
                </a:lnTo>
                <a:lnTo>
                  <a:pt x="9117115" y="5795735"/>
                </a:lnTo>
                <a:lnTo>
                  <a:pt x="9069672" y="5795735"/>
                </a:lnTo>
                <a:lnTo>
                  <a:pt x="9069672" y="5878540"/>
                </a:lnTo>
                <a:lnTo>
                  <a:pt x="8982510" y="5878540"/>
                </a:lnTo>
                <a:lnTo>
                  <a:pt x="8982510" y="5795735"/>
                </a:lnTo>
                <a:close/>
                <a:moveTo>
                  <a:pt x="8157193" y="5795735"/>
                </a:moveTo>
                <a:lnTo>
                  <a:pt x="8156820" y="6011653"/>
                </a:lnTo>
                <a:lnTo>
                  <a:pt x="8201274" y="6011653"/>
                </a:lnTo>
                <a:lnTo>
                  <a:pt x="8201274" y="5860110"/>
                </a:lnTo>
                <a:lnTo>
                  <a:pt x="8254194" y="6011653"/>
                </a:lnTo>
                <a:lnTo>
                  <a:pt x="8290804" y="6011653"/>
                </a:lnTo>
                <a:lnTo>
                  <a:pt x="8343848" y="5858617"/>
                </a:lnTo>
                <a:lnTo>
                  <a:pt x="8343848" y="6011653"/>
                </a:lnTo>
                <a:lnTo>
                  <a:pt x="8388302" y="6011653"/>
                </a:lnTo>
                <a:lnTo>
                  <a:pt x="8388302" y="5795735"/>
                </a:lnTo>
                <a:lnTo>
                  <a:pt x="8321559" y="5795735"/>
                </a:lnTo>
                <a:lnTo>
                  <a:pt x="8274616" y="5944287"/>
                </a:lnTo>
                <a:lnTo>
                  <a:pt x="8224061" y="5795735"/>
                </a:lnTo>
                <a:close/>
                <a:moveTo>
                  <a:pt x="8008019" y="5795735"/>
                </a:moveTo>
                <a:lnTo>
                  <a:pt x="7925961" y="6011653"/>
                </a:lnTo>
                <a:lnTo>
                  <a:pt x="7974024" y="6011653"/>
                </a:lnTo>
                <a:lnTo>
                  <a:pt x="7991085" y="5963214"/>
                </a:lnTo>
                <a:lnTo>
                  <a:pt x="8071897" y="5963214"/>
                </a:lnTo>
                <a:lnTo>
                  <a:pt x="8087836" y="6011653"/>
                </a:lnTo>
                <a:lnTo>
                  <a:pt x="8137644" y="6011653"/>
                </a:lnTo>
                <a:lnTo>
                  <a:pt x="8056705" y="5795735"/>
                </a:lnTo>
                <a:close/>
                <a:moveTo>
                  <a:pt x="9819530" y="5795360"/>
                </a:moveTo>
                <a:lnTo>
                  <a:pt x="9819904" y="6011653"/>
                </a:lnTo>
                <a:lnTo>
                  <a:pt x="9983896" y="6011653"/>
                </a:lnTo>
                <a:lnTo>
                  <a:pt x="9983896" y="5971806"/>
                </a:lnTo>
                <a:lnTo>
                  <a:pt x="9867470" y="5971806"/>
                </a:lnTo>
                <a:lnTo>
                  <a:pt x="9867470" y="5918884"/>
                </a:lnTo>
                <a:lnTo>
                  <a:pt x="9972066" y="5918884"/>
                </a:lnTo>
                <a:lnTo>
                  <a:pt x="9972066" y="5881529"/>
                </a:lnTo>
                <a:lnTo>
                  <a:pt x="9867470" y="5881529"/>
                </a:lnTo>
                <a:lnTo>
                  <a:pt x="9867470" y="5835206"/>
                </a:lnTo>
                <a:lnTo>
                  <a:pt x="9981405" y="5835206"/>
                </a:lnTo>
                <a:lnTo>
                  <a:pt x="9981405" y="5795360"/>
                </a:lnTo>
                <a:close/>
                <a:moveTo>
                  <a:pt x="9218473" y="5795360"/>
                </a:moveTo>
                <a:lnTo>
                  <a:pt x="9136167" y="6011653"/>
                </a:lnTo>
                <a:lnTo>
                  <a:pt x="9183608" y="6011653"/>
                </a:lnTo>
                <a:lnTo>
                  <a:pt x="9201041" y="5963214"/>
                </a:lnTo>
                <a:lnTo>
                  <a:pt x="9281854" y="5963214"/>
                </a:lnTo>
                <a:lnTo>
                  <a:pt x="9298166" y="6011279"/>
                </a:lnTo>
                <a:lnTo>
                  <a:pt x="9347974" y="6011279"/>
                </a:lnTo>
                <a:lnTo>
                  <a:pt x="9267161" y="5795360"/>
                </a:lnTo>
                <a:close/>
                <a:moveTo>
                  <a:pt x="8430389" y="5795360"/>
                </a:moveTo>
                <a:lnTo>
                  <a:pt x="8430763" y="6011653"/>
                </a:lnTo>
                <a:lnTo>
                  <a:pt x="8594631" y="6011653"/>
                </a:lnTo>
                <a:lnTo>
                  <a:pt x="8594631" y="5971806"/>
                </a:lnTo>
                <a:lnTo>
                  <a:pt x="8478205" y="5971806"/>
                </a:lnTo>
                <a:lnTo>
                  <a:pt x="8478205" y="5918884"/>
                </a:lnTo>
                <a:lnTo>
                  <a:pt x="8582925" y="5918884"/>
                </a:lnTo>
                <a:lnTo>
                  <a:pt x="8582925" y="5881529"/>
                </a:lnTo>
                <a:lnTo>
                  <a:pt x="8478205" y="5881529"/>
                </a:lnTo>
                <a:lnTo>
                  <a:pt x="8478205" y="5835206"/>
                </a:lnTo>
                <a:lnTo>
                  <a:pt x="8592264" y="5835206"/>
                </a:lnTo>
                <a:lnTo>
                  <a:pt x="8592264" y="5795360"/>
                </a:lnTo>
                <a:close/>
                <a:moveTo>
                  <a:pt x="9686916" y="5790505"/>
                </a:moveTo>
                <a:cubicBezTo>
                  <a:pt x="9620050" y="5790505"/>
                  <a:pt x="9580701" y="5840313"/>
                  <a:pt x="9580701" y="5904564"/>
                </a:cubicBezTo>
                <a:cubicBezTo>
                  <a:pt x="9580701" y="5968818"/>
                  <a:pt x="9620050" y="6016634"/>
                  <a:pt x="9686916" y="6016634"/>
                </a:cubicBezTo>
                <a:cubicBezTo>
                  <a:pt x="9710289" y="6016745"/>
                  <a:pt x="9732316" y="6005688"/>
                  <a:pt x="9746188" y="5986873"/>
                </a:cubicBezTo>
                <a:lnTo>
                  <a:pt x="9751293" y="6011653"/>
                </a:lnTo>
                <a:lnTo>
                  <a:pt x="9781303" y="6011653"/>
                </a:lnTo>
                <a:lnTo>
                  <a:pt x="9781303" y="5894976"/>
                </a:lnTo>
                <a:lnTo>
                  <a:pt x="9690528" y="5894976"/>
                </a:lnTo>
                <a:lnTo>
                  <a:pt x="9690528" y="5930341"/>
                </a:lnTo>
                <a:lnTo>
                  <a:pt x="9738343" y="5930341"/>
                </a:lnTo>
                <a:cubicBezTo>
                  <a:pt x="9738330" y="5956203"/>
                  <a:pt x="9717362" y="5977148"/>
                  <a:pt x="9691499" y="5977135"/>
                </a:cubicBezTo>
                <a:cubicBezTo>
                  <a:pt x="9689968" y="5977135"/>
                  <a:pt x="9688436" y="5977060"/>
                  <a:pt x="9686916" y="5976911"/>
                </a:cubicBezTo>
                <a:cubicBezTo>
                  <a:pt x="9644207" y="5976911"/>
                  <a:pt x="9628143" y="5940552"/>
                  <a:pt x="9628143" y="5904564"/>
                </a:cubicBezTo>
                <a:cubicBezTo>
                  <a:pt x="9628143" y="5868579"/>
                  <a:pt x="9644207" y="5830475"/>
                  <a:pt x="9686916" y="5830475"/>
                </a:cubicBezTo>
                <a:cubicBezTo>
                  <a:pt x="9709094" y="5829491"/>
                  <a:pt x="9728593" y="5845006"/>
                  <a:pt x="9732616" y="5866836"/>
                </a:cubicBezTo>
                <a:lnTo>
                  <a:pt x="9777940" y="5866836"/>
                </a:lnTo>
                <a:cubicBezTo>
                  <a:pt x="9772835" y="5817774"/>
                  <a:pt x="9730997" y="5790505"/>
                  <a:pt x="9686916" y="5790505"/>
                </a:cubicBezTo>
                <a:close/>
                <a:moveTo>
                  <a:pt x="8807683" y="5790505"/>
                </a:moveTo>
                <a:cubicBezTo>
                  <a:pt x="8740817" y="5790505"/>
                  <a:pt x="8701468" y="5840313"/>
                  <a:pt x="8701468" y="5904564"/>
                </a:cubicBezTo>
                <a:cubicBezTo>
                  <a:pt x="8701468" y="5968818"/>
                  <a:pt x="8740817" y="6016634"/>
                  <a:pt x="8807683" y="6016634"/>
                </a:cubicBezTo>
                <a:cubicBezTo>
                  <a:pt x="8860605" y="6016634"/>
                  <a:pt x="8897711" y="5982141"/>
                  <a:pt x="8902568" y="5928225"/>
                </a:cubicBezTo>
                <a:lnTo>
                  <a:pt x="8856620" y="5928225"/>
                </a:lnTo>
                <a:cubicBezTo>
                  <a:pt x="8853009" y="5956738"/>
                  <a:pt x="8836697" y="5976662"/>
                  <a:pt x="8807683" y="5976662"/>
                </a:cubicBezTo>
                <a:cubicBezTo>
                  <a:pt x="8764974" y="5976662"/>
                  <a:pt x="8748910" y="5940302"/>
                  <a:pt x="8748910" y="5904317"/>
                </a:cubicBezTo>
                <a:cubicBezTo>
                  <a:pt x="8748910" y="5868329"/>
                  <a:pt x="8764974" y="5830226"/>
                  <a:pt x="8807683" y="5830226"/>
                </a:cubicBezTo>
                <a:cubicBezTo>
                  <a:pt x="8830383" y="5829542"/>
                  <a:pt x="8850269" y="5845319"/>
                  <a:pt x="8854752" y="5867582"/>
                </a:cubicBezTo>
                <a:lnTo>
                  <a:pt x="8900825" y="5868329"/>
                </a:lnTo>
                <a:cubicBezTo>
                  <a:pt x="8895097" y="5818521"/>
                  <a:pt x="8855126" y="5790505"/>
                  <a:pt x="8807683" y="5790505"/>
                </a:cubicBezTo>
                <a:close/>
                <a:moveTo>
                  <a:pt x="7810034" y="5790505"/>
                </a:moveTo>
                <a:cubicBezTo>
                  <a:pt x="7743166" y="5790505"/>
                  <a:pt x="7703818" y="5840313"/>
                  <a:pt x="7703818" y="5904564"/>
                </a:cubicBezTo>
                <a:cubicBezTo>
                  <a:pt x="7703818" y="5968818"/>
                  <a:pt x="7743166" y="6016634"/>
                  <a:pt x="7810034" y="6016634"/>
                </a:cubicBezTo>
                <a:cubicBezTo>
                  <a:pt x="7833417" y="6016783"/>
                  <a:pt x="7855458" y="6005713"/>
                  <a:pt x="7869304" y="5986873"/>
                </a:cubicBezTo>
                <a:lnTo>
                  <a:pt x="7874285" y="6011653"/>
                </a:lnTo>
                <a:lnTo>
                  <a:pt x="7904543" y="6011653"/>
                </a:lnTo>
                <a:lnTo>
                  <a:pt x="7904543" y="5894976"/>
                </a:lnTo>
                <a:lnTo>
                  <a:pt x="7813893" y="5894976"/>
                </a:lnTo>
                <a:lnTo>
                  <a:pt x="7813893" y="5930341"/>
                </a:lnTo>
                <a:lnTo>
                  <a:pt x="7861708" y="5930341"/>
                </a:lnTo>
                <a:cubicBezTo>
                  <a:pt x="7861696" y="5956203"/>
                  <a:pt x="7840725" y="5977148"/>
                  <a:pt x="7814867" y="5977135"/>
                </a:cubicBezTo>
                <a:cubicBezTo>
                  <a:pt x="7813336" y="5977135"/>
                  <a:pt x="7811806" y="5977060"/>
                  <a:pt x="7810281" y="5976911"/>
                </a:cubicBezTo>
                <a:cubicBezTo>
                  <a:pt x="7767572" y="5976911"/>
                  <a:pt x="7751634" y="5940552"/>
                  <a:pt x="7751634" y="5904564"/>
                </a:cubicBezTo>
                <a:cubicBezTo>
                  <a:pt x="7751634" y="5868579"/>
                  <a:pt x="7767572" y="5830475"/>
                  <a:pt x="7810281" y="5830475"/>
                </a:cubicBezTo>
                <a:cubicBezTo>
                  <a:pt x="7832474" y="5829429"/>
                  <a:pt x="7852012" y="5844981"/>
                  <a:pt x="7855981" y="5866836"/>
                </a:cubicBezTo>
                <a:lnTo>
                  <a:pt x="7901057" y="5866836"/>
                </a:lnTo>
                <a:cubicBezTo>
                  <a:pt x="7895951" y="5817774"/>
                  <a:pt x="7854238" y="5790505"/>
                  <a:pt x="7810034" y="5790505"/>
                </a:cubicBezTo>
                <a:close/>
                <a:moveTo>
                  <a:pt x="10308768" y="5790131"/>
                </a:moveTo>
                <a:cubicBezTo>
                  <a:pt x="10269668" y="5790131"/>
                  <a:pt x="10227955" y="5811424"/>
                  <a:pt x="10227955" y="5855505"/>
                </a:cubicBezTo>
                <a:cubicBezTo>
                  <a:pt x="10227955" y="5896098"/>
                  <a:pt x="10260329" y="5908425"/>
                  <a:pt x="10292332" y="5916892"/>
                </a:cubicBezTo>
                <a:cubicBezTo>
                  <a:pt x="10324332" y="5925360"/>
                  <a:pt x="10356583" y="5929345"/>
                  <a:pt x="10356583" y="5952630"/>
                </a:cubicBezTo>
                <a:cubicBezTo>
                  <a:pt x="10356583" y="5975915"/>
                  <a:pt x="10331056" y="5979526"/>
                  <a:pt x="10314495" y="5979526"/>
                </a:cubicBezTo>
                <a:cubicBezTo>
                  <a:pt x="10289591" y="5979526"/>
                  <a:pt x="10266680" y="5968319"/>
                  <a:pt x="10266680" y="5939680"/>
                </a:cubicBezTo>
                <a:lnTo>
                  <a:pt x="10220732" y="5940053"/>
                </a:lnTo>
                <a:cubicBezTo>
                  <a:pt x="10220110" y="5993223"/>
                  <a:pt x="10264812" y="6016883"/>
                  <a:pt x="10312628" y="6016883"/>
                </a:cubicBezTo>
                <a:cubicBezTo>
                  <a:pt x="10371401" y="6016883"/>
                  <a:pt x="10402532" y="5987122"/>
                  <a:pt x="10402532" y="5947525"/>
                </a:cubicBezTo>
                <a:cubicBezTo>
                  <a:pt x="10402532" y="5898587"/>
                  <a:pt x="10354093" y="5888626"/>
                  <a:pt x="10338403" y="5884641"/>
                </a:cubicBezTo>
                <a:cubicBezTo>
                  <a:pt x="10284237" y="5870695"/>
                  <a:pt x="10273902" y="5868579"/>
                  <a:pt x="10273902" y="5852017"/>
                </a:cubicBezTo>
                <a:cubicBezTo>
                  <a:pt x="10273902" y="5835456"/>
                  <a:pt x="10291459" y="5827113"/>
                  <a:pt x="10306651" y="5827113"/>
                </a:cubicBezTo>
                <a:cubicBezTo>
                  <a:pt x="10329313" y="5827113"/>
                  <a:pt x="10347742" y="5833713"/>
                  <a:pt x="10349236" y="5859737"/>
                </a:cubicBezTo>
                <a:lnTo>
                  <a:pt x="10395184" y="5859737"/>
                </a:lnTo>
                <a:cubicBezTo>
                  <a:pt x="10395184" y="5809929"/>
                  <a:pt x="10353844" y="5790131"/>
                  <a:pt x="10308768" y="5790131"/>
                </a:cubicBezTo>
                <a:close/>
                <a:moveTo>
                  <a:pt x="10730261" y="5358931"/>
                </a:moveTo>
                <a:cubicBezTo>
                  <a:pt x="10730261" y="5358931"/>
                  <a:pt x="10730261" y="5358931"/>
                  <a:pt x="10730261" y="6010827"/>
                </a:cubicBezTo>
                <a:lnTo>
                  <a:pt x="10730261" y="6148387"/>
                </a:lnTo>
                <a:lnTo>
                  <a:pt x="11488607" y="6148387"/>
                </a:lnTo>
                <a:lnTo>
                  <a:pt x="11551819" y="5946883"/>
                </a:lnTo>
                <a:cubicBezTo>
                  <a:pt x="11599433" y="5747310"/>
                  <a:pt x="11600551" y="5556815"/>
                  <a:pt x="11572315" y="5358931"/>
                </a:cubicBezTo>
                <a:cubicBezTo>
                  <a:pt x="11572315" y="5358931"/>
                  <a:pt x="11572315" y="5358931"/>
                  <a:pt x="10730261" y="5358931"/>
                </a:cubicBezTo>
                <a:close/>
                <a:moveTo>
                  <a:pt x="492295" y="3931468"/>
                </a:moveTo>
                <a:lnTo>
                  <a:pt x="492295" y="3937818"/>
                </a:lnTo>
                <a:lnTo>
                  <a:pt x="1156255" y="3937818"/>
                </a:lnTo>
                <a:lnTo>
                  <a:pt x="1156255" y="3931468"/>
                </a:lnTo>
                <a:close/>
                <a:moveTo>
                  <a:pt x="0" y="0"/>
                </a:moveTo>
                <a:lnTo>
                  <a:pt x="12192000" y="0"/>
                </a:lnTo>
                <a:lnTo>
                  <a:pt x="12192000"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0798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of the presentation</a:t>
            </a:r>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07988" y="521852"/>
            <a:ext cx="7551997" cy="2475348"/>
          </a:xfrm>
        </p:spPr>
        <p:txBody>
          <a:bodyPr lIns="72000" rIns="72000" anchor="t">
            <a:noAutofit/>
          </a:bodyPr>
          <a:lstStyle>
            <a:lvl1pPr algn="l">
              <a:lnSpc>
                <a:spcPct val="80000"/>
              </a:lnSpc>
              <a:defRPr sz="6000" b="1" cap="all" spc="-200" baseline="0">
                <a:solidFill>
                  <a:schemeClr val="bg1"/>
                </a:solidFill>
                <a:latin typeface="+mj-lt"/>
              </a:defRPr>
            </a:lvl1pPr>
          </a:lstStyle>
          <a:p>
            <a:r>
              <a:rPr lang="en-US" noProof="0" dirty="0"/>
              <a:t>TITLE OF THE presentation</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0798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Month 20##</a:t>
            </a:r>
          </a:p>
        </p:txBody>
      </p:sp>
      <p:cxnSp>
        <p:nvCxnSpPr>
          <p:cNvPr id="15" name="Connecteur droit 16">
            <a:extLst>
              <a:ext uri="{FF2B5EF4-FFF2-40B4-BE49-F238E27FC236}">
                <a16:creationId xmlns:a16="http://schemas.microsoft.com/office/drawing/2014/main" id="{CED59184-1FCB-491C-B108-0C922F0CD544}"/>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Game 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40" name="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18" name="Ipsos Logo">
            <a:extLst>
              <a:ext uri="{FF2B5EF4-FFF2-40B4-BE49-F238E27FC236}">
                <a16:creationId xmlns:a16="http://schemas.microsoft.com/office/drawing/2014/main" id="{F6B28205-A4BA-4684-BCF0-CEAB02D80D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813527460"/>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section_Dark-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81342323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hapter_Purple-Bg">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A0FD9A31-3B57-4E64-9A25-74C1F66819BC}"/>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0ECAA9D5-D309-43D3-917A-9B4F3AF3E50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Angled stripe 2">
              <a:extLst>
                <a:ext uri="{FF2B5EF4-FFF2-40B4-BE49-F238E27FC236}">
                  <a16:creationId xmlns:a16="http://schemas.microsoft.com/office/drawing/2014/main" id="{DE3686A9-EBE0-4639-9051-31EC987AA07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2" name="Slide Number Placeholder 1">
            <a:extLst>
              <a:ext uri="{FF2B5EF4-FFF2-40B4-BE49-F238E27FC236}">
                <a16:creationId xmlns:a16="http://schemas.microsoft.com/office/drawing/2014/main" id="{52670095-27C6-473E-A80D-301F4F557DE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6" name="TextBox 15">
            <a:extLst>
              <a:ext uri="{FF2B5EF4-FFF2-40B4-BE49-F238E27FC236}">
                <a16:creationId xmlns:a16="http://schemas.microsoft.com/office/drawing/2014/main" id="{2D2330DD-2034-4107-9E6E-20F0C3CA9719}"/>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8" name="Straight Connector 17">
            <a:extLst>
              <a:ext uri="{FF2B5EF4-FFF2-40B4-BE49-F238E27FC236}">
                <a16:creationId xmlns:a16="http://schemas.microsoft.com/office/drawing/2014/main" id="{92E181BD-EBEE-47F3-9A85-BAC07DB2C780}"/>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Espace réservé du texte 11">
            <a:extLst>
              <a:ext uri="{FF2B5EF4-FFF2-40B4-BE49-F238E27FC236}">
                <a16:creationId xmlns:a16="http://schemas.microsoft.com/office/drawing/2014/main" id="{338A27D8-3971-4694-A006-C67BD5F424E3}"/>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36C9F6C1-D89C-4446-9248-A41D7AC009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4906365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_Purpl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84913448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section_Purpl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419193578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en-US" dirty="0"/>
              <a:t>Subtitle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3387174204"/>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mp;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en-US" dirty="0"/>
              <a:t>Subtitle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4" name="Title 3">
            <a:extLst>
              <a:ext uri="{FF2B5EF4-FFF2-40B4-BE49-F238E27FC236}">
                <a16:creationId xmlns:a16="http://schemas.microsoft.com/office/drawing/2014/main" id="{28896B27-1A15-4FDF-9DC5-297A56AF7E1C}"/>
              </a:ext>
            </a:extLst>
          </p:cNvPr>
          <p:cNvSpPr>
            <a:spLocks noGrp="1"/>
          </p:cNvSpPr>
          <p:nvPr>
            <p:ph type="title" hasCustomPrompt="1"/>
          </p:nvPr>
        </p:nvSpPr>
        <p:spPr/>
        <p:txBody>
          <a:bodyPr/>
          <a:lstStyle>
            <a:lvl1pPr>
              <a:defRPr/>
            </a:lvl1pPr>
          </a:lstStyle>
          <a:p>
            <a:r>
              <a:rPr lang="en-US" dirty="0"/>
              <a:t>TITLE OF THE SLIDE – one line</a:t>
            </a:r>
          </a:p>
        </p:txBody>
      </p:sp>
      <p:sp>
        <p:nvSpPr>
          <p:cNvPr id="7" name="Text Placeholder 6">
            <a:extLst>
              <a:ext uri="{FF2B5EF4-FFF2-40B4-BE49-F238E27FC236}">
                <a16:creationId xmlns:a16="http://schemas.microsoft.com/office/drawing/2014/main" id="{56CEC2CB-400F-4AB5-B2CB-F5CD847AB4AB}"/>
              </a:ext>
            </a:extLst>
          </p:cNvPr>
          <p:cNvSpPr>
            <a:spLocks noGrp="1"/>
          </p:cNvSpPr>
          <p:nvPr>
            <p:ph type="body" sz="quarter" idx="19"/>
          </p:nvPr>
        </p:nvSpPr>
        <p:spPr>
          <a:xfrm>
            <a:off x="407987" y="1484313"/>
            <a:ext cx="11376025"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userDrawn="1">
          <p15:clr>
            <a:srgbClr val="FBAE40"/>
          </p15:clr>
        </p15:guide>
        <p15:guide id="9" orient="horz" pos="93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80115390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3" name="Text Placeholder 2">
            <a:extLst>
              <a:ext uri="{FF2B5EF4-FFF2-40B4-BE49-F238E27FC236}">
                <a16:creationId xmlns:a16="http://schemas.microsoft.com/office/drawing/2014/main" id="{7D27530B-B982-466D-AAAE-1BB2BE1FA1CC}"/>
              </a:ext>
            </a:extLst>
          </p:cNvPr>
          <p:cNvSpPr>
            <a:spLocks noGrp="1"/>
          </p:cNvSpPr>
          <p:nvPr>
            <p:ph type="body" sz="quarter" idx="19"/>
          </p:nvPr>
        </p:nvSpPr>
        <p:spPr>
          <a:xfrm>
            <a:off x="407988" y="1196975"/>
            <a:ext cx="11376025" cy="4716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67CD7DEC-0498-4527-AE9A-37F2F59C581F}"/>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1501790898"/>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Footer">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2BFC839B-8CF0-4FE4-BE39-64E2208DEEB7}"/>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19250816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guide id="9" orient="horz" pos="1117" userDrawn="1">
          <p15:clr>
            <a:srgbClr val="FBAE40"/>
          </p15:clr>
        </p15:guide>
        <p15:guide id="10" orient="horz" pos="1344" userDrawn="1">
          <p15:clr>
            <a:srgbClr val="FBAE40"/>
          </p15:clr>
        </p15:guide>
        <p15:guide id="11" orient="horz" pos="1434" userDrawn="1">
          <p15:clr>
            <a:srgbClr val="FBAE40"/>
          </p15:clr>
        </p15:guide>
        <p15:guide id="12" orient="horz" pos="3543" userDrawn="1">
          <p15:clr>
            <a:srgbClr val="FBAE40"/>
          </p15:clr>
        </p15:guide>
        <p15:guide id="13" pos="1572" userDrawn="1">
          <p15:clr>
            <a:srgbClr val="FBAE40"/>
          </p15:clr>
        </p15:guide>
        <p15:guide id="14" pos="610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clusion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765175"/>
            <a:ext cx="11376025" cy="719138"/>
          </a:xfrm>
          <a:noFill/>
        </p:spPr>
        <p:txBody>
          <a:bodyPr wrap="square" lIns="0" tIns="36000" rIns="0" bIns="0">
            <a:noAutofit/>
          </a:bodyPr>
          <a:lstStyle>
            <a:lvl1pPr marL="0" indent="0">
              <a:spcBef>
                <a:spcPts val="0"/>
              </a:spcBef>
              <a:buNone/>
              <a:defRPr sz="1400">
                <a:solidFill>
                  <a:schemeClr val="tx2"/>
                </a:solidFill>
              </a:defRPr>
            </a:lvl1pPr>
          </a:lstStyle>
          <a:p>
            <a:pPr lvl="0"/>
            <a:r>
              <a:rPr lang="en-US" dirty="0"/>
              <a:t>Conclusion.</a:t>
            </a:r>
          </a:p>
          <a:p>
            <a:pPr lvl="0"/>
            <a:r>
              <a:rPr lang="en-US" dirty="0"/>
              <a:t>Conclusion.</a:t>
            </a:r>
          </a:p>
          <a:p>
            <a:pPr lvl="0"/>
            <a:r>
              <a:rPr lang="en-US" dirty="0"/>
              <a:t>Conclusion.</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1B271E15-A032-4BDE-BAF8-DCFCAEF4F2C2}"/>
              </a:ext>
            </a:extLst>
          </p:cNvPr>
          <p:cNvSpPr>
            <a:spLocks noGrp="1"/>
          </p:cNvSpPr>
          <p:nvPr>
            <p:ph type="title" hasCustomPrompt="1"/>
          </p:nvPr>
        </p:nvSpPr>
        <p:spPr/>
        <p:txBody>
          <a:bodyPr/>
          <a:lstStyle>
            <a:lvl1pPr>
              <a:defRPr/>
            </a:lvl1pPr>
          </a:lstStyle>
          <a:p>
            <a:r>
              <a:rPr lang="en-US"/>
              <a:t>TITLE OF THE SLIDE – one line</a:t>
            </a:r>
            <a:endParaRPr lang="en-US" dirty="0"/>
          </a:p>
        </p:txBody>
      </p:sp>
    </p:spTree>
    <p:extLst>
      <p:ext uri="{BB962C8B-B14F-4D97-AF65-F5344CB8AC3E}">
        <p14:creationId xmlns:p14="http://schemas.microsoft.com/office/powerpoint/2010/main" val="628297886"/>
      </p:ext>
    </p:extLst>
  </p:cSld>
  <p:clrMapOvr>
    <a:masterClrMapping/>
  </p:clrMapOvr>
  <p:extLst>
    <p:ext uri="{DCECCB84-F9BA-43D5-87BE-67443E8EF086}">
      <p15:sldGuideLst xmlns:p15="http://schemas.microsoft.com/office/powerpoint/2012/main">
        <p15:guide id="5" orient="horz" pos="935" userDrawn="1">
          <p15:clr>
            <a:srgbClr val="FBAE40"/>
          </p15:clr>
        </p15:guide>
        <p15:guide id="6" orient="horz" pos="3725" userDrawn="1">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6108" userDrawn="1">
          <p15:clr>
            <a:srgbClr val="FBAE40"/>
          </p15:clr>
        </p15:guide>
        <p15:guide id="12" pos="15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Photo_Side">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199B631-D4E4-40AE-8B17-25099B2DFED2}"/>
              </a:ext>
            </a:extLst>
          </p:cNvPr>
          <p:cNvSpPr/>
          <p:nvPr userDrawn="1"/>
        </p:nvSpPr>
        <p:spPr>
          <a:xfrm>
            <a:off x="5123892" y="0"/>
            <a:ext cx="70681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0" name="Picture Placeholder 19">
            <a:extLst>
              <a:ext uri="{FF2B5EF4-FFF2-40B4-BE49-F238E27FC236}">
                <a16:creationId xmlns:a16="http://schemas.microsoft.com/office/drawing/2014/main" id="{5AA16183-5A93-412C-A78C-718A5A8B238E}"/>
              </a:ext>
            </a:extLst>
          </p:cNvPr>
          <p:cNvSpPr>
            <a:spLocks noGrp="1"/>
          </p:cNvSpPr>
          <p:nvPr>
            <p:ph type="pic" sz="quarter" idx="13"/>
          </p:nvPr>
        </p:nvSpPr>
        <p:spPr>
          <a:xfrm>
            <a:off x="0" y="0"/>
            <a:ext cx="5123892"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en-US"/>
              <a:t>Click icon to add picture</a:t>
            </a:r>
            <a:endParaRPr lang="en-US"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5414156" y="3001503"/>
            <a:ext cx="6369857" cy="811367"/>
          </a:xfrm>
        </p:spPr>
        <p:txBody>
          <a:bodyPr wrap="square" lIns="72000" tIns="36000" rIns="72000" bIns="36000">
            <a:noAutofit/>
          </a:bodyPr>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a:t>
            </a:r>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5414156" y="521852"/>
            <a:ext cx="6369857" cy="2475348"/>
          </a:xfrm>
        </p:spPr>
        <p:txBody>
          <a:bodyPr lIns="72000" rIns="72000" anchor="t">
            <a:noAutofit/>
          </a:bodyPr>
          <a:lstStyle>
            <a:lvl1pPr algn="l">
              <a:lnSpc>
                <a:spcPct val="80000"/>
              </a:lnSpc>
              <a:defRPr sz="5400" b="1" cap="all" spc="-200" baseline="0">
                <a:solidFill>
                  <a:schemeClr val="bg2"/>
                </a:solidFill>
                <a:latin typeface="+mj-lt"/>
              </a:defRPr>
            </a:lvl1pPr>
          </a:lstStyle>
          <a:p>
            <a:r>
              <a:rPr lang="en-US" dirty="0"/>
              <a:t>TITLE OF THE presentation</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5414156" y="4014515"/>
            <a:ext cx="1363688" cy="349702"/>
          </a:xfrm>
        </p:spPr>
        <p:txBody>
          <a:bodyPr wrap="none" lIns="72000" tIns="36000" rIns="72000" bIns="36000">
            <a:spAutoFit/>
          </a:bodyPr>
          <a:lstStyle>
            <a:lvl1pPr marL="0" indent="0">
              <a:spcBef>
                <a:spcPts val="0"/>
              </a:spcBef>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Month 20##</a:t>
            </a:r>
          </a:p>
        </p:txBody>
      </p:sp>
      <p:cxnSp>
        <p:nvCxnSpPr>
          <p:cNvPr id="15" name="Connecteur droit 16">
            <a:extLst>
              <a:ext uri="{FF2B5EF4-FFF2-40B4-BE49-F238E27FC236}">
                <a16:creationId xmlns:a16="http://schemas.microsoft.com/office/drawing/2014/main" id="{CED59184-1FCB-491C-B108-0C922F0CD544}"/>
              </a:ext>
            </a:extLst>
          </p:cNvPr>
          <p:cNvCxnSpPr>
            <a:cxnSpLocks/>
          </p:cNvCxnSpPr>
          <p:nvPr userDrawn="1"/>
        </p:nvCxnSpPr>
        <p:spPr>
          <a:xfrm>
            <a:off x="5498463" y="3933056"/>
            <a:ext cx="6639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Game 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2"/>
          </a:solidFill>
          <a:ln w="7921" cap="flat">
            <a:noFill/>
            <a:prstDash val="solid"/>
            <a:miter/>
          </a:ln>
        </p:spPr>
        <p:txBody>
          <a:bodyPr rtlCol="0" anchor="ctr"/>
          <a:lstStyle/>
          <a:p>
            <a:endParaRPr lang="en-US"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40" name="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16" name="Ipsos Logo">
            <a:extLst>
              <a:ext uri="{FF2B5EF4-FFF2-40B4-BE49-F238E27FC236}">
                <a16:creationId xmlns:a16="http://schemas.microsoft.com/office/drawing/2014/main" id="{C1B8EB55-E36D-488C-9A31-C0FE08E681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536964595"/>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guide id="6" pos="340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Title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indent="0">
              <a:spcBef>
                <a:spcPts val="0"/>
              </a:spcBef>
              <a:buNone/>
              <a:defRPr sz="1400">
                <a:solidFill>
                  <a:schemeClr val="tx2"/>
                </a:solidFill>
              </a:defRPr>
            </a:lvl1pPr>
          </a:lstStyle>
          <a:p>
            <a:pPr lvl="0"/>
            <a:r>
              <a:rPr lang="en-US" dirty="0"/>
              <a:t>Conclusion.</a:t>
            </a:r>
          </a:p>
          <a:p>
            <a:pPr lvl="0"/>
            <a:r>
              <a:rPr lang="en-US" dirty="0"/>
              <a:t>Conclusion.</a:t>
            </a:r>
          </a:p>
          <a:p>
            <a:pPr lvl="0"/>
            <a:r>
              <a:rPr lang="en-US" dirty="0"/>
              <a:t>Conclusion.</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anchor="t">
            <a:noAutofit/>
          </a:bodyPr>
          <a:lstStyle>
            <a:lvl1pPr>
              <a:defRPr sz="2400"/>
            </a:lvl1pPr>
          </a:lstStyle>
          <a:p>
            <a:r>
              <a:rPr lang="en-US" dirty="0"/>
              <a:t>TITLE OF THE SLIDE – one line</a:t>
            </a:r>
          </a:p>
        </p:txBody>
      </p:sp>
    </p:spTree>
    <p:extLst>
      <p:ext uri="{BB962C8B-B14F-4D97-AF65-F5344CB8AC3E}">
        <p14:creationId xmlns:p14="http://schemas.microsoft.com/office/powerpoint/2010/main" val="1691899289"/>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Title &amp; Footer - Presentation Sty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indent="0">
              <a:spcBef>
                <a:spcPts val="0"/>
              </a:spcBef>
              <a:buNone/>
              <a:defRPr sz="2000">
                <a:solidFill>
                  <a:schemeClr val="tx2"/>
                </a:solidFill>
              </a:defRPr>
            </a:lvl1pPr>
          </a:lstStyle>
          <a:p>
            <a:pPr lvl="0"/>
            <a:r>
              <a:rPr lang="en-US" dirty="0"/>
              <a:t>Large conclusion (presentation style).</a:t>
            </a:r>
          </a:p>
          <a:p>
            <a:pPr lvl="0"/>
            <a:r>
              <a:rPr lang="en-US" dirty="0"/>
              <a:t>Two lines max.</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bIns="79200" anchor="b">
            <a:noAutofit/>
          </a:bodyPr>
          <a:lstStyle>
            <a:lvl1pPr>
              <a:defRPr sz="1600"/>
            </a:lvl1pPr>
          </a:lstStyle>
          <a:p>
            <a:r>
              <a:rPr lang="en-US" dirty="0"/>
              <a:t>TITLE OF THE SLIDE – one line</a:t>
            </a:r>
          </a:p>
        </p:txBody>
      </p:sp>
    </p:spTree>
    <p:extLst>
      <p:ext uri="{BB962C8B-B14F-4D97-AF65-F5344CB8AC3E}">
        <p14:creationId xmlns:p14="http://schemas.microsoft.com/office/powerpoint/2010/main" val="3089867524"/>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amp; Visu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368300"/>
            <a:ext cx="4428000" cy="997196"/>
          </a:xfrm>
        </p:spPr>
        <p:txBody>
          <a:bodyPr>
            <a:noAutofit/>
          </a:bodyPr>
          <a:lstStyle>
            <a:lvl1pPr>
              <a:defRPr/>
            </a:lvl1pPr>
          </a:lstStyle>
          <a:p>
            <a:r>
              <a:rPr lang="en-US" dirty="0"/>
              <a:t>TITLE OF THE SLIDE</a:t>
            </a:r>
            <a:br>
              <a:rPr lang="en-US" dirty="0"/>
            </a:br>
            <a:r>
              <a:rPr lang="en-US" dirty="0"/>
              <a:t>Two lines</a:t>
            </a:r>
            <a:br>
              <a:rPr lang="en-US" dirty="0"/>
            </a:br>
            <a:r>
              <a:rPr lang="en-US" dirty="0"/>
              <a:t>or three</a:t>
            </a:r>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07988" y="1484313"/>
            <a:ext cx="44280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5427F0-1F6E-43BD-B5FB-29417006F77C}"/>
              </a:ext>
            </a:extLst>
          </p:cNvPr>
          <p:cNvSpPr>
            <a:spLocks noGrp="1"/>
          </p:cNvSpPr>
          <p:nvPr>
            <p:ph type="pic" sz="quarter" idx="15"/>
          </p:nvPr>
        </p:nvSpPr>
        <p:spPr>
          <a:xfrm>
            <a:off x="5123891" y="1"/>
            <a:ext cx="7068110" cy="6858000"/>
          </a:xfrm>
          <a:custGeom>
            <a:avLst/>
            <a:gdLst>
              <a:gd name="connsiteX0" fmla="*/ 6518675 w 7068110"/>
              <a:gd name="connsiteY0" fmla="*/ 6696375 h 6858000"/>
              <a:gd name="connsiteX1" fmla="*/ 6531093 w 7068110"/>
              <a:gd name="connsiteY1" fmla="*/ 6702043 h 6858000"/>
              <a:gd name="connsiteX2" fmla="*/ 6536088 w 7068110"/>
              <a:gd name="connsiteY2" fmla="*/ 6718710 h 6858000"/>
              <a:gd name="connsiteX3" fmla="*/ 6531121 w 7068110"/>
              <a:gd name="connsiteY3" fmla="*/ 6736075 h 6858000"/>
              <a:gd name="connsiteX4" fmla="*/ 6518675 w 7068110"/>
              <a:gd name="connsiteY4" fmla="*/ 6741770 h 6858000"/>
              <a:gd name="connsiteX5" fmla="*/ 6506173 w 7068110"/>
              <a:gd name="connsiteY5" fmla="*/ 6736103 h 6858000"/>
              <a:gd name="connsiteX6" fmla="*/ 6501206 w 7068110"/>
              <a:gd name="connsiteY6" fmla="*/ 6719045 h 6858000"/>
              <a:gd name="connsiteX7" fmla="*/ 6506173 w 7068110"/>
              <a:gd name="connsiteY7" fmla="*/ 6702015 h 6858000"/>
              <a:gd name="connsiteX8" fmla="*/ 6518675 w 7068110"/>
              <a:gd name="connsiteY8" fmla="*/ 6696375 h 6858000"/>
              <a:gd name="connsiteX9" fmla="*/ 6398569 w 7068110"/>
              <a:gd name="connsiteY9" fmla="*/ 6695928 h 6858000"/>
              <a:gd name="connsiteX10" fmla="*/ 6409703 w 7068110"/>
              <a:gd name="connsiteY10" fmla="*/ 6701568 h 6858000"/>
              <a:gd name="connsiteX11" fmla="*/ 6414364 w 7068110"/>
              <a:gd name="connsiteY11" fmla="*/ 6718543 h 6858000"/>
              <a:gd name="connsiteX12" fmla="*/ 6409592 w 7068110"/>
              <a:gd name="connsiteY12" fmla="*/ 6736103 h 6858000"/>
              <a:gd name="connsiteX13" fmla="*/ 6398123 w 7068110"/>
              <a:gd name="connsiteY13" fmla="*/ 6741770 h 6858000"/>
              <a:gd name="connsiteX14" fmla="*/ 6386905 w 7068110"/>
              <a:gd name="connsiteY14" fmla="*/ 6736298 h 6858000"/>
              <a:gd name="connsiteX15" fmla="*/ 6382273 w 7068110"/>
              <a:gd name="connsiteY15" fmla="*/ 6719380 h 6858000"/>
              <a:gd name="connsiteX16" fmla="*/ 6387212 w 7068110"/>
              <a:gd name="connsiteY16" fmla="*/ 6701931 h 6858000"/>
              <a:gd name="connsiteX17" fmla="*/ 6398569 w 7068110"/>
              <a:gd name="connsiteY17" fmla="*/ 6695928 h 6858000"/>
              <a:gd name="connsiteX18" fmla="*/ 6580773 w 7068110"/>
              <a:gd name="connsiteY18" fmla="*/ 6688056 h 6858000"/>
              <a:gd name="connsiteX19" fmla="*/ 6572095 w 7068110"/>
              <a:gd name="connsiteY19" fmla="*/ 6689256 h 6858000"/>
              <a:gd name="connsiteX20" fmla="*/ 6565704 w 7068110"/>
              <a:gd name="connsiteY20" fmla="*/ 6692187 h 6858000"/>
              <a:gd name="connsiteX21" fmla="*/ 6560765 w 7068110"/>
              <a:gd name="connsiteY21" fmla="*/ 6697799 h 6858000"/>
              <a:gd name="connsiteX22" fmla="*/ 6558951 w 7068110"/>
              <a:gd name="connsiteY22" fmla="*/ 6705141 h 6858000"/>
              <a:gd name="connsiteX23" fmla="*/ 6561156 w 7068110"/>
              <a:gd name="connsiteY23" fmla="*/ 6713098 h 6858000"/>
              <a:gd name="connsiteX24" fmla="*/ 6567630 w 7068110"/>
              <a:gd name="connsiteY24" fmla="*/ 6718738 h 6858000"/>
              <a:gd name="connsiteX25" fmla="*/ 6582950 w 7068110"/>
              <a:gd name="connsiteY25" fmla="*/ 6723568 h 6858000"/>
              <a:gd name="connsiteX26" fmla="*/ 6593219 w 7068110"/>
              <a:gd name="connsiteY26" fmla="*/ 6726974 h 6858000"/>
              <a:gd name="connsiteX27" fmla="*/ 6596177 w 7068110"/>
              <a:gd name="connsiteY27" fmla="*/ 6732334 h 6858000"/>
              <a:gd name="connsiteX28" fmla="*/ 6592828 w 7068110"/>
              <a:gd name="connsiteY28" fmla="*/ 6738950 h 6858000"/>
              <a:gd name="connsiteX29" fmla="*/ 6582559 w 7068110"/>
              <a:gd name="connsiteY29" fmla="*/ 6741770 h 6858000"/>
              <a:gd name="connsiteX30" fmla="*/ 6571872 w 7068110"/>
              <a:gd name="connsiteY30" fmla="*/ 6738588 h 6858000"/>
              <a:gd name="connsiteX31" fmla="*/ 6567211 w 7068110"/>
              <a:gd name="connsiteY31" fmla="*/ 6729431 h 6858000"/>
              <a:gd name="connsiteX32" fmla="*/ 6557277 w 7068110"/>
              <a:gd name="connsiteY32" fmla="*/ 6730993 h 6858000"/>
              <a:gd name="connsiteX33" fmla="*/ 6565007 w 7068110"/>
              <a:gd name="connsiteY33" fmla="*/ 6745232 h 6858000"/>
              <a:gd name="connsiteX34" fmla="*/ 6582615 w 7068110"/>
              <a:gd name="connsiteY34" fmla="*/ 6750034 h 6858000"/>
              <a:gd name="connsiteX35" fmla="*/ 6595117 w 7068110"/>
              <a:gd name="connsiteY35" fmla="*/ 6747605 h 6858000"/>
              <a:gd name="connsiteX36" fmla="*/ 6603572 w 7068110"/>
              <a:gd name="connsiteY36" fmla="*/ 6740737 h 6858000"/>
              <a:gd name="connsiteX37" fmla="*/ 6606502 w 7068110"/>
              <a:gd name="connsiteY37" fmla="*/ 6731273 h 6858000"/>
              <a:gd name="connsiteX38" fmla="*/ 6604102 w 7068110"/>
              <a:gd name="connsiteY38" fmla="*/ 6722675 h 6858000"/>
              <a:gd name="connsiteX39" fmla="*/ 6597489 w 7068110"/>
              <a:gd name="connsiteY39" fmla="*/ 6717397 h 6858000"/>
              <a:gd name="connsiteX40" fmla="*/ 6582615 w 7068110"/>
              <a:gd name="connsiteY40" fmla="*/ 6712735 h 6858000"/>
              <a:gd name="connsiteX41" fmla="*/ 6573741 w 7068110"/>
              <a:gd name="connsiteY41" fmla="*/ 6710167 h 6858000"/>
              <a:gd name="connsiteX42" fmla="*/ 6569890 w 7068110"/>
              <a:gd name="connsiteY42" fmla="*/ 6707487 h 6858000"/>
              <a:gd name="connsiteX43" fmla="*/ 6568662 w 7068110"/>
              <a:gd name="connsiteY43" fmla="*/ 6703969 h 6858000"/>
              <a:gd name="connsiteX44" fmla="*/ 6571620 w 7068110"/>
              <a:gd name="connsiteY44" fmla="*/ 6698608 h 6858000"/>
              <a:gd name="connsiteX45" fmla="*/ 6581499 w 7068110"/>
              <a:gd name="connsiteY45" fmla="*/ 6696319 h 6858000"/>
              <a:gd name="connsiteX46" fmla="*/ 6590568 w 7068110"/>
              <a:gd name="connsiteY46" fmla="*/ 6698888 h 6858000"/>
              <a:gd name="connsiteX47" fmla="*/ 6594447 w 7068110"/>
              <a:gd name="connsiteY47" fmla="*/ 6706035 h 6858000"/>
              <a:gd name="connsiteX48" fmla="*/ 6604270 w 7068110"/>
              <a:gd name="connsiteY48" fmla="*/ 6704695 h 6858000"/>
              <a:gd name="connsiteX49" fmla="*/ 6600809 w 7068110"/>
              <a:gd name="connsiteY49" fmla="*/ 6695510 h 6858000"/>
              <a:gd name="connsiteX50" fmla="*/ 6593024 w 7068110"/>
              <a:gd name="connsiteY50" fmla="*/ 6690065 h 6858000"/>
              <a:gd name="connsiteX51" fmla="*/ 6580773 w 7068110"/>
              <a:gd name="connsiteY51" fmla="*/ 6688056 h 6858000"/>
              <a:gd name="connsiteX52" fmla="*/ 6518675 w 7068110"/>
              <a:gd name="connsiteY52" fmla="*/ 6688056 h 6858000"/>
              <a:gd name="connsiteX53" fmla="*/ 6500034 w 7068110"/>
              <a:gd name="connsiteY53" fmla="*/ 6694645 h 6858000"/>
              <a:gd name="connsiteX54" fmla="*/ 6490881 w 7068110"/>
              <a:gd name="connsiteY54" fmla="*/ 6719045 h 6858000"/>
              <a:gd name="connsiteX55" fmla="*/ 6498555 w 7068110"/>
              <a:gd name="connsiteY55" fmla="*/ 6742050 h 6858000"/>
              <a:gd name="connsiteX56" fmla="*/ 6518675 w 7068110"/>
              <a:gd name="connsiteY56" fmla="*/ 6750034 h 6858000"/>
              <a:gd name="connsiteX57" fmla="*/ 6532990 w 7068110"/>
              <a:gd name="connsiteY57" fmla="*/ 6746405 h 6858000"/>
              <a:gd name="connsiteX58" fmla="*/ 6542980 w 7068110"/>
              <a:gd name="connsiteY58" fmla="*/ 6736215 h 6858000"/>
              <a:gd name="connsiteX59" fmla="*/ 6546413 w 7068110"/>
              <a:gd name="connsiteY59" fmla="*/ 6718208 h 6858000"/>
              <a:gd name="connsiteX60" fmla="*/ 6538655 w 7068110"/>
              <a:gd name="connsiteY60" fmla="*/ 6696068 h 6858000"/>
              <a:gd name="connsiteX61" fmla="*/ 6518675 w 7068110"/>
              <a:gd name="connsiteY61" fmla="*/ 6688056 h 6858000"/>
              <a:gd name="connsiteX62" fmla="*/ 6456947 w 7068110"/>
              <a:gd name="connsiteY62" fmla="*/ 6688056 h 6858000"/>
              <a:gd name="connsiteX63" fmla="*/ 6448269 w 7068110"/>
              <a:gd name="connsiteY63" fmla="*/ 6689256 h 6858000"/>
              <a:gd name="connsiteX64" fmla="*/ 6441878 w 7068110"/>
              <a:gd name="connsiteY64" fmla="*/ 6692187 h 6858000"/>
              <a:gd name="connsiteX65" fmla="*/ 6436939 w 7068110"/>
              <a:gd name="connsiteY65" fmla="*/ 6697799 h 6858000"/>
              <a:gd name="connsiteX66" fmla="*/ 6435125 w 7068110"/>
              <a:gd name="connsiteY66" fmla="*/ 6705141 h 6858000"/>
              <a:gd name="connsiteX67" fmla="*/ 6437330 w 7068110"/>
              <a:gd name="connsiteY67" fmla="*/ 6713098 h 6858000"/>
              <a:gd name="connsiteX68" fmla="*/ 6443804 w 7068110"/>
              <a:gd name="connsiteY68" fmla="*/ 6718738 h 6858000"/>
              <a:gd name="connsiteX69" fmla="*/ 6459124 w 7068110"/>
              <a:gd name="connsiteY69" fmla="*/ 6723568 h 6858000"/>
              <a:gd name="connsiteX70" fmla="*/ 6469393 w 7068110"/>
              <a:gd name="connsiteY70" fmla="*/ 6726974 h 6858000"/>
              <a:gd name="connsiteX71" fmla="*/ 6472351 w 7068110"/>
              <a:gd name="connsiteY71" fmla="*/ 6732334 h 6858000"/>
              <a:gd name="connsiteX72" fmla="*/ 6469002 w 7068110"/>
              <a:gd name="connsiteY72" fmla="*/ 6738950 h 6858000"/>
              <a:gd name="connsiteX73" fmla="*/ 6458733 w 7068110"/>
              <a:gd name="connsiteY73" fmla="*/ 6741770 h 6858000"/>
              <a:gd name="connsiteX74" fmla="*/ 6448046 w 7068110"/>
              <a:gd name="connsiteY74" fmla="*/ 6738588 h 6858000"/>
              <a:gd name="connsiteX75" fmla="*/ 6443385 w 7068110"/>
              <a:gd name="connsiteY75" fmla="*/ 6729431 h 6858000"/>
              <a:gd name="connsiteX76" fmla="*/ 6433451 w 7068110"/>
              <a:gd name="connsiteY76" fmla="*/ 6730993 h 6858000"/>
              <a:gd name="connsiteX77" fmla="*/ 6441181 w 7068110"/>
              <a:gd name="connsiteY77" fmla="*/ 6745232 h 6858000"/>
              <a:gd name="connsiteX78" fmla="*/ 6458789 w 7068110"/>
              <a:gd name="connsiteY78" fmla="*/ 6750034 h 6858000"/>
              <a:gd name="connsiteX79" fmla="*/ 6471291 w 7068110"/>
              <a:gd name="connsiteY79" fmla="*/ 6747605 h 6858000"/>
              <a:gd name="connsiteX80" fmla="*/ 6479746 w 7068110"/>
              <a:gd name="connsiteY80" fmla="*/ 6740737 h 6858000"/>
              <a:gd name="connsiteX81" fmla="*/ 6482676 w 7068110"/>
              <a:gd name="connsiteY81" fmla="*/ 6731273 h 6858000"/>
              <a:gd name="connsiteX82" fmla="*/ 6480276 w 7068110"/>
              <a:gd name="connsiteY82" fmla="*/ 6722675 h 6858000"/>
              <a:gd name="connsiteX83" fmla="*/ 6473663 w 7068110"/>
              <a:gd name="connsiteY83" fmla="*/ 6717397 h 6858000"/>
              <a:gd name="connsiteX84" fmla="*/ 6458789 w 7068110"/>
              <a:gd name="connsiteY84" fmla="*/ 6712735 h 6858000"/>
              <a:gd name="connsiteX85" fmla="*/ 6449915 w 7068110"/>
              <a:gd name="connsiteY85" fmla="*/ 6710167 h 6858000"/>
              <a:gd name="connsiteX86" fmla="*/ 6446064 w 7068110"/>
              <a:gd name="connsiteY86" fmla="*/ 6707487 h 6858000"/>
              <a:gd name="connsiteX87" fmla="*/ 6444836 w 7068110"/>
              <a:gd name="connsiteY87" fmla="*/ 6703969 h 6858000"/>
              <a:gd name="connsiteX88" fmla="*/ 6447794 w 7068110"/>
              <a:gd name="connsiteY88" fmla="*/ 6698608 h 6858000"/>
              <a:gd name="connsiteX89" fmla="*/ 6457673 w 7068110"/>
              <a:gd name="connsiteY89" fmla="*/ 6696319 h 6858000"/>
              <a:gd name="connsiteX90" fmla="*/ 6466742 w 7068110"/>
              <a:gd name="connsiteY90" fmla="*/ 6698888 h 6858000"/>
              <a:gd name="connsiteX91" fmla="*/ 6470621 w 7068110"/>
              <a:gd name="connsiteY91" fmla="*/ 6706035 h 6858000"/>
              <a:gd name="connsiteX92" fmla="*/ 6480444 w 7068110"/>
              <a:gd name="connsiteY92" fmla="*/ 6704695 h 6858000"/>
              <a:gd name="connsiteX93" fmla="*/ 6476983 w 7068110"/>
              <a:gd name="connsiteY93" fmla="*/ 6695510 h 6858000"/>
              <a:gd name="connsiteX94" fmla="*/ 6469198 w 7068110"/>
              <a:gd name="connsiteY94" fmla="*/ 6690065 h 6858000"/>
              <a:gd name="connsiteX95" fmla="*/ 6456947 w 7068110"/>
              <a:gd name="connsiteY95" fmla="*/ 6688056 h 6858000"/>
              <a:gd name="connsiteX96" fmla="*/ 6399518 w 7068110"/>
              <a:gd name="connsiteY96" fmla="*/ 6688056 h 6858000"/>
              <a:gd name="connsiteX97" fmla="*/ 6389640 w 7068110"/>
              <a:gd name="connsiteY97" fmla="*/ 6690317 h 6858000"/>
              <a:gd name="connsiteX98" fmla="*/ 6382328 w 7068110"/>
              <a:gd name="connsiteY98" fmla="*/ 6697101 h 6858000"/>
              <a:gd name="connsiteX99" fmla="*/ 6382328 w 7068110"/>
              <a:gd name="connsiteY99" fmla="*/ 6689395 h 6858000"/>
              <a:gd name="connsiteX100" fmla="*/ 6373175 w 7068110"/>
              <a:gd name="connsiteY100" fmla="*/ 6689395 h 6858000"/>
              <a:gd name="connsiteX101" fmla="*/ 6373175 w 7068110"/>
              <a:gd name="connsiteY101" fmla="*/ 6771419 h 6858000"/>
              <a:gd name="connsiteX102" fmla="*/ 6383221 w 7068110"/>
              <a:gd name="connsiteY102" fmla="*/ 6771419 h 6858000"/>
              <a:gd name="connsiteX103" fmla="*/ 6383221 w 7068110"/>
              <a:gd name="connsiteY103" fmla="*/ 6742552 h 6858000"/>
              <a:gd name="connsiteX104" fmla="*/ 6389779 w 7068110"/>
              <a:gd name="connsiteY104" fmla="*/ 6747912 h 6858000"/>
              <a:gd name="connsiteX105" fmla="*/ 6398792 w 7068110"/>
              <a:gd name="connsiteY105" fmla="*/ 6750034 h 6858000"/>
              <a:gd name="connsiteX106" fmla="*/ 6411880 w 7068110"/>
              <a:gd name="connsiteY106" fmla="*/ 6746153 h 6858000"/>
              <a:gd name="connsiteX107" fmla="*/ 6421368 w 7068110"/>
              <a:gd name="connsiteY107" fmla="*/ 6734986 h 6858000"/>
              <a:gd name="connsiteX108" fmla="*/ 6424633 w 7068110"/>
              <a:gd name="connsiteY108" fmla="*/ 6718598 h 6858000"/>
              <a:gd name="connsiteX109" fmla="*/ 6421675 w 7068110"/>
              <a:gd name="connsiteY109" fmla="*/ 6702991 h 6858000"/>
              <a:gd name="connsiteX110" fmla="*/ 6412913 w 7068110"/>
              <a:gd name="connsiteY110" fmla="*/ 6691964 h 6858000"/>
              <a:gd name="connsiteX111" fmla="*/ 6399518 w 7068110"/>
              <a:gd name="connsiteY111" fmla="*/ 6688056 h 6858000"/>
              <a:gd name="connsiteX112" fmla="*/ 6263192 w 7068110"/>
              <a:gd name="connsiteY112" fmla="*/ 6681542 h 6858000"/>
              <a:gd name="connsiteX113" fmla="*/ 6251388 w 7068110"/>
              <a:gd name="connsiteY113" fmla="*/ 6684306 h 6858000"/>
              <a:gd name="connsiteX114" fmla="*/ 6243435 w 7068110"/>
              <a:gd name="connsiteY114" fmla="*/ 6692514 h 6858000"/>
              <a:gd name="connsiteX115" fmla="*/ 6240644 w 7068110"/>
              <a:gd name="connsiteY115" fmla="*/ 6705328 h 6858000"/>
              <a:gd name="connsiteX116" fmla="*/ 6246783 w 7068110"/>
              <a:gd name="connsiteY116" fmla="*/ 6722972 h 6858000"/>
              <a:gd name="connsiteX117" fmla="*/ 6262745 w 7068110"/>
              <a:gd name="connsiteY117" fmla="*/ 6729338 h 6858000"/>
              <a:gd name="connsiteX118" fmla="*/ 6275944 w 7068110"/>
              <a:gd name="connsiteY118" fmla="*/ 6725178 h 6858000"/>
              <a:gd name="connsiteX119" fmla="*/ 6283060 w 7068110"/>
              <a:gd name="connsiteY119" fmla="*/ 6714039 h 6858000"/>
              <a:gd name="connsiteX120" fmla="*/ 6276196 w 7068110"/>
              <a:gd name="connsiteY120" fmla="*/ 6712029 h 6858000"/>
              <a:gd name="connsiteX121" fmla="*/ 6271173 w 7068110"/>
              <a:gd name="connsiteY121" fmla="*/ 6719901 h 6858000"/>
              <a:gd name="connsiteX122" fmla="*/ 6262355 w 7068110"/>
              <a:gd name="connsiteY122" fmla="*/ 6722805 h 6858000"/>
              <a:gd name="connsiteX123" fmla="*/ 6252169 w 7068110"/>
              <a:gd name="connsiteY123" fmla="*/ 6718422 h 6858000"/>
              <a:gd name="connsiteX124" fmla="*/ 6248234 w 7068110"/>
              <a:gd name="connsiteY124" fmla="*/ 6705496 h 6858000"/>
              <a:gd name="connsiteX125" fmla="*/ 6252392 w 7068110"/>
              <a:gd name="connsiteY125" fmla="*/ 6692374 h 6858000"/>
              <a:gd name="connsiteX126" fmla="*/ 6262968 w 7068110"/>
              <a:gd name="connsiteY126" fmla="*/ 6687795 h 6858000"/>
              <a:gd name="connsiteX127" fmla="*/ 6270642 w 7068110"/>
              <a:gd name="connsiteY127" fmla="*/ 6690000 h 6858000"/>
              <a:gd name="connsiteX128" fmla="*/ 6275582 w 7068110"/>
              <a:gd name="connsiteY128" fmla="*/ 6696338 h 6858000"/>
              <a:gd name="connsiteX129" fmla="*/ 6282223 w 7068110"/>
              <a:gd name="connsiteY129" fmla="*/ 6694719 h 6858000"/>
              <a:gd name="connsiteX130" fmla="*/ 6275526 w 7068110"/>
              <a:gd name="connsiteY130" fmla="*/ 6685087 h 6858000"/>
              <a:gd name="connsiteX131" fmla="*/ 6263192 w 7068110"/>
              <a:gd name="connsiteY131" fmla="*/ 6681542 h 6858000"/>
              <a:gd name="connsiteX132" fmla="*/ 6262689 w 7068110"/>
              <a:gd name="connsiteY132" fmla="*/ 6672421 h 6858000"/>
              <a:gd name="connsiteX133" fmla="*/ 6279935 w 7068110"/>
              <a:gd name="connsiteY133" fmla="*/ 6676972 h 6858000"/>
              <a:gd name="connsiteX134" fmla="*/ 6293078 w 7068110"/>
              <a:gd name="connsiteY134" fmla="*/ 6689981 h 6858000"/>
              <a:gd name="connsiteX135" fmla="*/ 6297794 w 7068110"/>
              <a:gd name="connsiteY135" fmla="*/ 6707599 h 6858000"/>
              <a:gd name="connsiteX136" fmla="*/ 6293162 w 7068110"/>
              <a:gd name="connsiteY136" fmla="*/ 6725047 h 6858000"/>
              <a:gd name="connsiteX137" fmla="*/ 6280158 w 7068110"/>
              <a:gd name="connsiteY137" fmla="*/ 6738057 h 6858000"/>
              <a:gd name="connsiteX138" fmla="*/ 6262689 w 7068110"/>
              <a:gd name="connsiteY138" fmla="*/ 6742720 h 6858000"/>
              <a:gd name="connsiteX139" fmla="*/ 6245221 w 7068110"/>
              <a:gd name="connsiteY139" fmla="*/ 6738057 h 6858000"/>
              <a:gd name="connsiteX140" fmla="*/ 6232189 w 7068110"/>
              <a:gd name="connsiteY140" fmla="*/ 6725047 h 6858000"/>
              <a:gd name="connsiteX141" fmla="*/ 6227529 w 7068110"/>
              <a:gd name="connsiteY141" fmla="*/ 6707599 h 6858000"/>
              <a:gd name="connsiteX142" fmla="*/ 6232273 w 7068110"/>
              <a:gd name="connsiteY142" fmla="*/ 6689981 h 6858000"/>
              <a:gd name="connsiteX143" fmla="*/ 6245416 w 7068110"/>
              <a:gd name="connsiteY143" fmla="*/ 6676972 h 6858000"/>
              <a:gd name="connsiteX144" fmla="*/ 6262689 w 7068110"/>
              <a:gd name="connsiteY144" fmla="*/ 6672421 h 6858000"/>
              <a:gd name="connsiteX145" fmla="*/ 6345345 w 7068110"/>
              <a:gd name="connsiteY145" fmla="*/ 6666838 h 6858000"/>
              <a:gd name="connsiteX146" fmla="*/ 6345345 w 7068110"/>
              <a:gd name="connsiteY146" fmla="*/ 6748694 h 6858000"/>
              <a:gd name="connsiteX147" fmla="*/ 6356172 w 7068110"/>
              <a:gd name="connsiteY147" fmla="*/ 6748694 h 6858000"/>
              <a:gd name="connsiteX148" fmla="*/ 6356172 w 7068110"/>
              <a:gd name="connsiteY148" fmla="*/ 6666838 h 6858000"/>
              <a:gd name="connsiteX149" fmla="*/ 6262689 w 7068110"/>
              <a:gd name="connsiteY149" fmla="*/ 6665442 h 6858000"/>
              <a:gd name="connsiteX150" fmla="*/ 6241984 w 7068110"/>
              <a:gd name="connsiteY150" fmla="*/ 6670886 h 6858000"/>
              <a:gd name="connsiteX151" fmla="*/ 6226217 w 7068110"/>
              <a:gd name="connsiteY151" fmla="*/ 6686464 h 6858000"/>
              <a:gd name="connsiteX152" fmla="*/ 6220552 w 7068110"/>
              <a:gd name="connsiteY152" fmla="*/ 6707599 h 6858000"/>
              <a:gd name="connsiteX153" fmla="*/ 6226133 w 7068110"/>
              <a:gd name="connsiteY153" fmla="*/ 6728537 h 6858000"/>
              <a:gd name="connsiteX154" fmla="*/ 6241733 w 7068110"/>
              <a:gd name="connsiteY154" fmla="*/ 6744144 h 6858000"/>
              <a:gd name="connsiteX155" fmla="*/ 6262689 w 7068110"/>
              <a:gd name="connsiteY155" fmla="*/ 6749699 h 6858000"/>
              <a:gd name="connsiteX156" fmla="*/ 6283646 w 7068110"/>
              <a:gd name="connsiteY156" fmla="*/ 6744144 h 6858000"/>
              <a:gd name="connsiteX157" fmla="*/ 6299217 w 7068110"/>
              <a:gd name="connsiteY157" fmla="*/ 6728537 h 6858000"/>
              <a:gd name="connsiteX158" fmla="*/ 6304771 w 7068110"/>
              <a:gd name="connsiteY158" fmla="*/ 6707599 h 6858000"/>
              <a:gd name="connsiteX159" fmla="*/ 6299134 w 7068110"/>
              <a:gd name="connsiteY159" fmla="*/ 6686464 h 6858000"/>
              <a:gd name="connsiteX160" fmla="*/ 6283395 w 7068110"/>
              <a:gd name="connsiteY160" fmla="*/ 6670886 h 6858000"/>
              <a:gd name="connsiteX161" fmla="*/ 6262689 w 7068110"/>
              <a:gd name="connsiteY161" fmla="*/ 6665442 h 6858000"/>
              <a:gd name="connsiteX162" fmla="*/ 6220386 w 7068110"/>
              <a:gd name="connsiteY162" fmla="*/ 6199510 h 6858000"/>
              <a:gd name="connsiteX163" fmla="*/ 6220386 w 7068110"/>
              <a:gd name="connsiteY163" fmla="*/ 6537672 h 6858000"/>
              <a:gd name="connsiteX164" fmla="*/ 6220386 w 7068110"/>
              <a:gd name="connsiteY164" fmla="*/ 6609029 h 6858000"/>
              <a:gd name="connsiteX165" fmla="*/ 6613618 w 7068110"/>
              <a:gd name="connsiteY165" fmla="*/ 6609029 h 6858000"/>
              <a:gd name="connsiteX166" fmla="*/ 6631966 w 7068110"/>
              <a:gd name="connsiteY166" fmla="*/ 6556697 h 6858000"/>
              <a:gd name="connsiteX167" fmla="*/ 6656987 w 7068110"/>
              <a:gd name="connsiteY167" fmla="*/ 6199510 h 6858000"/>
              <a:gd name="connsiteX168" fmla="*/ 6220386 w 7068110"/>
              <a:gd name="connsiteY168" fmla="*/ 6199510 h 6858000"/>
              <a:gd name="connsiteX169" fmla="*/ 0 w 7068110"/>
              <a:gd name="connsiteY169" fmla="*/ 0 h 6858000"/>
              <a:gd name="connsiteX170" fmla="*/ 7068110 w 7068110"/>
              <a:gd name="connsiteY170" fmla="*/ 0 h 6858000"/>
              <a:gd name="connsiteX171" fmla="*/ 7068110 w 7068110"/>
              <a:gd name="connsiteY171" fmla="*/ 6858000 h 6858000"/>
              <a:gd name="connsiteX172" fmla="*/ 0 w 706811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068110" h="6858000">
                <a:moveTo>
                  <a:pt x="6518675" y="6696375"/>
                </a:moveTo>
                <a:cubicBezTo>
                  <a:pt x="6523623" y="6696375"/>
                  <a:pt x="6527763" y="6698264"/>
                  <a:pt x="6531093" y="6702043"/>
                </a:cubicBezTo>
                <a:cubicBezTo>
                  <a:pt x="6534423" y="6705821"/>
                  <a:pt x="6536088" y="6711376"/>
                  <a:pt x="6536088" y="6718710"/>
                </a:cubicBezTo>
                <a:cubicBezTo>
                  <a:pt x="6536088" y="6726489"/>
                  <a:pt x="6534432" y="6732278"/>
                  <a:pt x="6531121" y="6736075"/>
                </a:cubicBezTo>
                <a:cubicBezTo>
                  <a:pt x="6527809" y="6739872"/>
                  <a:pt x="6523660" y="6741770"/>
                  <a:pt x="6518675" y="6741770"/>
                </a:cubicBezTo>
                <a:cubicBezTo>
                  <a:pt x="6513652" y="6741770"/>
                  <a:pt x="6509485" y="6739881"/>
                  <a:pt x="6506173" y="6736103"/>
                </a:cubicBezTo>
                <a:cubicBezTo>
                  <a:pt x="6502862" y="6732324"/>
                  <a:pt x="6501206" y="6726638"/>
                  <a:pt x="6501206" y="6719045"/>
                </a:cubicBezTo>
                <a:cubicBezTo>
                  <a:pt x="6501206" y="6711451"/>
                  <a:pt x="6502862" y="6705775"/>
                  <a:pt x="6506173" y="6702015"/>
                </a:cubicBezTo>
                <a:cubicBezTo>
                  <a:pt x="6509485" y="6698255"/>
                  <a:pt x="6513652" y="6696375"/>
                  <a:pt x="6518675" y="6696375"/>
                </a:cubicBezTo>
                <a:close/>
                <a:moveTo>
                  <a:pt x="6398569" y="6695928"/>
                </a:moveTo>
                <a:cubicBezTo>
                  <a:pt x="6402885" y="6695928"/>
                  <a:pt x="6406597" y="6697808"/>
                  <a:pt x="6409703" y="6701568"/>
                </a:cubicBezTo>
                <a:cubicBezTo>
                  <a:pt x="6412810" y="6705328"/>
                  <a:pt x="6414364" y="6710986"/>
                  <a:pt x="6414364" y="6718543"/>
                </a:cubicBezTo>
                <a:cubicBezTo>
                  <a:pt x="6414364" y="6726471"/>
                  <a:pt x="6412773" y="6732324"/>
                  <a:pt x="6409592" y="6736103"/>
                </a:cubicBezTo>
                <a:cubicBezTo>
                  <a:pt x="6406411" y="6739881"/>
                  <a:pt x="6402588" y="6741770"/>
                  <a:pt x="6398123" y="6741770"/>
                </a:cubicBezTo>
                <a:cubicBezTo>
                  <a:pt x="6393732" y="6741770"/>
                  <a:pt x="6389993" y="6739947"/>
                  <a:pt x="6386905" y="6736298"/>
                </a:cubicBezTo>
                <a:cubicBezTo>
                  <a:pt x="6383817" y="6732650"/>
                  <a:pt x="6382273" y="6727011"/>
                  <a:pt x="6382273" y="6719380"/>
                </a:cubicBezTo>
                <a:cubicBezTo>
                  <a:pt x="6382273" y="6711749"/>
                  <a:pt x="6383919" y="6705933"/>
                  <a:pt x="6387212" y="6701931"/>
                </a:cubicBezTo>
                <a:cubicBezTo>
                  <a:pt x="6390505" y="6697929"/>
                  <a:pt x="6394290" y="6695928"/>
                  <a:pt x="6398569" y="6695928"/>
                </a:cubicBezTo>
                <a:close/>
                <a:moveTo>
                  <a:pt x="6580773" y="6688056"/>
                </a:moveTo>
                <a:cubicBezTo>
                  <a:pt x="6577685" y="6688056"/>
                  <a:pt x="6574792" y="6688456"/>
                  <a:pt x="6572095" y="6689256"/>
                </a:cubicBezTo>
                <a:cubicBezTo>
                  <a:pt x="6569397" y="6690056"/>
                  <a:pt x="6567267" y="6691034"/>
                  <a:pt x="6565704" y="6692187"/>
                </a:cubicBezTo>
                <a:cubicBezTo>
                  <a:pt x="6563621" y="6693676"/>
                  <a:pt x="6561974" y="6695547"/>
                  <a:pt x="6560765" y="6697799"/>
                </a:cubicBezTo>
                <a:cubicBezTo>
                  <a:pt x="6559556" y="6700051"/>
                  <a:pt x="6558951" y="6702498"/>
                  <a:pt x="6558951" y="6705141"/>
                </a:cubicBezTo>
                <a:cubicBezTo>
                  <a:pt x="6558951" y="6708045"/>
                  <a:pt x="6559686" y="6710697"/>
                  <a:pt x="6561156" y="6713098"/>
                </a:cubicBezTo>
                <a:cubicBezTo>
                  <a:pt x="6562626" y="6715499"/>
                  <a:pt x="6564784" y="6717379"/>
                  <a:pt x="6567630" y="6718738"/>
                </a:cubicBezTo>
                <a:cubicBezTo>
                  <a:pt x="6570476" y="6720096"/>
                  <a:pt x="6575583" y="6721706"/>
                  <a:pt x="6582950" y="6723568"/>
                </a:cubicBezTo>
                <a:cubicBezTo>
                  <a:pt x="6588419" y="6724945"/>
                  <a:pt x="6591842" y="6726080"/>
                  <a:pt x="6593219" y="6726974"/>
                </a:cubicBezTo>
                <a:cubicBezTo>
                  <a:pt x="6595191" y="6728276"/>
                  <a:pt x="6596177" y="6730063"/>
                  <a:pt x="6596177" y="6732334"/>
                </a:cubicBezTo>
                <a:cubicBezTo>
                  <a:pt x="6596177" y="6734865"/>
                  <a:pt x="6595061" y="6737070"/>
                  <a:pt x="6592828" y="6738950"/>
                </a:cubicBezTo>
                <a:cubicBezTo>
                  <a:pt x="6590596" y="6740830"/>
                  <a:pt x="6587173" y="6741770"/>
                  <a:pt x="6582559" y="6741770"/>
                </a:cubicBezTo>
                <a:cubicBezTo>
                  <a:pt x="6577983" y="6741770"/>
                  <a:pt x="6574420" y="6740709"/>
                  <a:pt x="6571872" y="6738588"/>
                </a:cubicBezTo>
                <a:cubicBezTo>
                  <a:pt x="6569323" y="6736466"/>
                  <a:pt x="6567769" y="6733414"/>
                  <a:pt x="6567211" y="6729431"/>
                </a:cubicBezTo>
                <a:lnTo>
                  <a:pt x="6557277" y="6730993"/>
                </a:lnTo>
                <a:cubicBezTo>
                  <a:pt x="6558393" y="6737284"/>
                  <a:pt x="6560970" y="6742031"/>
                  <a:pt x="6565007" y="6745232"/>
                </a:cubicBezTo>
                <a:cubicBezTo>
                  <a:pt x="6569044" y="6748434"/>
                  <a:pt x="6574913" y="6750034"/>
                  <a:pt x="6582615" y="6750034"/>
                </a:cubicBezTo>
                <a:cubicBezTo>
                  <a:pt x="6587266" y="6750034"/>
                  <a:pt x="6591433" y="6749224"/>
                  <a:pt x="6595117" y="6747605"/>
                </a:cubicBezTo>
                <a:cubicBezTo>
                  <a:pt x="6598800" y="6745985"/>
                  <a:pt x="6601619" y="6743696"/>
                  <a:pt x="6603572" y="6740737"/>
                </a:cubicBezTo>
                <a:cubicBezTo>
                  <a:pt x="6605525" y="6737778"/>
                  <a:pt x="6606502" y="6734623"/>
                  <a:pt x="6606502" y="6731273"/>
                </a:cubicBezTo>
                <a:cubicBezTo>
                  <a:pt x="6606502" y="6727848"/>
                  <a:pt x="6605702" y="6724982"/>
                  <a:pt x="6604102" y="6722675"/>
                </a:cubicBezTo>
                <a:cubicBezTo>
                  <a:pt x="6602502" y="6720367"/>
                  <a:pt x="6600298" y="6718608"/>
                  <a:pt x="6597489" y="6717397"/>
                </a:cubicBezTo>
                <a:cubicBezTo>
                  <a:pt x="6594679" y="6716188"/>
                  <a:pt x="6589722" y="6714634"/>
                  <a:pt x="6582615" y="6712735"/>
                </a:cubicBezTo>
                <a:cubicBezTo>
                  <a:pt x="6577704" y="6711395"/>
                  <a:pt x="6574746" y="6710539"/>
                  <a:pt x="6573741" y="6710167"/>
                </a:cubicBezTo>
                <a:cubicBezTo>
                  <a:pt x="6571992" y="6709459"/>
                  <a:pt x="6570709" y="6708566"/>
                  <a:pt x="6569890" y="6707487"/>
                </a:cubicBezTo>
                <a:cubicBezTo>
                  <a:pt x="6569072" y="6706444"/>
                  <a:pt x="6568662" y="6705272"/>
                  <a:pt x="6568662" y="6703969"/>
                </a:cubicBezTo>
                <a:cubicBezTo>
                  <a:pt x="6568662" y="6701922"/>
                  <a:pt x="6569648" y="6700135"/>
                  <a:pt x="6571620" y="6698608"/>
                </a:cubicBezTo>
                <a:cubicBezTo>
                  <a:pt x="6573592" y="6697083"/>
                  <a:pt x="6576885" y="6696319"/>
                  <a:pt x="6581499" y="6696319"/>
                </a:cubicBezTo>
                <a:cubicBezTo>
                  <a:pt x="6585406" y="6696319"/>
                  <a:pt x="6588429" y="6697176"/>
                  <a:pt x="6590568" y="6698888"/>
                </a:cubicBezTo>
                <a:cubicBezTo>
                  <a:pt x="6592707" y="6700600"/>
                  <a:pt x="6594000" y="6702982"/>
                  <a:pt x="6594447" y="6706035"/>
                </a:cubicBezTo>
                <a:lnTo>
                  <a:pt x="6604270" y="6704695"/>
                </a:lnTo>
                <a:cubicBezTo>
                  <a:pt x="6603637" y="6700860"/>
                  <a:pt x="6602484" y="6697799"/>
                  <a:pt x="6600809" y="6695510"/>
                </a:cubicBezTo>
                <a:cubicBezTo>
                  <a:pt x="6599135" y="6693220"/>
                  <a:pt x="6596540" y="6691406"/>
                  <a:pt x="6593024" y="6690065"/>
                </a:cubicBezTo>
                <a:cubicBezTo>
                  <a:pt x="6589508" y="6688726"/>
                  <a:pt x="6585424" y="6688056"/>
                  <a:pt x="6580773" y="6688056"/>
                </a:cubicBezTo>
                <a:close/>
                <a:moveTo>
                  <a:pt x="6518675" y="6688056"/>
                </a:moveTo>
                <a:cubicBezTo>
                  <a:pt x="6511345" y="6688056"/>
                  <a:pt x="6505131" y="6690252"/>
                  <a:pt x="6500034" y="6694645"/>
                </a:cubicBezTo>
                <a:cubicBezTo>
                  <a:pt x="6493932" y="6699930"/>
                  <a:pt x="6490881" y="6708064"/>
                  <a:pt x="6490881" y="6719045"/>
                </a:cubicBezTo>
                <a:cubicBezTo>
                  <a:pt x="6490881" y="6729059"/>
                  <a:pt x="6493439" y="6736726"/>
                  <a:pt x="6498555" y="6742050"/>
                </a:cubicBezTo>
                <a:cubicBezTo>
                  <a:pt x="6503671" y="6747372"/>
                  <a:pt x="6510378" y="6750034"/>
                  <a:pt x="6518675" y="6750034"/>
                </a:cubicBezTo>
                <a:cubicBezTo>
                  <a:pt x="6523847" y="6750034"/>
                  <a:pt x="6528618" y="6748824"/>
                  <a:pt x="6532990" y="6746405"/>
                </a:cubicBezTo>
                <a:cubicBezTo>
                  <a:pt x="6537362" y="6743985"/>
                  <a:pt x="6540692" y="6740588"/>
                  <a:pt x="6542980" y="6736215"/>
                </a:cubicBezTo>
                <a:cubicBezTo>
                  <a:pt x="6545268" y="6731841"/>
                  <a:pt x="6546413" y="6725838"/>
                  <a:pt x="6546413" y="6718208"/>
                </a:cubicBezTo>
                <a:cubicBezTo>
                  <a:pt x="6546413" y="6708789"/>
                  <a:pt x="6543827" y="6701410"/>
                  <a:pt x="6538655" y="6696068"/>
                </a:cubicBezTo>
                <a:cubicBezTo>
                  <a:pt x="6533483" y="6690727"/>
                  <a:pt x="6526823" y="6688056"/>
                  <a:pt x="6518675" y="6688056"/>
                </a:cubicBezTo>
                <a:close/>
                <a:moveTo>
                  <a:pt x="6456947" y="6688056"/>
                </a:moveTo>
                <a:cubicBezTo>
                  <a:pt x="6453859" y="6688056"/>
                  <a:pt x="6450966" y="6688456"/>
                  <a:pt x="6448269" y="6689256"/>
                </a:cubicBezTo>
                <a:cubicBezTo>
                  <a:pt x="6445571" y="6690056"/>
                  <a:pt x="6443441" y="6691034"/>
                  <a:pt x="6441878" y="6692187"/>
                </a:cubicBezTo>
                <a:cubicBezTo>
                  <a:pt x="6439795" y="6693676"/>
                  <a:pt x="6438148" y="6695547"/>
                  <a:pt x="6436939" y="6697799"/>
                </a:cubicBezTo>
                <a:cubicBezTo>
                  <a:pt x="6435730" y="6700051"/>
                  <a:pt x="6435125" y="6702498"/>
                  <a:pt x="6435125" y="6705141"/>
                </a:cubicBezTo>
                <a:cubicBezTo>
                  <a:pt x="6435125" y="6708045"/>
                  <a:pt x="6435860" y="6710697"/>
                  <a:pt x="6437330" y="6713098"/>
                </a:cubicBezTo>
                <a:cubicBezTo>
                  <a:pt x="6438800" y="6715499"/>
                  <a:pt x="6440958" y="6717379"/>
                  <a:pt x="6443804" y="6718738"/>
                </a:cubicBezTo>
                <a:cubicBezTo>
                  <a:pt x="6446650" y="6720096"/>
                  <a:pt x="6451757" y="6721706"/>
                  <a:pt x="6459124" y="6723568"/>
                </a:cubicBezTo>
                <a:cubicBezTo>
                  <a:pt x="6464593" y="6724945"/>
                  <a:pt x="6468016" y="6726080"/>
                  <a:pt x="6469393" y="6726974"/>
                </a:cubicBezTo>
                <a:cubicBezTo>
                  <a:pt x="6471365" y="6728276"/>
                  <a:pt x="6472351" y="6730063"/>
                  <a:pt x="6472351" y="6732334"/>
                </a:cubicBezTo>
                <a:cubicBezTo>
                  <a:pt x="6472351" y="6734865"/>
                  <a:pt x="6471235" y="6737070"/>
                  <a:pt x="6469002" y="6738950"/>
                </a:cubicBezTo>
                <a:cubicBezTo>
                  <a:pt x="6466770" y="6740830"/>
                  <a:pt x="6463347" y="6741770"/>
                  <a:pt x="6458733" y="6741770"/>
                </a:cubicBezTo>
                <a:cubicBezTo>
                  <a:pt x="6454157" y="6741770"/>
                  <a:pt x="6450594" y="6740709"/>
                  <a:pt x="6448046" y="6738588"/>
                </a:cubicBezTo>
                <a:cubicBezTo>
                  <a:pt x="6445497" y="6736466"/>
                  <a:pt x="6443943" y="6733414"/>
                  <a:pt x="6443385" y="6729431"/>
                </a:cubicBezTo>
                <a:lnTo>
                  <a:pt x="6433451" y="6730993"/>
                </a:lnTo>
                <a:cubicBezTo>
                  <a:pt x="6434567" y="6737284"/>
                  <a:pt x="6437144" y="6742031"/>
                  <a:pt x="6441181" y="6745232"/>
                </a:cubicBezTo>
                <a:cubicBezTo>
                  <a:pt x="6445218" y="6748434"/>
                  <a:pt x="6451087" y="6750034"/>
                  <a:pt x="6458789" y="6750034"/>
                </a:cubicBezTo>
                <a:cubicBezTo>
                  <a:pt x="6463440" y="6750034"/>
                  <a:pt x="6467607" y="6749224"/>
                  <a:pt x="6471291" y="6747605"/>
                </a:cubicBezTo>
                <a:cubicBezTo>
                  <a:pt x="6474974" y="6745985"/>
                  <a:pt x="6477793" y="6743696"/>
                  <a:pt x="6479746" y="6740737"/>
                </a:cubicBezTo>
                <a:cubicBezTo>
                  <a:pt x="6481699" y="6737778"/>
                  <a:pt x="6482676" y="6734623"/>
                  <a:pt x="6482676" y="6731273"/>
                </a:cubicBezTo>
                <a:cubicBezTo>
                  <a:pt x="6482676" y="6727848"/>
                  <a:pt x="6481876" y="6724982"/>
                  <a:pt x="6480276" y="6722675"/>
                </a:cubicBezTo>
                <a:cubicBezTo>
                  <a:pt x="6478676" y="6720367"/>
                  <a:pt x="6476472" y="6718608"/>
                  <a:pt x="6473663" y="6717397"/>
                </a:cubicBezTo>
                <a:cubicBezTo>
                  <a:pt x="6470853" y="6716188"/>
                  <a:pt x="6465896" y="6714634"/>
                  <a:pt x="6458789" y="6712735"/>
                </a:cubicBezTo>
                <a:cubicBezTo>
                  <a:pt x="6453878" y="6711395"/>
                  <a:pt x="6450920" y="6710539"/>
                  <a:pt x="6449915" y="6710167"/>
                </a:cubicBezTo>
                <a:cubicBezTo>
                  <a:pt x="6448166" y="6709459"/>
                  <a:pt x="6446883" y="6708566"/>
                  <a:pt x="6446064" y="6707487"/>
                </a:cubicBezTo>
                <a:cubicBezTo>
                  <a:pt x="6445246" y="6706444"/>
                  <a:pt x="6444836" y="6705272"/>
                  <a:pt x="6444836" y="6703969"/>
                </a:cubicBezTo>
                <a:cubicBezTo>
                  <a:pt x="6444836" y="6701922"/>
                  <a:pt x="6445822" y="6700135"/>
                  <a:pt x="6447794" y="6698608"/>
                </a:cubicBezTo>
                <a:cubicBezTo>
                  <a:pt x="6449766" y="6697083"/>
                  <a:pt x="6453059" y="6696319"/>
                  <a:pt x="6457673" y="6696319"/>
                </a:cubicBezTo>
                <a:cubicBezTo>
                  <a:pt x="6461580" y="6696319"/>
                  <a:pt x="6464603" y="6697176"/>
                  <a:pt x="6466742" y="6698888"/>
                </a:cubicBezTo>
                <a:cubicBezTo>
                  <a:pt x="6468881" y="6700600"/>
                  <a:pt x="6470174" y="6702982"/>
                  <a:pt x="6470621" y="6706035"/>
                </a:cubicBezTo>
                <a:lnTo>
                  <a:pt x="6480444" y="6704695"/>
                </a:lnTo>
                <a:cubicBezTo>
                  <a:pt x="6479811" y="6700860"/>
                  <a:pt x="6478658" y="6697799"/>
                  <a:pt x="6476983" y="6695510"/>
                </a:cubicBezTo>
                <a:cubicBezTo>
                  <a:pt x="6475309" y="6693220"/>
                  <a:pt x="6472714" y="6691406"/>
                  <a:pt x="6469198" y="6690065"/>
                </a:cubicBezTo>
                <a:cubicBezTo>
                  <a:pt x="6465682" y="6688726"/>
                  <a:pt x="6461598" y="6688056"/>
                  <a:pt x="6456947" y="6688056"/>
                </a:cubicBezTo>
                <a:close/>
                <a:moveTo>
                  <a:pt x="6399518" y="6688056"/>
                </a:moveTo>
                <a:cubicBezTo>
                  <a:pt x="6395648" y="6688056"/>
                  <a:pt x="6392356" y="6688809"/>
                  <a:pt x="6389640" y="6690317"/>
                </a:cubicBezTo>
                <a:cubicBezTo>
                  <a:pt x="6386923" y="6691824"/>
                  <a:pt x="6384486" y="6694086"/>
                  <a:pt x="6382328" y="6697101"/>
                </a:cubicBezTo>
                <a:lnTo>
                  <a:pt x="6382328" y="6689395"/>
                </a:lnTo>
                <a:lnTo>
                  <a:pt x="6373175" y="6689395"/>
                </a:lnTo>
                <a:lnTo>
                  <a:pt x="6373175" y="6771419"/>
                </a:lnTo>
                <a:lnTo>
                  <a:pt x="6383221" y="6771419"/>
                </a:lnTo>
                <a:lnTo>
                  <a:pt x="6383221" y="6742552"/>
                </a:lnTo>
                <a:cubicBezTo>
                  <a:pt x="6384933" y="6744711"/>
                  <a:pt x="6387119" y="6746498"/>
                  <a:pt x="6389779" y="6747912"/>
                </a:cubicBezTo>
                <a:cubicBezTo>
                  <a:pt x="6392439" y="6749327"/>
                  <a:pt x="6395444" y="6750034"/>
                  <a:pt x="6398792" y="6750034"/>
                </a:cubicBezTo>
                <a:cubicBezTo>
                  <a:pt x="6403369" y="6750034"/>
                  <a:pt x="6407731" y="6748741"/>
                  <a:pt x="6411880" y="6746153"/>
                </a:cubicBezTo>
                <a:cubicBezTo>
                  <a:pt x="6416029" y="6743566"/>
                  <a:pt x="6419191" y="6739844"/>
                  <a:pt x="6421368" y="6734986"/>
                </a:cubicBezTo>
                <a:cubicBezTo>
                  <a:pt x="6423544" y="6730128"/>
                  <a:pt x="6424633" y="6724666"/>
                  <a:pt x="6424633" y="6718598"/>
                </a:cubicBezTo>
                <a:cubicBezTo>
                  <a:pt x="6424633" y="6712940"/>
                  <a:pt x="6423647" y="6707738"/>
                  <a:pt x="6421675" y="6702991"/>
                </a:cubicBezTo>
                <a:cubicBezTo>
                  <a:pt x="6419703" y="6698245"/>
                  <a:pt x="6416782" y="6694570"/>
                  <a:pt x="6412913" y="6691964"/>
                </a:cubicBezTo>
                <a:cubicBezTo>
                  <a:pt x="6409043" y="6689358"/>
                  <a:pt x="6404578" y="6688056"/>
                  <a:pt x="6399518" y="6688056"/>
                </a:cubicBezTo>
                <a:close/>
                <a:moveTo>
                  <a:pt x="6263192" y="6681542"/>
                </a:moveTo>
                <a:cubicBezTo>
                  <a:pt x="6258764" y="6681542"/>
                  <a:pt x="6254829" y="6682463"/>
                  <a:pt x="6251388" y="6684306"/>
                </a:cubicBezTo>
                <a:cubicBezTo>
                  <a:pt x="6247946" y="6686148"/>
                  <a:pt x="6245295" y="6688884"/>
                  <a:pt x="6243435" y="6692514"/>
                </a:cubicBezTo>
                <a:cubicBezTo>
                  <a:pt x="6241574" y="6696142"/>
                  <a:pt x="6240644" y="6700414"/>
                  <a:pt x="6240644" y="6705328"/>
                </a:cubicBezTo>
                <a:cubicBezTo>
                  <a:pt x="6240644" y="6712847"/>
                  <a:pt x="6242691" y="6718729"/>
                  <a:pt x="6246783" y="6722972"/>
                </a:cubicBezTo>
                <a:cubicBezTo>
                  <a:pt x="6250876" y="6727216"/>
                  <a:pt x="6256197" y="6729338"/>
                  <a:pt x="6262745" y="6729338"/>
                </a:cubicBezTo>
                <a:cubicBezTo>
                  <a:pt x="6267917" y="6729338"/>
                  <a:pt x="6272317" y="6727951"/>
                  <a:pt x="6275944" y="6725178"/>
                </a:cubicBezTo>
                <a:cubicBezTo>
                  <a:pt x="6279572" y="6722404"/>
                  <a:pt x="6281944" y="6718692"/>
                  <a:pt x="6283060" y="6714039"/>
                </a:cubicBezTo>
                <a:lnTo>
                  <a:pt x="6276196" y="6712029"/>
                </a:lnTo>
                <a:cubicBezTo>
                  <a:pt x="6275377" y="6715341"/>
                  <a:pt x="6273703" y="6717965"/>
                  <a:pt x="6271173" y="6719901"/>
                </a:cubicBezTo>
                <a:cubicBezTo>
                  <a:pt x="6268643" y="6721837"/>
                  <a:pt x="6265703" y="6722805"/>
                  <a:pt x="6262355" y="6722805"/>
                </a:cubicBezTo>
                <a:cubicBezTo>
                  <a:pt x="6258187" y="6722805"/>
                  <a:pt x="6254792" y="6721344"/>
                  <a:pt x="6252169" y="6718422"/>
                </a:cubicBezTo>
                <a:cubicBezTo>
                  <a:pt x="6249546" y="6715499"/>
                  <a:pt x="6248234" y="6711190"/>
                  <a:pt x="6248234" y="6705496"/>
                </a:cubicBezTo>
                <a:cubicBezTo>
                  <a:pt x="6248234" y="6699800"/>
                  <a:pt x="6249620" y="6695426"/>
                  <a:pt x="6252392" y="6692374"/>
                </a:cubicBezTo>
                <a:cubicBezTo>
                  <a:pt x="6255164" y="6689321"/>
                  <a:pt x="6258690" y="6687795"/>
                  <a:pt x="6262968" y="6687795"/>
                </a:cubicBezTo>
                <a:cubicBezTo>
                  <a:pt x="6265908" y="6687795"/>
                  <a:pt x="6268466" y="6688531"/>
                  <a:pt x="6270642" y="6690000"/>
                </a:cubicBezTo>
                <a:cubicBezTo>
                  <a:pt x="6272819" y="6691471"/>
                  <a:pt x="6274465" y="6693583"/>
                  <a:pt x="6275582" y="6696338"/>
                </a:cubicBezTo>
                <a:lnTo>
                  <a:pt x="6282223" y="6694719"/>
                </a:lnTo>
                <a:cubicBezTo>
                  <a:pt x="6281032" y="6690662"/>
                  <a:pt x="6278800" y="6687451"/>
                  <a:pt x="6275526" y="6685087"/>
                </a:cubicBezTo>
                <a:cubicBezTo>
                  <a:pt x="6272252" y="6682723"/>
                  <a:pt x="6268140" y="6681542"/>
                  <a:pt x="6263192" y="6681542"/>
                </a:cubicBezTo>
                <a:close/>
                <a:moveTo>
                  <a:pt x="6262689" y="6672421"/>
                </a:moveTo>
                <a:cubicBezTo>
                  <a:pt x="6268568" y="6672421"/>
                  <a:pt x="6274317" y="6673938"/>
                  <a:pt x="6279935" y="6676972"/>
                </a:cubicBezTo>
                <a:cubicBezTo>
                  <a:pt x="6285553" y="6680006"/>
                  <a:pt x="6289934" y="6684343"/>
                  <a:pt x="6293078" y="6689981"/>
                </a:cubicBezTo>
                <a:cubicBezTo>
                  <a:pt x="6296222" y="6695621"/>
                  <a:pt x="6297794" y="6701494"/>
                  <a:pt x="6297794" y="6707599"/>
                </a:cubicBezTo>
                <a:cubicBezTo>
                  <a:pt x="6297794" y="6713665"/>
                  <a:pt x="6296250" y="6719482"/>
                  <a:pt x="6293162" y="6725047"/>
                </a:cubicBezTo>
                <a:cubicBezTo>
                  <a:pt x="6290074" y="6730612"/>
                  <a:pt x="6285739" y="6734949"/>
                  <a:pt x="6280158" y="6738057"/>
                </a:cubicBezTo>
                <a:cubicBezTo>
                  <a:pt x="6274577" y="6741165"/>
                  <a:pt x="6268754" y="6742720"/>
                  <a:pt x="6262689" y="6742720"/>
                </a:cubicBezTo>
                <a:cubicBezTo>
                  <a:pt x="6256625" y="6742720"/>
                  <a:pt x="6250802" y="6741165"/>
                  <a:pt x="6245221" y="6738057"/>
                </a:cubicBezTo>
                <a:cubicBezTo>
                  <a:pt x="6239640" y="6734949"/>
                  <a:pt x="6235296" y="6730612"/>
                  <a:pt x="6232189" y="6725047"/>
                </a:cubicBezTo>
                <a:cubicBezTo>
                  <a:pt x="6229082" y="6719482"/>
                  <a:pt x="6227529" y="6713665"/>
                  <a:pt x="6227529" y="6707599"/>
                </a:cubicBezTo>
                <a:cubicBezTo>
                  <a:pt x="6227529" y="6701494"/>
                  <a:pt x="6229110" y="6695621"/>
                  <a:pt x="6232273" y="6689981"/>
                </a:cubicBezTo>
                <a:cubicBezTo>
                  <a:pt x="6235435" y="6684343"/>
                  <a:pt x="6239816" y="6680006"/>
                  <a:pt x="6245416" y="6676972"/>
                </a:cubicBezTo>
                <a:cubicBezTo>
                  <a:pt x="6251016" y="6673938"/>
                  <a:pt x="6256773" y="6672421"/>
                  <a:pt x="6262689" y="6672421"/>
                </a:cubicBezTo>
                <a:close/>
                <a:moveTo>
                  <a:pt x="6345345" y="6666838"/>
                </a:moveTo>
                <a:lnTo>
                  <a:pt x="6345345" y="6748694"/>
                </a:lnTo>
                <a:lnTo>
                  <a:pt x="6356172" y="6748694"/>
                </a:lnTo>
                <a:lnTo>
                  <a:pt x="6356172" y="6666838"/>
                </a:lnTo>
                <a:close/>
                <a:moveTo>
                  <a:pt x="6262689" y="6665442"/>
                </a:moveTo>
                <a:cubicBezTo>
                  <a:pt x="6255620" y="6665442"/>
                  <a:pt x="6248718" y="6667257"/>
                  <a:pt x="6241984" y="6670886"/>
                </a:cubicBezTo>
                <a:cubicBezTo>
                  <a:pt x="6235249" y="6674515"/>
                  <a:pt x="6229994" y="6679708"/>
                  <a:pt x="6226217" y="6686464"/>
                </a:cubicBezTo>
                <a:cubicBezTo>
                  <a:pt x="6222441" y="6693220"/>
                  <a:pt x="6220552" y="6700265"/>
                  <a:pt x="6220552" y="6707599"/>
                </a:cubicBezTo>
                <a:cubicBezTo>
                  <a:pt x="6220552" y="6714857"/>
                  <a:pt x="6222413" y="6721836"/>
                  <a:pt x="6226133" y="6728537"/>
                </a:cubicBezTo>
                <a:cubicBezTo>
                  <a:pt x="6229854" y="6735237"/>
                  <a:pt x="6235054" y="6740440"/>
                  <a:pt x="6241733" y="6744144"/>
                </a:cubicBezTo>
                <a:cubicBezTo>
                  <a:pt x="6248411" y="6747847"/>
                  <a:pt x="6255397" y="6749699"/>
                  <a:pt x="6262689" y="6749699"/>
                </a:cubicBezTo>
                <a:cubicBezTo>
                  <a:pt x="6269982" y="6749699"/>
                  <a:pt x="6276968" y="6747847"/>
                  <a:pt x="6283646" y="6744144"/>
                </a:cubicBezTo>
                <a:cubicBezTo>
                  <a:pt x="6290325" y="6740440"/>
                  <a:pt x="6295515" y="6735237"/>
                  <a:pt x="6299217" y="6728537"/>
                </a:cubicBezTo>
                <a:cubicBezTo>
                  <a:pt x="6302920" y="6721836"/>
                  <a:pt x="6304771" y="6714857"/>
                  <a:pt x="6304771" y="6707599"/>
                </a:cubicBezTo>
                <a:cubicBezTo>
                  <a:pt x="6304771" y="6700265"/>
                  <a:pt x="6302892" y="6693220"/>
                  <a:pt x="6299134" y="6686464"/>
                </a:cubicBezTo>
                <a:cubicBezTo>
                  <a:pt x="6295376" y="6679708"/>
                  <a:pt x="6290130" y="6674515"/>
                  <a:pt x="6283395" y="6670886"/>
                </a:cubicBezTo>
                <a:cubicBezTo>
                  <a:pt x="6276661" y="6667257"/>
                  <a:pt x="6269759" y="6665442"/>
                  <a:pt x="6262689" y="6665442"/>
                </a:cubicBezTo>
                <a:close/>
                <a:moveTo>
                  <a:pt x="6220386" y="6199510"/>
                </a:moveTo>
                <a:cubicBezTo>
                  <a:pt x="6220386" y="6199510"/>
                  <a:pt x="6220386" y="6199510"/>
                  <a:pt x="6220386" y="6537672"/>
                </a:cubicBezTo>
                <a:lnTo>
                  <a:pt x="6220386" y="6609029"/>
                </a:lnTo>
                <a:lnTo>
                  <a:pt x="6613618" y="6609029"/>
                </a:lnTo>
                <a:lnTo>
                  <a:pt x="6631966" y="6556697"/>
                </a:lnTo>
                <a:cubicBezTo>
                  <a:pt x="6670432" y="6433809"/>
                  <a:pt x="6674067" y="6319269"/>
                  <a:pt x="6656987" y="6199510"/>
                </a:cubicBezTo>
                <a:cubicBezTo>
                  <a:pt x="6656987" y="6199510"/>
                  <a:pt x="6656987" y="6199510"/>
                  <a:pt x="6220386" y="6199510"/>
                </a:cubicBezTo>
                <a:close/>
                <a:moveTo>
                  <a:pt x="0" y="0"/>
                </a:moveTo>
                <a:lnTo>
                  <a:pt x="7068110" y="0"/>
                </a:lnTo>
                <a:lnTo>
                  <a:pt x="7068110" y="6858000"/>
                </a:lnTo>
                <a:lnTo>
                  <a:pt x="0" y="6858000"/>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2494874931"/>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30CA53-698F-485C-95DE-2FF6E6AF579C}"/>
              </a:ext>
            </a:extLst>
          </p:cNvPr>
          <p:cNvSpPr>
            <a:spLocks noGrp="1"/>
          </p:cNvSpPr>
          <p:nvPr>
            <p:ph type="sldNum" sz="quarter" idx="10"/>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1)">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8" name="Group 137">
            <a:extLst>
              <a:ext uri="{FF2B5EF4-FFF2-40B4-BE49-F238E27FC236}">
                <a16:creationId xmlns:a16="http://schemas.microsoft.com/office/drawing/2014/main" id="{2C7D02DF-E40B-48DB-A58C-ADE211B36244}"/>
              </a:ext>
            </a:extLst>
          </p:cNvPr>
          <p:cNvGrpSpPr/>
          <p:nvPr userDrawn="1"/>
        </p:nvGrpSpPr>
        <p:grpSpPr>
          <a:xfrm>
            <a:off x="631150" y="4043586"/>
            <a:ext cx="464690" cy="562031"/>
            <a:chOff x="698818" y="3436355"/>
            <a:chExt cx="464690" cy="562031"/>
          </a:xfrm>
        </p:grpSpPr>
        <p:cxnSp>
          <p:nvCxnSpPr>
            <p:cNvPr id="139" name="Straight Connector 138">
              <a:extLst>
                <a:ext uri="{FF2B5EF4-FFF2-40B4-BE49-F238E27FC236}">
                  <a16:creationId xmlns:a16="http://schemas.microsoft.com/office/drawing/2014/main" id="{F9951622-9DCB-4EDE-AB06-074072E00F89}"/>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046E5E11-DA76-4BF9-BB1E-D012E1C45F4A}"/>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5CFB9EFF-3059-4F2C-B758-010039D4BF75}"/>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CA6EDA0F-2CDC-4422-81EB-FBC0023609D5}"/>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F43C5EB0-96D8-4896-92BB-154617B4019D}"/>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BCB534B6-09EA-44D3-BFF9-551B320259F0}"/>
              </a:ext>
            </a:extLst>
          </p:cNvPr>
          <p:cNvSpPr>
            <a:spLocks noGrp="1"/>
          </p:cNvSpPr>
          <p:nvPr>
            <p:ph type="body" sz="quarter" idx="12"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888684B9-CD4A-4886-8509-C2567DBF6773}"/>
              </a:ext>
            </a:extLst>
          </p:cNvPr>
          <p:cNvSpPr>
            <a:spLocks noGrp="1"/>
          </p:cNvSpPr>
          <p:nvPr>
            <p:ph type="body" sz="quarter" idx="13"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46" name="ZoneTexte 9">
            <a:extLst>
              <a:ext uri="{FF2B5EF4-FFF2-40B4-BE49-F238E27FC236}">
                <a16:creationId xmlns:a16="http://schemas.microsoft.com/office/drawing/2014/main" id="{601BBF54-2EA0-4535-B5C7-3E533B5AB9A4}"/>
              </a:ext>
            </a:extLst>
          </p:cNvPr>
          <p:cNvSpPr txBox="1"/>
          <p:nvPr userDrawn="1"/>
        </p:nvSpPr>
        <p:spPr>
          <a:xfrm>
            <a:off x="631150" y="534745"/>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47" name="ZoneTexte 19">
            <a:extLst>
              <a:ext uri="{FF2B5EF4-FFF2-40B4-BE49-F238E27FC236}">
                <a16:creationId xmlns:a16="http://schemas.microsoft.com/office/drawing/2014/main" id="{D0D4156D-3B20-4A9F-8188-B689789B85AD}"/>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sp>
        <p:nvSpPr>
          <p:cNvPr id="27" name="Game Changers">
            <a:extLst>
              <a:ext uri="{FF2B5EF4-FFF2-40B4-BE49-F238E27FC236}">
                <a16:creationId xmlns:a16="http://schemas.microsoft.com/office/drawing/2014/main" id="{FB7FEBB2-1ED6-4A73-9FD0-14F04828ED4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28" name="Graphique 12">
            <a:extLst>
              <a:ext uri="{FF2B5EF4-FFF2-40B4-BE49-F238E27FC236}">
                <a16:creationId xmlns:a16="http://schemas.microsoft.com/office/drawing/2014/main" id="{766306CE-117B-4980-B6FE-E25BE04BFE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4183269078"/>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2)">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3679E569-0047-4049-9164-B3DB42B8D3C5}"/>
              </a:ext>
            </a:extLst>
          </p:cNvPr>
          <p:cNvGrpSpPr/>
          <p:nvPr userDrawn="1"/>
        </p:nvGrpSpPr>
        <p:grpSpPr>
          <a:xfrm>
            <a:off x="5267422" y="4043586"/>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ZoneTexte 9">
            <a:extLst>
              <a:ext uri="{FF2B5EF4-FFF2-40B4-BE49-F238E27FC236}">
                <a16:creationId xmlns:a16="http://schemas.microsoft.com/office/drawing/2014/main" id="{37267F19-9CAB-43F8-851E-7B2B1419C481}"/>
              </a:ext>
            </a:extLst>
          </p:cNvPr>
          <p:cNvSpPr txBox="1"/>
          <p:nvPr userDrawn="1"/>
        </p:nvSpPr>
        <p:spPr>
          <a:xfrm>
            <a:off x="631150" y="534745"/>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137" name="ZoneTexte 19">
            <a:extLst>
              <a:ext uri="{FF2B5EF4-FFF2-40B4-BE49-F238E27FC236}">
                <a16:creationId xmlns:a16="http://schemas.microsoft.com/office/drawing/2014/main" id="{6C81E08B-3C93-4F63-802B-6D62B4905D6E}"/>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grpSp>
        <p:nvGrpSpPr>
          <p:cNvPr id="138" name="Group 137">
            <a:extLst>
              <a:ext uri="{FF2B5EF4-FFF2-40B4-BE49-F238E27FC236}">
                <a16:creationId xmlns:a16="http://schemas.microsoft.com/office/drawing/2014/main" id="{2C7D02DF-E40B-48DB-A58C-ADE211B36244}"/>
              </a:ext>
            </a:extLst>
          </p:cNvPr>
          <p:cNvGrpSpPr/>
          <p:nvPr userDrawn="1"/>
        </p:nvGrpSpPr>
        <p:grpSpPr>
          <a:xfrm>
            <a:off x="631150" y="4043586"/>
            <a:ext cx="464690" cy="562031"/>
            <a:chOff x="698818" y="3436355"/>
            <a:chExt cx="464690" cy="562031"/>
          </a:xfrm>
        </p:grpSpPr>
        <p:cxnSp>
          <p:nvCxnSpPr>
            <p:cNvPr id="139" name="Straight Connector 138">
              <a:extLst>
                <a:ext uri="{FF2B5EF4-FFF2-40B4-BE49-F238E27FC236}">
                  <a16:creationId xmlns:a16="http://schemas.microsoft.com/office/drawing/2014/main" id="{F9951622-9DCB-4EDE-AB06-074072E00F89}"/>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046E5E11-DA76-4BF9-BB1E-D012E1C45F4A}"/>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5CFB9EFF-3059-4F2C-B758-010039D4BF75}"/>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CA6EDA0F-2CDC-4422-81EB-FBC0023609D5}"/>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F43C5EB0-96D8-4896-92BB-154617B4019D}"/>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BCB534B6-09EA-44D3-BFF9-551B320259F0}"/>
              </a:ext>
            </a:extLst>
          </p:cNvPr>
          <p:cNvSpPr>
            <a:spLocks noGrp="1"/>
          </p:cNvSpPr>
          <p:nvPr>
            <p:ph type="body" sz="quarter" idx="12"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888684B9-CD4A-4886-8509-C2567DBF6773}"/>
              </a:ext>
            </a:extLst>
          </p:cNvPr>
          <p:cNvSpPr>
            <a:spLocks noGrp="1"/>
          </p:cNvSpPr>
          <p:nvPr>
            <p:ph type="body" sz="quarter" idx="13"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46" name="Game Changers">
            <a:extLst>
              <a:ext uri="{FF2B5EF4-FFF2-40B4-BE49-F238E27FC236}">
                <a16:creationId xmlns:a16="http://schemas.microsoft.com/office/drawing/2014/main" id="{49822BB1-F991-479E-97CA-6AB22B537D9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47" name="Graphique 12">
            <a:extLst>
              <a:ext uri="{FF2B5EF4-FFF2-40B4-BE49-F238E27FC236}">
                <a16:creationId xmlns:a16="http://schemas.microsoft.com/office/drawing/2014/main" id="{D28102F3-F52E-4202-95F9-FC55796CDD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65069937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3)">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3679E569-0047-4049-9164-B3DB42B8D3C5}"/>
              </a:ext>
            </a:extLst>
          </p:cNvPr>
          <p:cNvGrpSpPr/>
          <p:nvPr userDrawn="1"/>
        </p:nvGrpSpPr>
        <p:grpSpPr>
          <a:xfrm>
            <a:off x="5267422" y="3436355"/>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ZoneTexte 9">
            <a:extLst>
              <a:ext uri="{FF2B5EF4-FFF2-40B4-BE49-F238E27FC236}">
                <a16:creationId xmlns:a16="http://schemas.microsoft.com/office/drawing/2014/main" id="{C0820950-AE2F-4837-88D3-A2C0A532DA63}"/>
              </a:ext>
            </a:extLst>
          </p:cNvPr>
          <p:cNvSpPr txBox="1"/>
          <p:nvPr userDrawn="1"/>
        </p:nvSpPr>
        <p:spPr>
          <a:xfrm>
            <a:off x="631150" y="156304"/>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137" name="ZoneTexte 19">
            <a:extLst>
              <a:ext uri="{FF2B5EF4-FFF2-40B4-BE49-F238E27FC236}">
                <a16:creationId xmlns:a16="http://schemas.microsoft.com/office/drawing/2014/main" id="{DDDC6352-A020-4B44-92AD-FF8486AAAF22}"/>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grpSp>
        <p:nvGrpSpPr>
          <p:cNvPr id="138" name="Group 137">
            <a:extLst>
              <a:ext uri="{FF2B5EF4-FFF2-40B4-BE49-F238E27FC236}">
                <a16:creationId xmlns:a16="http://schemas.microsoft.com/office/drawing/2014/main" id="{82077939-F3AE-457B-9031-96D6DFC5DF36}"/>
              </a:ext>
            </a:extLst>
          </p:cNvPr>
          <p:cNvGrpSpPr/>
          <p:nvPr userDrawn="1"/>
        </p:nvGrpSpPr>
        <p:grpSpPr>
          <a:xfrm>
            <a:off x="631150" y="3436355"/>
            <a:ext cx="464690" cy="562031"/>
            <a:chOff x="698818" y="3436355"/>
            <a:chExt cx="464690" cy="562031"/>
          </a:xfrm>
        </p:grpSpPr>
        <p:cxnSp>
          <p:nvCxnSpPr>
            <p:cNvPr id="139" name="Straight Connector 138">
              <a:extLst>
                <a:ext uri="{FF2B5EF4-FFF2-40B4-BE49-F238E27FC236}">
                  <a16:creationId xmlns:a16="http://schemas.microsoft.com/office/drawing/2014/main" id="{0506130A-E866-45E7-8740-F6715833B244}"/>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20F456CA-99EF-4F02-A0DB-F45C36D76352}"/>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E09CAA28-9F30-44B0-92F1-A84DDAC4C96E}"/>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AA9AA898-AD4C-44E8-A6DB-64DAED10B836}"/>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710F57FA-00E3-437E-8D9A-DB883BE2C0CF}"/>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248867DA-01F5-4865-8B41-024D09C46AA9}"/>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75EFFFB-43DF-43AD-8963-59962829E862}"/>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0F800784-E13F-4329-A287-B49831C51A33}"/>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6F3B19A5-A4E5-4197-957F-86096366DB3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95B638D7-6D24-4825-8680-83501D60A4EA}"/>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3C7E8667-89DC-4ED6-955F-BB44E6E816E2}"/>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94A407AD-8727-41A7-9768-12481BFA8FB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7BF2CEF8-BADC-4EF3-964B-F1333E5D218A}"/>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B72661CF-427E-4038-BA8F-FD5BC3429560}"/>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6A56365E-6103-456B-A0C6-AF68A11F2681}"/>
              </a:ext>
            </a:extLst>
          </p:cNvPr>
          <p:cNvSpPr>
            <a:spLocks noGrp="1"/>
          </p:cNvSpPr>
          <p:nvPr>
            <p:ph type="body" sz="quarter" idx="10" hasCustomPrompt="1"/>
          </p:nvPr>
        </p:nvSpPr>
        <p:spPr>
          <a:xfrm>
            <a:off x="631150"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07EA7E61-68A1-462F-9E99-AC12B23E410A}"/>
              </a:ext>
            </a:extLst>
          </p:cNvPr>
          <p:cNvSpPr>
            <a:spLocks noGrp="1"/>
          </p:cNvSpPr>
          <p:nvPr>
            <p:ph type="body" sz="quarter" idx="11" hasCustomPrompt="1"/>
          </p:nvPr>
        </p:nvSpPr>
        <p:spPr>
          <a:xfrm>
            <a:off x="631150"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2AA1FCD4-1A03-40A1-A4FF-9990DB030765}"/>
              </a:ext>
            </a:extLst>
          </p:cNvPr>
          <p:cNvSpPr>
            <a:spLocks noGrp="1"/>
          </p:cNvSpPr>
          <p:nvPr>
            <p:ph type="body" sz="quarter" idx="12" hasCustomPrompt="1"/>
          </p:nvPr>
        </p:nvSpPr>
        <p:spPr>
          <a:xfrm>
            <a:off x="900707"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D6CD883F-FDB1-43D7-9AC5-C646AD9E6F6A}"/>
              </a:ext>
            </a:extLst>
          </p:cNvPr>
          <p:cNvSpPr>
            <a:spLocks noGrp="1"/>
          </p:cNvSpPr>
          <p:nvPr>
            <p:ph type="body" sz="quarter" idx="13" hasCustomPrompt="1"/>
          </p:nvPr>
        </p:nvSpPr>
        <p:spPr>
          <a:xfrm>
            <a:off x="900707"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157" name="Group 156">
            <a:extLst>
              <a:ext uri="{FF2B5EF4-FFF2-40B4-BE49-F238E27FC236}">
                <a16:creationId xmlns:a16="http://schemas.microsoft.com/office/drawing/2014/main" id="{C0065377-01AA-4FDF-B142-2108B9FC508C}"/>
              </a:ext>
            </a:extLst>
          </p:cNvPr>
          <p:cNvGrpSpPr/>
          <p:nvPr userDrawn="1"/>
        </p:nvGrpSpPr>
        <p:grpSpPr>
          <a:xfrm>
            <a:off x="631150" y="4875303"/>
            <a:ext cx="464690" cy="562031"/>
            <a:chOff x="698818" y="3436355"/>
            <a:chExt cx="464690" cy="562031"/>
          </a:xfrm>
        </p:grpSpPr>
        <p:cxnSp>
          <p:nvCxnSpPr>
            <p:cNvPr id="158" name="Straight Connector 157">
              <a:extLst>
                <a:ext uri="{FF2B5EF4-FFF2-40B4-BE49-F238E27FC236}">
                  <a16:creationId xmlns:a16="http://schemas.microsoft.com/office/drawing/2014/main" id="{C38F80E9-94A4-4F88-9B00-59332AC509F1}"/>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B2908D38-FC42-412D-8D4F-DEB6F3C2E0F3}"/>
                </a:ext>
              </a:extLst>
            </p:cNvPr>
            <p:cNvGrpSpPr>
              <a:grpSpLocks noChangeAspect="1"/>
            </p:cNvGrpSpPr>
            <p:nvPr/>
          </p:nvGrpSpPr>
          <p:grpSpPr>
            <a:xfrm>
              <a:off x="698818" y="3555334"/>
              <a:ext cx="180000" cy="180000"/>
              <a:chOff x="2703390" y="3158472"/>
              <a:chExt cx="960114" cy="960114"/>
            </a:xfrm>
          </p:grpSpPr>
          <p:sp>
            <p:nvSpPr>
              <p:cNvPr id="167" name="Ellipse 125">
                <a:extLst>
                  <a:ext uri="{FF2B5EF4-FFF2-40B4-BE49-F238E27FC236}">
                    <a16:creationId xmlns:a16="http://schemas.microsoft.com/office/drawing/2014/main" id="{16EFEBC7-AB45-450C-886B-A613467CC3A2}"/>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8" name="Group 4">
                <a:extLst>
                  <a:ext uri="{FF2B5EF4-FFF2-40B4-BE49-F238E27FC236}">
                    <a16:creationId xmlns:a16="http://schemas.microsoft.com/office/drawing/2014/main" id="{2F4ED14B-864B-4C19-BB37-BDE38D543AF7}"/>
                  </a:ext>
                </a:extLst>
              </p:cNvPr>
              <p:cNvGrpSpPr>
                <a:grpSpLocks noChangeAspect="1"/>
              </p:cNvGrpSpPr>
              <p:nvPr/>
            </p:nvGrpSpPr>
            <p:grpSpPr bwMode="auto">
              <a:xfrm>
                <a:off x="2912386" y="3366720"/>
                <a:ext cx="542122" cy="543618"/>
                <a:chOff x="2638" y="958"/>
                <a:chExt cx="1087" cy="1090"/>
              </a:xfrm>
              <a:noFill/>
            </p:grpSpPr>
            <p:sp>
              <p:nvSpPr>
                <p:cNvPr id="169" name="Freeform 5">
                  <a:extLst>
                    <a:ext uri="{FF2B5EF4-FFF2-40B4-BE49-F238E27FC236}">
                      <a16:creationId xmlns:a16="http://schemas.microsoft.com/office/drawing/2014/main" id="{D0D9428F-337F-4318-99CB-B27ADB9410A0}"/>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Freeform 6">
                  <a:extLst>
                    <a:ext uri="{FF2B5EF4-FFF2-40B4-BE49-F238E27FC236}">
                      <a16:creationId xmlns:a16="http://schemas.microsoft.com/office/drawing/2014/main" id="{3725F957-55DB-417A-B51E-0FEC09A2A695}"/>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Freeform 7">
                  <a:extLst>
                    <a:ext uri="{FF2B5EF4-FFF2-40B4-BE49-F238E27FC236}">
                      <a16:creationId xmlns:a16="http://schemas.microsoft.com/office/drawing/2014/main" id="{E7E60D3B-16A5-4D5C-A056-9C0BCD74F298}"/>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60" name="Group 159">
              <a:extLst>
                <a:ext uri="{FF2B5EF4-FFF2-40B4-BE49-F238E27FC236}">
                  <a16:creationId xmlns:a16="http://schemas.microsoft.com/office/drawing/2014/main" id="{487FAC66-AC67-443C-B7A3-00EEAE15530F}"/>
                </a:ext>
              </a:extLst>
            </p:cNvPr>
            <p:cNvGrpSpPr>
              <a:grpSpLocks noChangeAspect="1"/>
            </p:cNvGrpSpPr>
            <p:nvPr/>
          </p:nvGrpSpPr>
          <p:grpSpPr>
            <a:xfrm>
              <a:off x="698818" y="3818386"/>
              <a:ext cx="180000" cy="180000"/>
              <a:chOff x="2703390" y="4365085"/>
              <a:chExt cx="960114" cy="960114"/>
            </a:xfrm>
          </p:grpSpPr>
          <p:sp>
            <p:nvSpPr>
              <p:cNvPr id="161" name="Ellipse 125">
                <a:extLst>
                  <a:ext uri="{FF2B5EF4-FFF2-40B4-BE49-F238E27FC236}">
                    <a16:creationId xmlns:a16="http://schemas.microsoft.com/office/drawing/2014/main" id="{D70D3A2C-1E46-428F-96D7-3572FD0EB415}"/>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2" name="Group 161">
                <a:extLst>
                  <a:ext uri="{FF2B5EF4-FFF2-40B4-BE49-F238E27FC236}">
                    <a16:creationId xmlns:a16="http://schemas.microsoft.com/office/drawing/2014/main" id="{20403322-9100-4068-9773-E2BCE0F951DA}"/>
                  </a:ext>
                </a:extLst>
              </p:cNvPr>
              <p:cNvGrpSpPr>
                <a:grpSpLocks noChangeAspect="1"/>
              </p:cNvGrpSpPr>
              <p:nvPr/>
            </p:nvGrpSpPr>
            <p:grpSpPr>
              <a:xfrm>
                <a:off x="2886170" y="4635603"/>
                <a:ext cx="594554" cy="419078"/>
                <a:chOff x="4562584" y="4650255"/>
                <a:chExt cx="457200" cy="322263"/>
              </a:xfrm>
            </p:grpSpPr>
            <p:sp>
              <p:nvSpPr>
                <p:cNvPr id="163" name="Line 20">
                  <a:extLst>
                    <a:ext uri="{FF2B5EF4-FFF2-40B4-BE49-F238E27FC236}">
                      <a16:creationId xmlns:a16="http://schemas.microsoft.com/office/drawing/2014/main" id="{C8FF751A-7984-451B-83DB-41E441A8F9FA}"/>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4" name="Freeform 21">
                  <a:extLst>
                    <a:ext uri="{FF2B5EF4-FFF2-40B4-BE49-F238E27FC236}">
                      <a16:creationId xmlns:a16="http://schemas.microsoft.com/office/drawing/2014/main" id="{53A38D7C-6B34-4022-934E-A77F31C3906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5" name="Freeform 22">
                  <a:extLst>
                    <a:ext uri="{FF2B5EF4-FFF2-40B4-BE49-F238E27FC236}">
                      <a16:creationId xmlns:a16="http://schemas.microsoft.com/office/drawing/2014/main" id="{F7C74C7F-967F-4AFA-9D51-320DBAF2C5AF}"/>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6" name="Line 23">
                  <a:extLst>
                    <a:ext uri="{FF2B5EF4-FFF2-40B4-BE49-F238E27FC236}">
                      <a16:creationId xmlns:a16="http://schemas.microsoft.com/office/drawing/2014/main" id="{AD69D6C4-07B8-4B55-A0EB-5BEACD1EFBFC}"/>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72" name="Text Placeholder 2">
            <a:extLst>
              <a:ext uri="{FF2B5EF4-FFF2-40B4-BE49-F238E27FC236}">
                <a16:creationId xmlns:a16="http://schemas.microsoft.com/office/drawing/2014/main" id="{BF7F8AC7-713B-463B-A8DE-13AFC6634F28}"/>
              </a:ext>
            </a:extLst>
          </p:cNvPr>
          <p:cNvSpPr>
            <a:spLocks noGrp="1"/>
          </p:cNvSpPr>
          <p:nvPr>
            <p:ph type="body" sz="quarter" idx="14"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73" name="Text Placeholder 2">
            <a:extLst>
              <a:ext uri="{FF2B5EF4-FFF2-40B4-BE49-F238E27FC236}">
                <a16:creationId xmlns:a16="http://schemas.microsoft.com/office/drawing/2014/main" id="{5CA11264-4FBD-42B2-9B21-657574229D2C}"/>
              </a:ext>
            </a:extLst>
          </p:cNvPr>
          <p:cNvSpPr>
            <a:spLocks noGrp="1"/>
          </p:cNvSpPr>
          <p:nvPr>
            <p:ph type="body" sz="quarter" idx="15"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74" name="Text Placeholder 2">
            <a:extLst>
              <a:ext uri="{FF2B5EF4-FFF2-40B4-BE49-F238E27FC236}">
                <a16:creationId xmlns:a16="http://schemas.microsoft.com/office/drawing/2014/main" id="{29B02A23-3D56-4CFD-A325-2D86DAC86C92}"/>
              </a:ext>
            </a:extLst>
          </p:cNvPr>
          <p:cNvSpPr>
            <a:spLocks noGrp="1"/>
          </p:cNvSpPr>
          <p:nvPr>
            <p:ph type="body" sz="quarter" idx="16"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75" name="Text Placeholder 2">
            <a:extLst>
              <a:ext uri="{FF2B5EF4-FFF2-40B4-BE49-F238E27FC236}">
                <a16:creationId xmlns:a16="http://schemas.microsoft.com/office/drawing/2014/main" id="{7E58BCA5-934B-4829-9A78-F4088349FD4A}"/>
              </a:ext>
            </a:extLst>
          </p:cNvPr>
          <p:cNvSpPr>
            <a:spLocks noGrp="1"/>
          </p:cNvSpPr>
          <p:nvPr>
            <p:ph type="body" sz="quarter" idx="17"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65" name="Game Changers">
            <a:extLst>
              <a:ext uri="{FF2B5EF4-FFF2-40B4-BE49-F238E27FC236}">
                <a16:creationId xmlns:a16="http://schemas.microsoft.com/office/drawing/2014/main" id="{8EFF522E-0527-4A06-8096-C6C3E6DD890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66" name="Graphique 12">
            <a:extLst>
              <a:ext uri="{FF2B5EF4-FFF2-40B4-BE49-F238E27FC236}">
                <a16:creationId xmlns:a16="http://schemas.microsoft.com/office/drawing/2014/main" id="{D5B53D5F-9D9C-4970-A4A4-988D889523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630574720"/>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4)">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ZoneTexte 9">
            <a:extLst>
              <a:ext uri="{FF2B5EF4-FFF2-40B4-BE49-F238E27FC236}">
                <a16:creationId xmlns:a16="http://schemas.microsoft.com/office/drawing/2014/main" id="{49609CCC-3FF7-4974-A488-4E7DB86664C2}"/>
              </a:ext>
            </a:extLst>
          </p:cNvPr>
          <p:cNvSpPr txBox="1"/>
          <p:nvPr userDrawn="1"/>
        </p:nvSpPr>
        <p:spPr>
          <a:xfrm>
            <a:off x="631150" y="156304"/>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8" name="ZoneTexte 19">
            <a:extLst>
              <a:ext uri="{FF2B5EF4-FFF2-40B4-BE49-F238E27FC236}">
                <a16:creationId xmlns:a16="http://schemas.microsoft.com/office/drawing/2014/main" id="{C9E510FC-2D66-46E7-A884-C3851CF79417}"/>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cxnSp>
        <p:nvCxnSpPr>
          <p:cNvPr id="12" name="Straight Connector 11">
            <a:extLst>
              <a:ext uri="{FF2B5EF4-FFF2-40B4-BE49-F238E27FC236}">
                <a16:creationId xmlns:a16="http://schemas.microsoft.com/office/drawing/2014/main" id="{903425C8-86C3-4AA7-8727-AC08CE1E7962}"/>
              </a:ext>
            </a:extLst>
          </p:cNvPr>
          <p:cNvCxnSpPr>
            <a:cxnSpLocks/>
          </p:cNvCxnSpPr>
          <p:nvPr/>
        </p:nvCxnSpPr>
        <p:spPr>
          <a:xfrm>
            <a:off x="631150"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Ellipse 125">
            <a:extLst>
              <a:ext uri="{FF2B5EF4-FFF2-40B4-BE49-F238E27FC236}">
                <a16:creationId xmlns:a16="http://schemas.microsoft.com/office/drawing/2014/main" id="{E4F10A16-CACA-4A04-8C10-649AD67BCBE5}"/>
              </a:ext>
            </a:extLst>
          </p:cNvPr>
          <p:cNvSpPr/>
          <p:nvPr/>
        </p:nvSpPr>
        <p:spPr>
          <a:xfrm>
            <a:off x="631150" y="3555334"/>
            <a:ext cx="180000" cy="180000"/>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2" name="Group 4">
            <a:extLst>
              <a:ext uri="{FF2B5EF4-FFF2-40B4-BE49-F238E27FC236}">
                <a16:creationId xmlns:a16="http://schemas.microsoft.com/office/drawing/2014/main" id="{DC18A30F-B552-450D-9E82-2B8D8688206E}"/>
              </a:ext>
            </a:extLst>
          </p:cNvPr>
          <p:cNvGrpSpPr>
            <a:grpSpLocks noChangeAspect="1"/>
          </p:cNvGrpSpPr>
          <p:nvPr/>
        </p:nvGrpSpPr>
        <p:grpSpPr bwMode="auto">
          <a:xfrm>
            <a:off x="670332" y="3594376"/>
            <a:ext cx="101636" cy="101916"/>
            <a:chOff x="2638" y="958"/>
            <a:chExt cx="1087" cy="1090"/>
          </a:xfrm>
          <a:noFill/>
        </p:grpSpPr>
        <p:sp>
          <p:nvSpPr>
            <p:cNvPr id="23" name="Freeform 5">
              <a:extLst>
                <a:ext uri="{FF2B5EF4-FFF2-40B4-BE49-F238E27FC236}">
                  <a16:creationId xmlns:a16="http://schemas.microsoft.com/office/drawing/2014/main" id="{C27D943E-A5F4-4F15-9F91-EDF35859342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Freeform 6">
              <a:extLst>
                <a:ext uri="{FF2B5EF4-FFF2-40B4-BE49-F238E27FC236}">
                  <a16:creationId xmlns:a16="http://schemas.microsoft.com/office/drawing/2014/main" id="{6134B46B-CEBD-48BA-B0C9-E898BA1CB688}"/>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Freeform 7">
              <a:extLst>
                <a:ext uri="{FF2B5EF4-FFF2-40B4-BE49-F238E27FC236}">
                  <a16:creationId xmlns:a16="http://schemas.microsoft.com/office/drawing/2014/main" id="{94982FE8-D91F-43E7-B73A-A64B4235D8DB}"/>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5" name="Ellipse 125">
            <a:extLst>
              <a:ext uri="{FF2B5EF4-FFF2-40B4-BE49-F238E27FC236}">
                <a16:creationId xmlns:a16="http://schemas.microsoft.com/office/drawing/2014/main" id="{CC019F07-4A0D-4708-9002-903956904576}"/>
              </a:ext>
            </a:extLst>
          </p:cNvPr>
          <p:cNvSpPr/>
          <p:nvPr/>
        </p:nvSpPr>
        <p:spPr>
          <a:xfrm>
            <a:off x="631150" y="3818386"/>
            <a:ext cx="180000" cy="180000"/>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 name="Group 15">
            <a:extLst>
              <a:ext uri="{FF2B5EF4-FFF2-40B4-BE49-F238E27FC236}">
                <a16:creationId xmlns:a16="http://schemas.microsoft.com/office/drawing/2014/main" id="{B7388DE1-121D-41FC-BAF6-F8AEA45EED5A}"/>
              </a:ext>
            </a:extLst>
          </p:cNvPr>
          <p:cNvGrpSpPr>
            <a:grpSpLocks noChangeAspect="1"/>
          </p:cNvGrpSpPr>
          <p:nvPr/>
        </p:nvGrpSpPr>
        <p:grpSpPr>
          <a:xfrm>
            <a:off x="665417" y="3869102"/>
            <a:ext cx="111466" cy="78568"/>
            <a:chOff x="4562584" y="4650255"/>
            <a:chExt cx="457200" cy="322263"/>
          </a:xfrm>
        </p:grpSpPr>
        <p:sp>
          <p:nvSpPr>
            <p:cNvPr id="17" name="Line 20">
              <a:extLst>
                <a:ext uri="{FF2B5EF4-FFF2-40B4-BE49-F238E27FC236}">
                  <a16:creationId xmlns:a16="http://schemas.microsoft.com/office/drawing/2014/main" id="{2785C6F4-5549-4110-AE54-D1D61C1EF7BD}"/>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21">
              <a:extLst>
                <a:ext uri="{FF2B5EF4-FFF2-40B4-BE49-F238E27FC236}">
                  <a16:creationId xmlns:a16="http://schemas.microsoft.com/office/drawing/2014/main" id="{B7FD20A5-2E61-489F-83E6-9B975927749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2">
              <a:extLst>
                <a:ext uri="{FF2B5EF4-FFF2-40B4-BE49-F238E27FC236}">
                  <a16:creationId xmlns:a16="http://schemas.microsoft.com/office/drawing/2014/main" id="{0F10D857-76C9-46EB-8D3E-D6822160F773}"/>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23">
              <a:extLst>
                <a:ext uri="{FF2B5EF4-FFF2-40B4-BE49-F238E27FC236}">
                  <a16:creationId xmlns:a16="http://schemas.microsoft.com/office/drawing/2014/main" id="{059718CA-A50B-423B-B7BE-411056C4CF62}"/>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Placeholder 2">
            <a:extLst>
              <a:ext uri="{FF2B5EF4-FFF2-40B4-BE49-F238E27FC236}">
                <a16:creationId xmlns:a16="http://schemas.microsoft.com/office/drawing/2014/main" id="{E5618524-7E19-453E-B6E5-CED030DAA0E3}"/>
              </a:ext>
            </a:extLst>
          </p:cNvPr>
          <p:cNvSpPr>
            <a:spLocks noGrp="1"/>
          </p:cNvSpPr>
          <p:nvPr>
            <p:ph type="body" sz="quarter" idx="10" hasCustomPrompt="1"/>
          </p:nvPr>
        </p:nvSpPr>
        <p:spPr>
          <a:xfrm>
            <a:off x="631150"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76" name="Text Placeholder 2">
            <a:extLst>
              <a:ext uri="{FF2B5EF4-FFF2-40B4-BE49-F238E27FC236}">
                <a16:creationId xmlns:a16="http://schemas.microsoft.com/office/drawing/2014/main" id="{19FF9332-15F2-4821-B822-44000397DC51}"/>
              </a:ext>
            </a:extLst>
          </p:cNvPr>
          <p:cNvSpPr>
            <a:spLocks noGrp="1"/>
          </p:cNvSpPr>
          <p:nvPr>
            <p:ph type="body" sz="quarter" idx="11" hasCustomPrompt="1"/>
          </p:nvPr>
        </p:nvSpPr>
        <p:spPr>
          <a:xfrm>
            <a:off x="631150"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77" name="Text Placeholder 2">
            <a:extLst>
              <a:ext uri="{FF2B5EF4-FFF2-40B4-BE49-F238E27FC236}">
                <a16:creationId xmlns:a16="http://schemas.microsoft.com/office/drawing/2014/main" id="{D75B95EB-B11E-4A94-ACBB-C77CACD85517}"/>
              </a:ext>
            </a:extLst>
          </p:cNvPr>
          <p:cNvSpPr>
            <a:spLocks noGrp="1"/>
          </p:cNvSpPr>
          <p:nvPr>
            <p:ph type="body" sz="quarter" idx="12" hasCustomPrompt="1"/>
          </p:nvPr>
        </p:nvSpPr>
        <p:spPr>
          <a:xfrm>
            <a:off x="900707"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78" name="Text Placeholder 2">
            <a:extLst>
              <a:ext uri="{FF2B5EF4-FFF2-40B4-BE49-F238E27FC236}">
                <a16:creationId xmlns:a16="http://schemas.microsoft.com/office/drawing/2014/main" id="{5497ECF1-4DCF-4CD1-AE49-C6FDC9DB1BC8}"/>
              </a:ext>
            </a:extLst>
          </p:cNvPr>
          <p:cNvSpPr>
            <a:spLocks noGrp="1"/>
          </p:cNvSpPr>
          <p:nvPr>
            <p:ph type="body" sz="quarter" idx="13" hasCustomPrompt="1"/>
          </p:nvPr>
        </p:nvSpPr>
        <p:spPr>
          <a:xfrm>
            <a:off x="900707"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79" name="Group 78">
            <a:extLst>
              <a:ext uri="{FF2B5EF4-FFF2-40B4-BE49-F238E27FC236}">
                <a16:creationId xmlns:a16="http://schemas.microsoft.com/office/drawing/2014/main" id="{630CB303-F8F7-461A-97EA-80BF97A81380}"/>
              </a:ext>
            </a:extLst>
          </p:cNvPr>
          <p:cNvGrpSpPr/>
          <p:nvPr/>
        </p:nvGrpSpPr>
        <p:grpSpPr>
          <a:xfrm>
            <a:off x="631150" y="4875303"/>
            <a:ext cx="464690" cy="562031"/>
            <a:chOff x="698818" y="3436355"/>
            <a:chExt cx="464690" cy="562031"/>
          </a:xfrm>
        </p:grpSpPr>
        <p:cxnSp>
          <p:nvCxnSpPr>
            <p:cNvPr id="80" name="Straight Connector 79">
              <a:extLst>
                <a:ext uri="{FF2B5EF4-FFF2-40B4-BE49-F238E27FC236}">
                  <a16:creationId xmlns:a16="http://schemas.microsoft.com/office/drawing/2014/main" id="{2C46C1D2-3A73-4D56-9031-E6DD71DA9FBA}"/>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2014C176-D61E-4F69-AB38-609BDAACC350}"/>
                </a:ext>
              </a:extLst>
            </p:cNvPr>
            <p:cNvGrpSpPr>
              <a:grpSpLocks noChangeAspect="1"/>
            </p:cNvGrpSpPr>
            <p:nvPr/>
          </p:nvGrpSpPr>
          <p:grpSpPr>
            <a:xfrm>
              <a:off x="698818" y="3555334"/>
              <a:ext cx="180000" cy="180000"/>
              <a:chOff x="2703390" y="3158472"/>
              <a:chExt cx="960114" cy="960114"/>
            </a:xfrm>
          </p:grpSpPr>
          <p:sp>
            <p:nvSpPr>
              <p:cNvPr id="89" name="Ellipse 125">
                <a:extLst>
                  <a:ext uri="{FF2B5EF4-FFF2-40B4-BE49-F238E27FC236}">
                    <a16:creationId xmlns:a16="http://schemas.microsoft.com/office/drawing/2014/main" id="{86F70EE5-3D63-4A39-900B-9A4875B7AED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90" name="Group 4">
                <a:extLst>
                  <a:ext uri="{FF2B5EF4-FFF2-40B4-BE49-F238E27FC236}">
                    <a16:creationId xmlns:a16="http://schemas.microsoft.com/office/drawing/2014/main" id="{8CCD749E-8FA2-4BA4-B0CC-A4A74117C7DB}"/>
                  </a:ext>
                </a:extLst>
              </p:cNvPr>
              <p:cNvGrpSpPr>
                <a:grpSpLocks noChangeAspect="1"/>
              </p:cNvGrpSpPr>
              <p:nvPr/>
            </p:nvGrpSpPr>
            <p:grpSpPr bwMode="auto">
              <a:xfrm>
                <a:off x="2912386" y="3366720"/>
                <a:ext cx="542122" cy="543618"/>
                <a:chOff x="2638" y="958"/>
                <a:chExt cx="1087" cy="1090"/>
              </a:xfrm>
              <a:noFill/>
            </p:grpSpPr>
            <p:sp>
              <p:nvSpPr>
                <p:cNvPr id="91" name="Freeform 5">
                  <a:extLst>
                    <a:ext uri="{FF2B5EF4-FFF2-40B4-BE49-F238E27FC236}">
                      <a16:creationId xmlns:a16="http://schemas.microsoft.com/office/drawing/2014/main" id="{C12A205A-C7B7-4DD9-A579-02BDC5C81CD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Freeform 6">
                  <a:extLst>
                    <a:ext uri="{FF2B5EF4-FFF2-40B4-BE49-F238E27FC236}">
                      <a16:creationId xmlns:a16="http://schemas.microsoft.com/office/drawing/2014/main" id="{CBC4A8D9-E9B1-44AD-BC48-C97DC9E54FC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Freeform 7">
                  <a:extLst>
                    <a:ext uri="{FF2B5EF4-FFF2-40B4-BE49-F238E27FC236}">
                      <a16:creationId xmlns:a16="http://schemas.microsoft.com/office/drawing/2014/main" id="{D29AD437-2A40-4F2C-A711-D855BA2820B3}"/>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82" name="Group 81">
              <a:extLst>
                <a:ext uri="{FF2B5EF4-FFF2-40B4-BE49-F238E27FC236}">
                  <a16:creationId xmlns:a16="http://schemas.microsoft.com/office/drawing/2014/main" id="{D57C8B08-D9C8-4390-9176-59D88565C141}"/>
                </a:ext>
              </a:extLst>
            </p:cNvPr>
            <p:cNvGrpSpPr>
              <a:grpSpLocks noChangeAspect="1"/>
            </p:cNvGrpSpPr>
            <p:nvPr/>
          </p:nvGrpSpPr>
          <p:grpSpPr>
            <a:xfrm>
              <a:off x="698818" y="3818386"/>
              <a:ext cx="180000" cy="180000"/>
              <a:chOff x="2703390" y="4365085"/>
              <a:chExt cx="960114" cy="960114"/>
            </a:xfrm>
          </p:grpSpPr>
          <p:sp>
            <p:nvSpPr>
              <p:cNvPr id="83" name="Ellipse 125">
                <a:extLst>
                  <a:ext uri="{FF2B5EF4-FFF2-40B4-BE49-F238E27FC236}">
                    <a16:creationId xmlns:a16="http://schemas.microsoft.com/office/drawing/2014/main" id="{7A9CA8E2-FEEE-4D89-9721-6BA551CEC23C}"/>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84" name="Group 83">
                <a:extLst>
                  <a:ext uri="{FF2B5EF4-FFF2-40B4-BE49-F238E27FC236}">
                    <a16:creationId xmlns:a16="http://schemas.microsoft.com/office/drawing/2014/main" id="{11B25C58-92C7-4591-8C5C-4910E413948A}"/>
                  </a:ext>
                </a:extLst>
              </p:cNvPr>
              <p:cNvGrpSpPr>
                <a:grpSpLocks noChangeAspect="1"/>
              </p:cNvGrpSpPr>
              <p:nvPr/>
            </p:nvGrpSpPr>
            <p:grpSpPr>
              <a:xfrm>
                <a:off x="2886170" y="4635603"/>
                <a:ext cx="594554" cy="419078"/>
                <a:chOff x="4562584" y="4650255"/>
                <a:chExt cx="457200" cy="322263"/>
              </a:xfrm>
            </p:grpSpPr>
            <p:sp>
              <p:nvSpPr>
                <p:cNvPr id="85" name="Line 20">
                  <a:extLst>
                    <a:ext uri="{FF2B5EF4-FFF2-40B4-BE49-F238E27FC236}">
                      <a16:creationId xmlns:a16="http://schemas.microsoft.com/office/drawing/2014/main" id="{38FB819D-897A-4719-A05C-19DA6D739EDF}"/>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21">
                  <a:extLst>
                    <a:ext uri="{FF2B5EF4-FFF2-40B4-BE49-F238E27FC236}">
                      <a16:creationId xmlns:a16="http://schemas.microsoft.com/office/drawing/2014/main" id="{B3C20AE1-9C99-415B-BE68-EB5A086DBEC1}"/>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2">
                  <a:extLst>
                    <a:ext uri="{FF2B5EF4-FFF2-40B4-BE49-F238E27FC236}">
                      <a16:creationId xmlns:a16="http://schemas.microsoft.com/office/drawing/2014/main" id="{61999F00-4195-4B70-83B4-60E3329F0831}"/>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23">
                  <a:extLst>
                    <a:ext uri="{FF2B5EF4-FFF2-40B4-BE49-F238E27FC236}">
                      <a16:creationId xmlns:a16="http://schemas.microsoft.com/office/drawing/2014/main" id="{8934B8EB-EBA6-4878-976D-45F9D52B041F}"/>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94" name="Text Placeholder 2">
            <a:extLst>
              <a:ext uri="{FF2B5EF4-FFF2-40B4-BE49-F238E27FC236}">
                <a16:creationId xmlns:a16="http://schemas.microsoft.com/office/drawing/2014/main" id="{D7F6C252-5A50-4565-AA12-467F635AF46D}"/>
              </a:ext>
            </a:extLst>
          </p:cNvPr>
          <p:cNvSpPr>
            <a:spLocks noGrp="1"/>
          </p:cNvSpPr>
          <p:nvPr>
            <p:ph type="body" sz="quarter" idx="14"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95" name="Text Placeholder 2">
            <a:extLst>
              <a:ext uri="{FF2B5EF4-FFF2-40B4-BE49-F238E27FC236}">
                <a16:creationId xmlns:a16="http://schemas.microsoft.com/office/drawing/2014/main" id="{BC55E0CB-4D93-439D-8324-924D0DF808D8}"/>
              </a:ext>
            </a:extLst>
          </p:cNvPr>
          <p:cNvSpPr>
            <a:spLocks noGrp="1"/>
          </p:cNvSpPr>
          <p:nvPr>
            <p:ph type="body" sz="quarter" idx="15"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96" name="Text Placeholder 2">
            <a:extLst>
              <a:ext uri="{FF2B5EF4-FFF2-40B4-BE49-F238E27FC236}">
                <a16:creationId xmlns:a16="http://schemas.microsoft.com/office/drawing/2014/main" id="{98FF47C6-847A-4FBF-94C5-A44644DAF6BC}"/>
              </a:ext>
            </a:extLst>
          </p:cNvPr>
          <p:cNvSpPr>
            <a:spLocks noGrp="1"/>
          </p:cNvSpPr>
          <p:nvPr>
            <p:ph type="body" sz="quarter" idx="16"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97" name="Text Placeholder 2">
            <a:extLst>
              <a:ext uri="{FF2B5EF4-FFF2-40B4-BE49-F238E27FC236}">
                <a16:creationId xmlns:a16="http://schemas.microsoft.com/office/drawing/2014/main" id="{01F365FD-15B6-4DF7-90CE-9448A5AF4B34}"/>
              </a:ext>
            </a:extLst>
          </p:cNvPr>
          <p:cNvSpPr>
            <a:spLocks noGrp="1"/>
          </p:cNvSpPr>
          <p:nvPr>
            <p:ph type="body" sz="quarter" idx="17"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98" name="Group 97">
            <a:extLst>
              <a:ext uri="{FF2B5EF4-FFF2-40B4-BE49-F238E27FC236}">
                <a16:creationId xmlns:a16="http://schemas.microsoft.com/office/drawing/2014/main" id="{3679E569-0047-4049-9164-B3DB42B8D3C5}"/>
              </a:ext>
            </a:extLst>
          </p:cNvPr>
          <p:cNvGrpSpPr/>
          <p:nvPr/>
        </p:nvGrpSpPr>
        <p:grpSpPr>
          <a:xfrm>
            <a:off x="5267422" y="3436355"/>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117" name="Group 116">
            <a:extLst>
              <a:ext uri="{FF2B5EF4-FFF2-40B4-BE49-F238E27FC236}">
                <a16:creationId xmlns:a16="http://schemas.microsoft.com/office/drawing/2014/main" id="{24DED4ED-1147-4096-AC8D-DC8A43DB5B50}"/>
              </a:ext>
            </a:extLst>
          </p:cNvPr>
          <p:cNvGrpSpPr/>
          <p:nvPr/>
        </p:nvGrpSpPr>
        <p:grpSpPr>
          <a:xfrm>
            <a:off x="5267422" y="4875303"/>
            <a:ext cx="464690" cy="562031"/>
            <a:chOff x="698818" y="3436355"/>
            <a:chExt cx="464690" cy="562031"/>
          </a:xfrm>
        </p:grpSpPr>
        <p:cxnSp>
          <p:nvCxnSpPr>
            <p:cNvPr id="118" name="Straight Connector 117">
              <a:extLst>
                <a:ext uri="{FF2B5EF4-FFF2-40B4-BE49-F238E27FC236}">
                  <a16:creationId xmlns:a16="http://schemas.microsoft.com/office/drawing/2014/main" id="{12E853E8-AF9C-46C2-B0D3-0F9C2B8916EE}"/>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1FF0987F-68F5-4471-B6BD-1457294E1A5E}"/>
                </a:ext>
              </a:extLst>
            </p:cNvPr>
            <p:cNvGrpSpPr>
              <a:grpSpLocks noChangeAspect="1"/>
            </p:cNvGrpSpPr>
            <p:nvPr/>
          </p:nvGrpSpPr>
          <p:grpSpPr>
            <a:xfrm>
              <a:off x="698818" y="3555334"/>
              <a:ext cx="180000" cy="180000"/>
              <a:chOff x="2703390" y="3158472"/>
              <a:chExt cx="960114" cy="960114"/>
            </a:xfrm>
          </p:grpSpPr>
          <p:sp>
            <p:nvSpPr>
              <p:cNvPr id="127" name="Ellipse 125">
                <a:extLst>
                  <a:ext uri="{FF2B5EF4-FFF2-40B4-BE49-F238E27FC236}">
                    <a16:creationId xmlns:a16="http://schemas.microsoft.com/office/drawing/2014/main" id="{442D6799-9E4F-4A00-9932-6AC6B555E840}"/>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8" name="Group 4">
                <a:extLst>
                  <a:ext uri="{FF2B5EF4-FFF2-40B4-BE49-F238E27FC236}">
                    <a16:creationId xmlns:a16="http://schemas.microsoft.com/office/drawing/2014/main" id="{D8D59D39-0AA9-437D-91F3-639B431E26D8}"/>
                  </a:ext>
                </a:extLst>
              </p:cNvPr>
              <p:cNvGrpSpPr>
                <a:grpSpLocks noChangeAspect="1"/>
              </p:cNvGrpSpPr>
              <p:nvPr/>
            </p:nvGrpSpPr>
            <p:grpSpPr bwMode="auto">
              <a:xfrm>
                <a:off x="2912386" y="3366720"/>
                <a:ext cx="542122" cy="543618"/>
                <a:chOff x="2638" y="958"/>
                <a:chExt cx="1087" cy="1090"/>
              </a:xfrm>
              <a:noFill/>
            </p:grpSpPr>
            <p:sp>
              <p:nvSpPr>
                <p:cNvPr id="129" name="Freeform 5">
                  <a:extLst>
                    <a:ext uri="{FF2B5EF4-FFF2-40B4-BE49-F238E27FC236}">
                      <a16:creationId xmlns:a16="http://schemas.microsoft.com/office/drawing/2014/main" id="{B43F8980-7343-4767-BD78-968DC1BACC63}"/>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6">
                  <a:extLst>
                    <a:ext uri="{FF2B5EF4-FFF2-40B4-BE49-F238E27FC236}">
                      <a16:creationId xmlns:a16="http://schemas.microsoft.com/office/drawing/2014/main" id="{60259312-891E-4B8B-9FCA-CBCDB2DB6C4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Freeform 7">
                  <a:extLst>
                    <a:ext uri="{FF2B5EF4-FFF2-40B4-BE49-F238E27FC236}">
                      <a16:creationId xmlns:a16="http://schemas.microsoft.com/office/drawing/2014/main" id="{A4BD0DF3-B090-4C91-93CE-11B2F88C5899}"/>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20" name="Group 119">
              <a:extLst>
                <a:ext uri="{FF2B5EF4-FFF2-40B4-BE49-F238E27FC236}">
                  <a16:creationId xmlns:a16="http://schemas.microsoft.com/office/drawing/2014/main" id="{F43FBB3B-9731-4C7C-89CB-946ADE53C501}"/>
                </a:ext>
              </a:extLst>
            </p:cNvPr>
            <p:cNvGrpSpPr>
              <a:grpSpLocks noChangeAspect="1"/>
            </p:cNvGrpSpPr>
            <p:nvPr/>
          </p:nvGrpSpPr>
          <p:grpSpPr>
            <a:xfrm>
              <a:off x="698818" y="3818386"/>
              <a:ext cx="180000" cy="180000"/>
              <a:chOff x="2703390" y="4365085"/>
              <a:chExt cx="960114" cy="960114"/>
            </a:xfrm>
          </p:grpSpPr>
          <p:sp>
            <p:nvSpPr>
              <p:cNvPr id="121" name="Ellipse 125">
                <a:extLst>
                  <a:ext uri="{FF2B5EF4-FFF2-40B4-BE49-F238E27FC236}">
                    <a16:creationId xmlns:a16="http://schemas.microsoft.com/office/drawing/2014/main" id="{09F294C8-1677-409C-BEE0-3AA7590EC72E}"/>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2" name="Group 121">
                <a:extLst>
                  <a:ext uri="{FF2B5EF4-FFF2-40B4-BE49-F238E27FC236}">
                    <a16:creationId xmlns:a16="http://schemas.microsoft.com/office/drawing/2014/main" id="{0D91FC3F-ACC6-432A-8ECE-AC47647F5931}"/>
                  </a:ext>
                </a:extLst>
              </p:cNvPr>
              <p:cNvGrpSpPr>
                <a:grpSpLocks noChangeAspect="1"/>
              </p:cNvGrpSpPr>
              <p:nvPr/>
            </p:nvGrpSpPr>
            <p:grpSpPr>
              <a:xfrm>
                <a:off x="2886170" y="4635603"/>
                <a:ext cx="594554" cy="419078"/>
                <a:chOff x="4562584" y="4650255"/>
                <a:chExt cx="457200" cy="322263"/>
              </a:xfrm>
            </p:grpSpPr>
            <p:sp>
              <p:nvSpPr>
                <p:cNvPr id="123" name="Line 20">
                  <a:extLst>
                    <a:ext uri="{FF2B5EF4-FFF2-40B4-BE49-F238E27FC236}">
                      <a16:creationId xmlns:a16="http://schemas.microsoft.com/office/drawing/2014/main" id="{0956BF74-C85D-4E50-BEBC-8CF62806607C}"/>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1">
                  <a:extLst>
                    <a:ext uri="{FF2B5EF4-FFF2-40B4-BE49-F238E27FC236}">
                      <a16:creationId xmlns:a16="http://schemas.microsoft.com/office/drawing/2014/main" id="{7F308AA5-A3B3-416B-9B3A-6C6BCC770A0A}"/>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2">
                  <a:extLst>
                    <a:ext uri="{FF2B5EF4-FFF2-40B4-BE49-F238E27FC236}">
                      <a16:creationId xmlns:a16="http://schemas.microsoft.com/office/drawing/2014/main" id="{0B9D8E9E-953C-48D1-97B9-9D105EE13DF8}"/>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6" name="Line 23">
                  <a:extLst>
                    <a:ext uri="{FF2B5EF4-FFF2-40B4-BE49-F238E27FC236}">
                      <a16:creationId xmlns:a16="http://schemas.microsoft.com/office/drawing/2014/main" id="{34C0CC6A-9E5D-42BA-9B2A-7E9D94ABDF1F}"/>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32" name="Text Placeholder 2">
            <a:extLst>
              <a:ext uri="{FF2B5EF4-FFF2-40B4-BE49-F238E27FC236}">
                <a16:creationId xmlns:a16="http://schemas.microsoft.com/office/drawing/2014/main" id="{9E456CB6-2F96-4E49-B433-C8D0416ED548}"/>
              </a:ext>
            </a:extLst>
          </p:cNvPr>
          <p:cNvSpPr>
            <a:spLocks noGrp="1"/>
          </p:cNvSpPr>
          <p:nvPr>
            <p:ph type="body" sz="quarter" idx="22" hasCustomPrompt="1"/>
          </p:nvPr>
        </p:nvSpPr>
        <p:spPr>
          <a:xfrm>
            <a:off x="5267422"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33" name="Text Placeholder 2">
            <a:extLst>
              <a:ext uri="{FF2B5EF4-FFF2-40B4-BE49-F238E27FC236}">
                <a16:creationId xmlns:a16="http://schemas.microsoft.com/office/drawing/2014/main" id="{B47165A2-D1ED-4D23-8098-A23269F255D7}"/>
              </a:ext>
            </a:extLst>
          </p:cNvPr>
          <p:cNvSpPr>
            <a:spLocks noGrp="1"/>
          </p:cNvSpPr>
          <p:nvPr>
            <p:ph type="body" sz="quarter" idx="23" hasCustomPrompt="1"/>
          </p:nvPr>
        </p:nvSpPr>
        <p:spPr>
          <a:xfrm>
            <a:off x="5267422"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34" name="Text Placeholder 2">
            <a:extLst>
              <a:ext uri="{FF2B5EF4-FFF2-40B4-BE49-F238E27FC236}">
                <a16:creationId xmlns:a16="http://schemas.microsoft.com/office/drawing/2014/main" id="{915DACD7-2E2A-40A6-A8D3-0E6633BFE538}"/>
              </a:ext>
            </a:extLst>
          </p:cNvPr>
          <p:cNvSpPr>
            <a:spLocks noGrp="1"/>
          </p:cNvSpPr>
          <p:nvPr>
            <p:ph type="body" sz="quarter" idx="24" hasCustomPrompt="1"/>
          </p:nvPr>
        </p:nvSpPr>
        <p:spPr>
          <a:xfrm>
            <a:off x="5536979"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35" name="Text Placeholder 2">
            <a:extLst>
              <a:ext uri="{FF2B5EF4-FFF2-40B4-BE49-F238E27FC236}">
                <a16:creationId xmlns:a16="http://schemas.microsoft.com/office/drawing/2014/main" id="{84DD6640-1F56-472C-BA5F-1C0CFDFCF6BE}"/>
              </a:ext>
            </a:extLst>
          </p:cNvPr>
          <p:cNvSpPr>
            <a:spLocks noGrp="1"/>
          </p:cNvSpPr>
          <p:nvPr>
            <p:ph type="body" sz="quarter" idx="25" hasCustomPrompt="1"/>
          </p:nvPr>
        </p:nvSpPr>
        <p:spPr>
          <a:xfrm>
            <a:off x="5536979"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Game Changers">
            <a:extLst>
              <a:ext uri="{FF2B5EF4-FFF2-40B4-BE49-F238E27FC236}">
                <a16:creationId xmlns:a16="http://schemas.microsoft.com/office/drawing/2014/main" id="{079CD7CC-1EDD-48EF-87A3-66D7140A7704}"/>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137" name="Graphique 12">
            <a:extLst>
              <a:ext uri="{FF2B5EF4-FFF2-40B4-BE49-F238E27FC236}">
                <a16:creationId xmlns:a16="http://schemas.microsoft.com/office/drawing/2014/main" id="{0FD0A825-F3B5-49C7-ACBA-3EFBACF2A5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07658502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ame Changers">
            <a:extLst>
              <a:ext uri="{FF2B5EF4-FFF2-40B4-BE49-F238E27FC236}">
                <a16:creationId xmlns:a16="http://schemas.microsoft.com/office/drawing/2014/main" id="{3D33A9C6-E08C-4E2A-A3E2-BD1335D4E683}"/>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8" name="Graphique 12">
            <a:extLst>
              <a:ext uri="{FF2B5EF4-FFF2-40B4-BE49-F238E27FC236}">
                <a16:creationId xmlns:a16="http://schemas.microsoft.com/office/drawing/2014/main" id="{30F7194B-00C6-45F1-8FEE-354B117F16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2015381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bout Ips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7F634C5-9F96-45B9-BD58-344CAD7F5456}"/>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US" smtClean="0"/>
              <a:pPr/>
              <a:t>‹#›</a:t>
            </a:fld>
            <a:r>
              <a:rPr lang="en-US" dirty="0"/>
              <a:t> </a:t>
            </a:r>
          </a:p>
        </p:txBody>
      </p:sp>
      <p:cxnSp>
        <p:nvCxnSpPr>
          <p:cNvPr id="10" name="Straight Connector 9">
            <a:extLst>
              <a:ext uri="{FF2B5EF4-FFF2-40B4-BE49-F238E27FC236}">
                <a16:creationId xmlns:a16="http://schemas.microsoft.com/office/drawing/2014/main" id="{ACCC9E81-92EB-4F8F-AC7F-CECE11C1EAFB}"/>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mmary">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1"/>
                </a:solidFill>
              </a:defRPr>
            </a:lvl1pPr>
          </a:lstStyle>
          <a:p>
            <a:r>
              <a:rPr lang="en-US" noProof="0" dirty="0"/>
              <a:t>SUMMARY</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7546216" cy="569387"/>
          </a:xfrm>
        </p:spPr>
        <p:txBody>
          <a:bodyPr wrap="square" lIns="0" rIns="0">
            <a:spAutoFit/>
          </a:bodyPr>
          <a:lstStyle>
            <a:lvl1pPr marL="450850" indent="-450850">
              <a:lnSpc>
                <a:spcPct val="100000"/>
              </a:lnSpc>
              <a:spcBef>
                <a:spcPts val="1800"/>
              </a:spcBef>
              <a:buSzPct val="100000"/>
              <a:buFont typeface="+mj-lt"/>
              <a:buAutoNum type="arabicPeriod"/>
              <a:defRPr sz="1600" b="1">
                <a:solidFill>
                  <a:schemeClr val="bg1"/>
                </a:solidFill>
                <a:latin typeface="+mn-lt"/>
              </a:defRPr>
            </a:lvl1pPr>
            <a:lvl2pPr marL="447675" indent="-314325">
              <a:lnSpc>
                <a:spcPct val="100000"/>
              </a:lnSpc>
              <a:buFont typeface="Arial" panose="020B0604020202020204" pitchFamily="34" charset="0"/>
              <a:buChar char=" "/>
              <a:defRPr sz="1600">
                <a:solidFill>
                  <a:schemeClr val="bg1"/>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US" noProof="0" dirty="0"/>
              <a:t>YOUR TEXT HERE</a:t>
            </a:r>
          </a:p>
          <a:p>
            <a:pPr lvl="1"/>
            <a:r>
              <a:rPr lang="en-US" noProof="0" dirty="0"/>
              <a:t>Text level 2</a:t>
            </a:r>
          </a:p>
        </p:txBody>
      </p:sp>
      <p:sp>
        <p:nvSpPr>
          <p:cNvPr id="11" name="TextBox 10">
            <a:extLst>
              <a:ext uri="{FF2B5EF4-FFF2-40B4-BE49-F238E27FC236}">
                <a16:creationId xmlns:a16="http://schemas.microsoft.com/office/drawing/2014/main" id="{7AEAB7C8-BAE9-490C-8CDE-6086AED3C2D8}"/>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sp>
        <p:nvSpPr>
          <p:cNvPr id="5" name="Slide Number Placeholder 4">
            <a:extLst>
              <a:ext uri="{FF2B5EF4-FFF2-40B4-BE49-F238E27FC236}">
                <a16:creationId xmlns:a16="http://schemas.microsoft.com/office/drawing/2014/main" id="{C40E1B82-472D-4CFA-8D33-C8ED1F0493D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cxnSp>
        <p:nvCxnSpPr>
          <p:cNvPr id="16" name="Straight Connector 15">
            <a:extLst>
              <a:ext uri="{FF2B5EF4-FFF2-40B4-BE49-F238E27FC236}">
                <a16:creationId xmlns:a16="http://schemas.microsoft.com/office/drawing/2014/main" id="{F50FD98E-C0A3-443F-BCC3-E123AE6EAEB5}"/>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que 8">
            <a:extLst>
              <a:ext uri="{FF2B5EF4-FFF2-40B4-BE49-F238E27FC236}">
                <a16:creationId xmlns:a16="http://schemas.microsoft.com/office/drawing/2014/main" id="{8BDD45A3-2B3A-4A98-BCDC-1A4B4A86DB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66412616"/>
      </p:ext>
    </p:extLst>
  </p:cSld>
  <p:clrMapOvr>
    <a:masterClrMapping/>
  </p:clrMapOvr>
  <p:extLst>
    <p:ext uri="{DCECCB84-F9BA-43D5-87BE-67443E8EF086}">
      <p15:sldGuideLst xmlns:p15="http://schemas.microsoft.com/office/powerpoint/2012/main">
        <p15:guide id="1" orient="horz" pos="32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_Light">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a:solidFill>
            <a:schemeClr val="bg1">
              <a:lumMod val="95000"/>
            </a:schemeClr>
          </a:solidFill>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2"/>
                </a:solidFill>
              </a:defRPr>
            </a:lvl1pPr>
          </a:lstStyle>
          <a:p>
            <a:r>
              <a:rPr lang="en-US" noProof="0" dirty="0"/>
              <a:t>SUMMARY</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7546216" cy="569387"/>
          </a:xfrm>
        </p:spPr>
        <p:txBody>
          <a:bodyPr wrap="square" lIns="0" rIns="0">
            <a:spAutoFit/>
          </a:bodyPr>
          <a:lstStyle>
            <a:lvl1pPr marL="450850" indent="-450850">
              <a:lnSpc>
                <a:spcPct val="100000"/>
              </a:lnSpc>
              <a:spcBef>
                <a:spcPts val="1800"/>
              </a:spcBef>
              <a:buSzPct val="100000"/>
              <a:buFont typeface="+mj-lt"/>
              <a:buAutoNum type="arabicPeriod"/>
              <a:defRPr sz="1600" b="1">
                <a:solidFill>
                  <a:schemeClr val="tx2"/>
                </a:solidFill>
                <a:latin typeface="+mn-lt"/>
              </a:defRPr>
            </a:lvl1pPr>
            <a:lvl2pPr marL="447675" indent="-314325">
              <a:lnSpc>
                <a:spcPct val="100000"/>
              </a:lnSpc>
              <a:buFont typeface="Arial" panose="020B0604020202020204" pitchFamily="34" charset="0"/>
              <a:buChar char=" "/>
              <a:defRPr sz="1600">
                <a:solidFill>
                  <a:schemeClr val="tx2"/>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US" noProof="0" dirty="0"/>
              <a:t>YOUR TEXT HERE</a:t>
            </a:r>
          </a:p>
          <a:p>
            <a:pPr lvl="1"/>
            <a:r>
              <a:rPr lang="en-US" noProof="0" dirty="0"/>
              <a:t>Text level 2</a:t>
            </a:r>
          </a:p>
        </p:txBody>
      </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906195979"/>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16" name="Angled stripes">
            <a:extLst>
              <a:ext uri="{FF2B5EF4-FFF2-40B4-BE49-F238E27FC236}">
                <a16:creationId xmlns:a16="http://schemas.microsoft.com/office/drawing/2014/main" id="{2C4B8BAF-AE5A-4D99-B44E-CE24F999213A}"/>
              </a:ext>
            </a:extLst>
          </p:cNvPr>
          <p:cNvGrpSpPr/>
          <p:nvPr userDrawn="1"/>
        </p:nvGrpSpPr>
        <p:grpSpPr>
          <a:xfrm>
            <a:off x="3254052" y="0"/>
            <a:ext cx="8937949" cy="6858001"/>
            <a:chOff x="3254052" y="0"/>
            <a:chExt cx="8937949" cy="6858001"/>
          </a:xfrm>
        </p:grpSpPr>
        <p:sp>
          <p:nvSpPr>
            <p:cNvPr id="17" name="Angled stripe 1">
              <a:extLst>
                <a:ext uri="{FF2B5EF4-FFF2-40B4-BE49-F238E27FC236}">
                  <a16:creationId xmlns:a16="http://schemas.microsoft.com/office/drawing/2014/main" id="{85C70DEE-01A2-4BB4-AF39-A9D287892963}"/>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8" name="Angled stripe 2">
              <a:extLst>
                <a:ext uri="{FF2B5EF4-FFF2-40B4-BE49-F238E27FC236}">
                  <a16:creationId xmlns:a16="http://schemas.microsoft.com/office/drawing/2014/main" id="{7C56B406-5C6C-42AB-952E-A67FF85931D1}"/>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noProof="0"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bIns="0" anchor="t">
            <a:spAutoFit/>
          </a:bodyPr>
          <a:lstStyle>
            <a:lvl1pPr>
              <a:lnSpc>
                <a:spcPct val="80000"/>
              </a:lnSpc>
              <a:defRPr sz="6000">
                <a:solidFill>
                  <a:schemeClr val="bg1"/>
                </a:solidFill>
                <a:latin typeface="+mj-lt"/>
              </a:defRPr>
            </a:lvl1pPr>
          </a:lstStyle>
          <a:p>
            <a:r>
              <a:rPr lang="en-US" noProof="0" dirty="0"/>
              <a:t>TITLE OF THE </a:t>
            </a:r>
            <a:r>
              <a:rPr lang="en-US" noProof="0" dirty="0" err="1"/>
              <a:t>CHapter</a:t>
            </a:r>
            <a:endParaRPr lang="en-US" noProof="0"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Subtitle of the chapter</a:t>
            </a:r>
          </a:p>
        </p:txBody>
      </p:sp>
      <p:sp>
        <p:nvSpPr>
          <p:cNvPr id="2" name="Slide Number Placeholder 1">
            <a:extLst>
              <a:ext uri="{FF2B5EF4-FFF2-40B4-BE49-F238E27FC236}">
                <a16:creationId xmlns:a16="http://schemas.microsoft.com/office/drawing/2014/main" id="{FB118F43-5A71-4406-A46A-98998AD722B4}"/>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20" name="TextBox 19">
            <a:extLst>
              <a:ext uri="{FF2B5EF4-FFF2-40B4-BE49-F238E27FC236}">
                <a16:creationId xmlns:a16="http://schemas.microsoft.com/office/drawing/2014/main" id="{CFE675CD-A586-4D36-9E02-4FB267583B9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2" name="Straight Connector 21">
            <a:extLst>
              <a:ext uri="{FF2B5EF4-FFF2-40B4-BE49-F238E27FC236}">
                <a16:creationId xmlns:a16="http://schemas.microsoft.com/office/drawing/2014/main" id="{8F97C3CD-7788-44F6-A410-986B00DD6249}"/>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que 8">
            <a:extLst>
              <a:ext uri="{FF2B5EF4-FFF2-40B4-BE49-F238E27FC236}">
                <a16:creationId xmlns:a16="http://schemas.microsoft.com/office/drawing/2014/main" id="{61F9706F-5333-46C4-B539-E29F7BDE8D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97409800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Defaul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noProof="0" dirty="0"/>
              <a:t>TITLE OF THE Section</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noProof="0" dirty="0"/>
              <a:t>0.0</a:t>
            </a:r>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40639094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section_Defaul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noProof="0" dirty="0"/>
              <a:t>TITLE OF THE </a:t>
            </a:r>
            <a:r>
              <a:rPr lang="en-US" noProof="0" dirty="0" err="1"/>
              <a:t>SubSection</a:t>
            </a:r>
            <a:endParaRPr lang="en-US" noProof="0"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noProof="0" dirty="0"/>
              <a:t>a</a:t>
            </a:r>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36106620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_Photo">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noProof="0" dirty="0"/>
              <a:t>TITLE OF THE CHAPTER</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Subtitle of the chapter</a:t>
            </a:r>
          </a:p>
        </p:txBody>
      </p:sp>
      <p:sp>
        <p:nvSpPr>
          <p:cNvPr id="55" name="Espace réservé du texte 11">
            <a:extLst>
              <a:ext uri="{FF2B5EF4-FFF2-40B4-BE49-F238E27FC236}">
                <a16:creationId xmlns:a16="http://schemas.microsoft.com/office/drawing/2014/main" id="{38472B28-83B1-4129-ADF5-082593885F2F}"/>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noProof="0" dirty="0"/>
              <a:t>0</a:t>
            </a:r>
          </a:p>
        </p:txBody>
      </p:sp>
      <p:sp>
        <p:nvSpPr>
          <p:cNvPr id="13" name="(c) 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6" name="Straight Connector 15">
            <a:extLst>
              <a:ext uri="{FF2B5EF4-FFF2-40B4-BE49-F238E27FC236}">
                <a16:creationId xmlns:a16="http://schemas.microsoft.com/office/drawing/2014/main" id="{6AA612DE-4EA7-42A2-B8BA-634FFB30C3C7}"/>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en-US" noProof="0" smtClean="0"/>
              <a:pPr/>
              <a:t>‹#›</a:t>
            </a:fld>
            <a:r>
              <a:rPr lang="en-US" noProof="0" dirty="0"/>
              <a:t> </a:t>
            </a: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56" name="Line cutout">
            <a:extLst>
              <a:ext uri="{FF2B5EF4-FFF2-40B4-BE49-F238E27FC236}">
                <a16:creationId xmlns:a16="http://schemas.microsoft.com/office/drawing/2014/main" id="{08308E15-7231-4058-A330-6E17FED2D367}"/>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20" name="Graphique 8">
            <a:extLst>
              <a:ext uri="{FF2B5EF4-FFF2-40B4-BE49-F238E27FC236}">
                <a16:creationId xmlns:a16="http://schemas.microsoft.com/office/drawing/2014/main" id="{BDDC34AF-9BFB-4CFB-8025-0331A178D8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22068404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5.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07988" y="368300"/>
            <a:ext cx="11376023" cy="387798"/>
          </a:xfrm>
          <a:prstGeom prst="rect">
            <a:avLst/>
          </a:prstGeom>
        </p:spPr>
        <p:txBody>
          <a:bodyPr vert="horz" wrap="square" lIns="0" tIns="0" rIns="0" bIns="0" rtlCol="0" anchor="t">
            <a:noAutofit/>
          </a:bodyPr>
          <a:lstStyle/>
          <a:p>
            <a:r>
              <a:rPr lang="en-US" noProof="0" dirty="0"/>
              <a:t>TITLE OF THE SLIDE – one line</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11892" y="1196975"/>
            <a:ext cx="11372119" cy="4662805"/>
          </a:xfrm>
          <a:prstGeom prst="rect">
            <a:avLst/>
          </a:prstGeom>
        </p:spPr>
        <p:txBody>
          <a:bodyPr vert="horz" lIns="0" tIns="0" rIns="0" bIns="0" rtlCol="0">
            <a:noAutofit/>
          </a:bodyPr>
          <a:lstStyle/>
          <a:p>
            <a:pPr lvl="0"/>
            <a:r>
              <a:rPr lang="en-US" noProof="0" dirty="0"/>
              <a:t>Click to change the text styles on the slide master</a:t>
            </a:r>
          </a:p>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Espace réservé du numéro de diapositive 5">
            <a:extLst>
              <a:ext uri="{FF2B5EF4-FFF2-40B4-BE49-F238E27FC236}">
                <a16:creationId xmlns:a16="http://schemas.microsoft.com/office/drawing/2014/main" id="{82FC3E58-D3FF-4715-9A44-E12BDE0AE046}"/>
              </a:ext>
            </a:extLst>
          </p:cNvPr>
          <p:cNvSpPr>
            <a:spLocks noGrp="1"/>
          </p:cNvSpPr>
          <p:nvPr>
            <p:ph type="sldNum" sz="quarter" idx="4"/>
          </p:nvPr>
        </p:nvSpPr>
        <p:spPr>
          <a:xfrm>
            <a:off x="407988" y="6200775"/>
            <a:ext cx="413543" cy="396875"/>
          </a:xfrm>
          <a:prstGeom prst="rect">
            <a:avLst/>
          </a:prstGeom>
        </p:spPr>
        <p:txBody>
          <a:bodyPr vert="horz" lIns="0" tIns="0" rIns="108000" bIns="0" rtlCol="0" anchor="ctr"/>
          <a:lstStyle>
            <a:lvl1pPr algn="r">
              <a:defRPr sz="900" b="1">
                <a:solidFill>
                  <a:schemeClr val="bg2">
                    <a:lumMod val="75000"/>
                  </a:schemeClr>
                </a:solidFill>
                <a:latin typeface="+mj-lt"/>
              </a:defRPr>
            </a:lvl1pPr>
          </a:lstStyle>
          <a:p>
            <a:fld id="{D61AABEC-672F-4B68-B914-690DA978312C}" type="slidenum">
              <a:rPr lang="en-US" smtClean="0"/>
              <a:pPr/>
              <a:t>‹#›</a:t>
            </a:fld>
            <a:r>
              <a:rPr lang="en-US" dirty="0"/>
              <a:t> </a:t>
            </a:r>
          </a:p>
        </p:txBody>
      </p:sp>
      <p:sp>
        <p:nvSpPr>
          <p:cNvPr id="5" name="(c) Ipsos">
            <a:extLst>
              <a:ext uri="{FF2B5EF4-FFF2-40B4-BE49-F238E27FC236}">
                <a16:creationId xmlns:a16="http://schemas.microsoft.com/office/drawing/2014/main" id="{6ECE0C9D-E763-459F-AAF6-674D699E302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2">
                    <a:lumMod val="75000"/>
                  </a:schemeClr>
                </a:solidFill>
              </a:rPr>
              <a:t>© Ipsos</a:t>
            </a:r>
          </a:p>
        </p:txBody>
      </p:sp>
      <p:cxnSp>
        <p:nvCxnSpPr>
          <p:cNvPr id="9" name="Straight Connector 8">
            <a:extLst>
              <a:ext uri="{FF2B5EF4-FFF2-40B4-BE49-F238E27FC236}">
                <a16:creationId xmlns:a16="http://schemas.microsoft.com/office/drawing/2014/main" id="{C7DC0234-AE1D-4E4F-9B36-FF599DB26CBB}"/>
              </a:ext>
            </a:extLst>
          </p:cNvPr>
          <p:cNvCxnSpPr/>
          <p:nvPr userDrawn="1"/>
        </p:nvCxnSpPr>
        <p:spPr>
          <a:xfrm>
            <a:off x="821531" y="6200775"/>
            <a:ext cx="0" cy="3968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que 8">
            <a:extLst>
              <a:ext uri="{FF2B5EF4-FFF2-40B4-BE49-F238E27FC236}">
                <a16:creationId xmlns:a16="http://schemas.microsoft.com/office/drawing/2014/main" id="{3A546AA0-C6B3-42C0-8186-4347A8A4C660}"/>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pic>
        <p:nvPicPr>
          <p:cNvPr id="10" name="Revision_img_OK" descr="Imagen que contiene objeto, reloj&#10;&#10;Descripción generada automáticamente" hidden="1">
            <a:extLst>
              <a:ext uri="{FF2B5EF4-FFF2-40B4-BE49-F238E27FC236}">
                <a16:creationId xmlns:a16="http://schemas.microsoft.com/office/drawing/2014/main" id="{55C577F2-1C36-4CAD-88F4-64742B236644}"/>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pic>
        <p:nvPicPr>
          <p:cNvPr id="11" name="Revision_img_REV" descr="Imagen que contiene objeto, reloj&#10;&#10;Descripción generada automáticamente" hidden="1">
            <a:extLst>
              <a:ext uri="{FF2B5EF4-FFF2-40B4-BE49-F238E27FC236}">
                <a16:creationId xmlns:a16="http://schemas.microsoft.com/office/drawing/2014/main" id="{7F441891-B2CA-4E4F-ADF4-668566AFA7E0}"/>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pic>
        <p:nvPicPr>
          <p:cNvPr id="12" name="Revision_img_PEND" descr="Imagen que contiene objeto, reloj, naranja, rojo&#10;&#10;Descripción generada automáticamente" hidden="1">
            <a:extLst>
              <a:ext uri="{FF2B5EF4-FFF2-40B4-BE49-F238E27FC236}">
                <a16:creationId xmlns:a16="http://schemas.microsoft.com/office/drawing/2014/main" id="{5BA7F3AD-F884-43CC-BE58-7B8F4CE3E4DD}"/>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sp>
        <p:nvSpPr>
          <p:cNvPr id="14" name="strVersion" hidden="1">
            <a:extLst>
              <a:ext uri="{FF2B5EF4-FFF2-40B4-BE49-F238E27FC236}">
                <a16:creationId xmlns:a16="http://schemas.microsoft.com/office/drawing/2014/main" id="{0A9555C8-BBE0-4755-B53A-AA4D731412DA}"/>
              </a:ext>
            </a:extLst>
          </p:cNvPr>
          <p:cNvSpPr txBox="1"/>
          <p:nvPr userDrawn="1"/>
        </p:nvSpPr>
        <p:spPr>
          <a:xfrm>
            <a:off x="12192000" y="-359807"/>
            <a:ext cx="771525" cy="369332"/>
          </a:xfrm>
          <a:prstGeom prst="rect">
            <a:avLst/>
          </a:prstGeom>
          <a:noFill/>
        </p:spPr>
        <p:txBody>
          <a:bodyPr wrap="square" rtlCol="0">
            <a:spAutoFit/>
          </a:bodyPr>
          <a:lstStyle/>
          <a:p>
            <a:r>
              <a:rPr lang="es-ES" dirty="0"/>
              <a:t>V2</a:t>
            </a:r>
          </a:p>
        </p:txBody>
      </p:sp>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766" r:id="rId2"/>
    <p:sldLayoutId id="2147483787" r:id="rId3"/>
    <p:sldLayoutId id="2147483664" r:id="rId4"/>
    <p:sldLayoutId id="2147483776" r:id="rId5"/>
    <p:sldLayoutId id="2147483651" r:id="rId6"/>
    <p:sldLayoutId id="2147483771" r:id="rId7"/>
    <p:sldLayoutId id="2147483772" r:id="rId8"/>
    <p:sldLayoutId id="2147483767" r:id="rId9"/>
    <p:sldLayoutId id="2147483788" r:id="rId10"/>
    <p:sldLayoutId id="2147483789" r:id="rId11"/>
    <p:sldLayoutId id="2147483683" r:id="rId12"/>
    <p:sldLayoutId id="2147483790" r:id="rId13"/>
    <p:sldLayoutId id="2147483791" r:id="rId14"/>
    <p:sldLayoutId id="2147483684" r:id="rId15"/>
    <p:sldLayoutId id="2147483792" r:id="rId16"/>
    <p:sldLayoutId id="2147483793" r:id="rId17"/>
    <p:sldLayoutId id="2147483707" r:id="rId18"/>
    <p:sldLayoutId id="2147483794" r:id="rId19"/>
    <p:sldLayoutId id="2147483795" r:id="rId20"/>
    <p:sldLayoutId id="2147483685" r:id="rId21"/>
    <p:sldLayoutId id="2147483796" r:id="rId22"/>
    <p:sldLayoutId id="2147483797" r:id="rId23"/>
    <p:sldLayoutId id="2147483764" r:id="rId24"/>
    <p:sldLayoutId id="2147483650" r:id="rId25"/>
    <p:sldLayoutId id="2147483784" r:id="rId26"/>
    <p:sldLayoutId id="2147483783" r:id="rId27"/>
    <p:sldLayoutId id="2147483765" r:id="rId28"/>
    <p:sldLayoutId id="2147483763" r:id="rId29"/>
    <p:sldLayoutId id="2147483782" r:id="rId30"/>
    <p:sldLayoutId id="2147483798" r:id="rId31"/>
    <p:sldLayoutId id="2147483786" r:id="rId32"/>
    <p:sldLayoutId id="2147483655" r:id="rId33"/>
    <p:sldLayoutId id="2147483781" r:id="rId34"/>
    <p:sldLayoutId id="2147483779" r:id="rId35"/>
    <p:sldLayoutId id="2147483780" r:id="rId36"/>
    <p:sldLayoutId id="2147483778" r:id="rId37"/>
    <p:sldLayoutId id="2147483777" r:id="rId38"/>
    <p:sldLayoutId id="2147483720" r:id="rId39"/>
  </p:sldLayoutIdLst>
  <p:hf hdr="0" ftr="0" dt="0"/>
  <p:txStyles>
    <p:titleStyle>
      <a:lvl1pPr algn="l" defTabSz="914400" rtl="0" eaLnBrk="1" latinLnBrk="0" hangingPunct="1">
        <a:lnSpc>
          <a:spcPct val="90000"/>
        </a:lnSpc>
        <a:spcBef>
          <a:spcPct val="0"/>
        </a:spcBef>
        <a:buNone/>
        <a:defRPr sz="2400" b="0" kern="1200" cap="all" spc="0" baseline="0">
          <a:solidFill>
            <a:schemeClr val="bg2"/>
          </a:solidFill>
          <a:latin typeface="+mn-lt"/>
          <a:ea typeface="+mj-ea"/>
          <a:cs typeface="+mj-cs"/>
        </a:defRPr>
      </a:lvl1pPr>
    </p:titleStyle>
    <p:body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45"/>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BAE40"/>
          </p15:clr>
        </p15:guide>
        <p15:guide id="3" pos="257" userDrawn="1">
          <p15:clr>
            <a:srgbClr val="F26B43"/>
          </p15:clr>
        </p15:guide>
        <p15:guide id="4" pos="7423" userDrawn="1">
          <p15:clr>
            <a:srgbClr val="F26B43"/>
          </p15:clr>
        </p15:guide>
        <p15:guide id="5" orient="horz" pos="3906" userDrawn="1">
          <p15:clr>
            <a:srgbClr val="F26B43"/>
          </p15:clr>
        </p15:guide>
        <p15:guide id="6" orient="horz" pos="4156" userDrawn="1">
          <p15:clr>
            <a:srgbClr val="F26B43"/>
          </p15:clr>
        </p15:guide>
        <p15:guide id="7" orient="horz" pos="3861" userDrawn="1">
          <p15:clr>
            <a:srgbClr val="F26B43"/>
          </p15:clr>
        </p15:guide>
        <p15:guide id="8"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tags" Target="../tags/tag3.xml"/><Relationship Id="rId7" Type="http://schemas.openxmlformats.org/officeDocument/2006/relationships/image" Target="../media/image9.jpe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9.xml"/><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chart" Target="../charts/chart13.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9.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chart" Target="../charts/chart22.xm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16.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hyperlink" Target="https://www.catid.be/fr/faq" TargetMode="External"/><Relationship Id="rId7" Type="http://schemas.openxmlformats.org/officeDocument/2006/relationships/chart" Target="../charts/chart27.xml"/><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 Id="rId9" Type="http://schemas.openxmlformats.org/officeDocument/2006/relationships/chart" Target="../charts/chart29.xml"/></Relationships>
</file>

<file path=ppt/slides/_rels/slide1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34.xml"/><Relationship Id="rId7" Type="http://schemas.openxmlformats.org/officeDocument/2006/relationships/chart" Target="../charts/chart38.xm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chart" Target="../charts/chart37.xml"/><Relationship Id="rId5" Type="http://schemas.openxmlformats.org/officeDocument/2006/relationships/chart" Target="../charts/chart36.xml"/><Relationship Id="rId4" Type="http://schemas.openxmlformats.org/officeDocument/2006/relationships/chart" Target="../charts/chart35.xml"/></Relationships>
</file>

<file path=ppt/slides/_rels/slide21.xml.rels><?xml version="1.0" encoding="UTF-8" standalone="yes"?>
<Relationships xmlns="http://schemas.openxmlformats.org/package/2006/relationships"><Relationship Id="rId3" Type="http://schemas.openxmlformats.org/officeDocument/2006/relationships/chart" Target="../charts/chart39.xml"/><Relationship Id="rId7" Type="http://schemas.openxmlformats.org/officeDocument/2006/relationships/chart" Target="../charts/chart43.xm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chart" Target="../charts/chart42.xml"/><Relationship Id="rId5" Type="http://schemas.openxmlformats.org/officeDocument/2006/relationships/chart" Target="../charts/chart41.xml"/><Relationship Id="rId4" Type="http://schemas.openxmlformats.org/officeDocument/2006/relationships/chart" Target="../charts/chart40.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hyperlink" Target="https://www.ipsos.com/"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e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4.jpg"/><Relationship Id="rId7"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chart" Target="../charts/chart3.xml"/><Relationship Id="rId5" Type="http://schemas.openxmlformats.org/officeDocument/2006/relationships/image" Target="../media/image15.pn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13" hidden="1">
            <a:extLst>
              <a:ext uri="{FF2B5EF4-FFF2-40B4-BE49-F238E27FC236}">
                <a16:creationId xmlns:a16="http://schemas.microsoft.com/office/drawing/2014/main" id="{01438F2B-C68D-460E-A732-A0E79CE79EB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060" name="Diapositive think-cell" r:id="rId5" imgW="532" imgH="530" progId="TCLayout.ActiveDocument.1">
                  <p:embed/>
                </p:oleObj>
              </mc:Choice>
              <mc:Fallback>
                <p:oleObj name="Diapositive think-cell" r:id="rId5" imgW="532" imgH="530" progId="TCLayout.ActiveDocument.1">
                  <p:embed/>
                  <p:pic>
                    <p:nvPicPr>
                      <p:cNvPr id="14" name="Objet 13" hidden="1">
                        <a:extLst>
                          <a:ext uri="{FF2B5EF4-FFF2-40B4-BE49-F238E27FC236}">
                            <a16:creationId xmlns:a16="http://schemas.microsoft.com/office/drawing/2014/main" id="{01438F2B-C68D-460E-A732-A0E79CE79EB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CB7D21F6-C489-4FF2-8896-9E0856F584F7}"/>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6000" b="1" dirty="0">
              <a:latin typeface="Arial Black" panose="020B0A04020102020204" pitchFamily="34" charset="0"/>
              <a:ea typeface="+mj-ea"/>
              <a:cs typeface="+mj-cs"/>
              <a:sym typeface="Arial Black" panose="020B0A04020102020204" pitchFamily="34" charset="0"/>
            </a:endParaRPr>
          </a:p>
        </p:txBody>
      </p:sp>
      <p:sp>
        <p:nvSpPr>
          <p:cNvPr id="3" name="Sous-titre 2">
            <a:extLst>
              <a:ext uri="{FF2B5EF4-FFF2-40B4-BE49-F238E27FC236}">
                <a16:creationId xmlns:a16="http://schemas.microsoft.com/office/drawing/2014/main" id="{793AF41A-F565-440C-9DDF-052CCC5D3545}"/>
              </a:ext>
            </a:extLst>
          </p:cNvPr>
          <p:cNvSpPr>
            <a:spLocks noGrp="1"/>
          </p:cNvSpPr>
          <p:nvPr>
            <p:ph type="subTitle" idx="1"/>
          </p:nvPr>
        </p:nvSpPr>
        <p:spPr>
          <a:xfrm>
            <a:off x="5414156" y="3342176"/>
            <a:ext cx="6369857" cy="811367"/>
          </a:xfrm>
        </p:spPr>
        <p:txBody>
          <a:bodyPr/>
          <a:lstStyle/>
          <a:p>
            <a:r>
              <a:rPr lang="fr-BE" dirty="0"/>
              <a:t>Wallonie</a:t>
            </a:r>
          </a:p>
        </p:txBody>
      </p:sp>
      <p:sp>
        <p:nvSpPr>
          <p:cNvPr id="2" name="Titre 1">
            <a:extLst>
              <a:ext uri="{FF2B5EF4-FFF2-40B4-BE49-F238E27FC236}">
                <a16:creationId xmlns:a16="http://schemas.microsoft.com/office/drawing/2014/main" id="{03B6F63B-3C5A-4F3A-8067-2C69A669D3CD}"/>
              </a:ext>
            </a:extLst>
          </p:cNvPr>
          <p:cNvSpPr>
            <a:spLocks noGrp="1"/>
          </p:cNvSpPr>
          <p:nvPr>
            <p:ph type="ctrTitle"/>
          </p:nvPr>
        </p:nvSpPr>
        <p:spPr>
          <a:xfrm>
            <a:off x="5414156" y="457666"/>
            <a:ext cx="6369857" cy="2475348"/>
          </a:xfrm>
        </p:spPr>
        <p:txBody>
          <a:bodyPr/>
          <a:lstStyle/>
          <a:p>
            <a:r>
              <a:rPr lang="fr-BE" sz="4400" dirty="0"/>
              <a:t>SONDAGE D’OPINION STÉRILISATION,</a:t>
            </a:r>
            <a:r>
              <a:rPr lang="nl-BE" sz="4400" dirty="0"/>
              <a:t> IDENTIFICATION ET ENREGISTREMENT </a:t>
            </a:r>
            <a:r>
              <a:rPr lang="fr-BE" sz="4400" dirty="0"/>
              <a:t>DE CHATS</a:t>
            </a:r>
          </a:p>
        </p:txBody>
      </p:sp>
      <p:sp>
        <p:nvSpPr>
          <p:cNvPr id="12" name="Espace réservé du texte 11">
            <a:extLst>
              <a:ext uri="{FF2B5EF4-FFF2-40B4-BE49-F238E27FC236}">
                <a16:creationId xmlns:a16="http://schemas.microsoft.com/office/drawing/2014/main" id="{96874D33-B97E-47F0-88D7-FC47A5C52349}"/>
              </a:ext>
            </a:extLst>
          </p:cNvPr>
          <p:cNvSpPr>
            <a:spLocks noGrp="1"/>
          </p:cNvSpPr>
          <p:nvPr>
            <p:ph type="body" sz="quarter" idx="12"/>
          </p:nvPr>
        </p:nvSpPr>
        <p:spPr>
          <a:xfrm>
            <a:off x="5414156" y="4045044"/>
            <a:ext cx="1094384" cy="349702"/>
          </a:xfrm>
        </p:spPr>
        <p:txBody>
          <a:bodyPr/>
          <a:lstStyle/>
          <a:p>
            <a:r>
              <a:rPr lang="fr-BE" dirty="0"/>
              <a:t>Mai 2020</a:t>
            </a:r>
          </a:p>
        </p:txBody>
      </p:sp>
      <p:pic>
        <p:nvPicPr>
          <p:cNvPr id="128084" name="Picture 84" descr="GAIA (@GAIABrussels) | Twitter">
            <a:extLst>
              <a:ext uri="{FF2B5EF4-FFF2-40B4-BE49-F238E27FC236}">
                <a16:creationId xmlns:a16="http://schemas.microsoft.com/office/drawing/2014/main" id="{06BE61B8-7368-4D85-8EBD-8A0E477DD1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40" t="17360" r="9120" b="17670"/>
          <a:stretch/>
        </p:blipFill>
        <p:spPr bwMode="auto">
          <a:xfrm>
            <a:off x="5753667" y="5265737"/>
            <a:ext cx="1177831" cy="935037"/>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4">
            <a:extLst>
              <a:ext uri="{FF2B5EF4-FFF2-40B4-BE49-F238E27FC236}">
                <a16:creationId xmlns:a16="http://schemas.microsoft.com/office/drawing/2014/main" id="{BB7DB982-0F2D-4498-A968-3A401B668C3F}"/>
              </a:ext>
            </a:extLst>
          </p:cNvPr>
          <p:cNvSpPr>
            <a:spLocks noGrp="1"/>
          </p:cNvSpPr>
          <p:nvPr>
            <p:ph type="pic" sz="quarter" idx="13"/>
          </p:nvPr>
        </p:nvSpPr>
        <p:spPr/>
      </p:sp>
      <p:pic>
        <p:nvPicPr>
          <p:cNvPr id="11" name="Picture Placeholder 8">
            <a:extLst>
              <a:ext uri="{FF2B5EF4-FFF2-40B4-BE49-F238E27FC236}">
                <a16:creationId xmlns:a16="http://schemas.microsoft.com/office/drawing/2014/main" id="{7A431EBA-B1D4-49CD-91F6-57AF3D4CDA14}"/>
              </a:ext>
            </a:extLst>
          </p:cNvPr>
          <p:cNvPicPr>
            <a:picLocks noChangeAspect="1"/>
          </p:cNvPicPr>
          <p:nvPr/>
        </p:nvPicPr>
        <p:blipFill rotWithShape="1">
          <a:blip r:embed="rId8"/>
          <a:srcRect l="35498" r="15380"/>
          <a:stretch/>
        </p:blipFill>
        <p:spPr>
          <a:xfrm>
            <a:off x="0" y="0"/>
            <a:ext cx="5126635"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pic>
    </p:spTree>
    <p:extLst>
      <p:ext uri="{BB962C8B-B14F-4D97-AF65-F5344CB8AC3E}">
        <p14:creationId xmlns:p14="http://schemas.microsoft.com/office/powerpoint/2010/main" val="3464775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cat&#10;&#10;Description automatically generated">
            <a:extLst>
              <a:ext uri="{FF2B5EF4-FFF2-40B4-BE49-F238E27FC236}">
                <a16:creationId xmlns:a16="http://schemas.microsoft.com/office/drawing/2014/main" id="{5D37839A-A313-4A0E-8F5D-BB8593F6D46C}"/>
              </a:ext>
            </a:extLst>
          </p:cNvPr>
          <p:cNvPicPr>
            <a:picLocks noGrp="1" noChangeAspect="1"/>
          </p:cNvPicPr>
          <p:nvPr>
            <p:ph type="pic" sz="quarter" idx="15"/>
          </p:nvPr>
        </p:nvPicPr>
        <p:blipFill>
          <a:blip r:embed="rId2">
            <a:alphaModFix amt="70000"/>
          </a:blip>
          <a:srcRect t="7813" b="7813"/>
          <a:stretch>
            <a:fillRect/>
          </a:stretch>
        </p:blipFill>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a:xfrm>
            <a:off x="414980" y="367200"/>
            <a:ext cx="7551996" cy="1527575"/>
          </a:xfrm>
        </p:spPr>
        <p:txBody>
          <a:bodyPr/>
          <a:lstStyle/>
          <a:p>
            <a:r>
              <a:rPr lang="fr-BE" sz="5400"/>
              <a:t>Résultats de la recherche</a:t>
            </a:r>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a:xfrm>
            <a:off x="9804707" y="3287"/>
            <a:ext cx="1972313" cy="4416594"/>
          </a:xfrm>
        </p:spPr>
        <p:txBody>
          <a:bodyPr/>
          <a:lstStyle/>
          <a:p>
            <a:r>
              <a:rPr lang="fr-BE"/>
              <a:t>2</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fr-BE" smtClean="0"/>
              <a:pPr/>
              <a:t>10</a:t>
            </a:fld>
            <a:r>
              <a:rPr lang="fr-BE"/>
              <a:t> </a:t>
            </a:r>
          </a:p>
        </p:txBody>
      </p:sp>
    </p:spTree>
    <p:extLst>
      <p:ext uri="{BB962C8B-B14F-4D97-AF65-F5344CB8AC3E}">
        <p14:creationId xmlns:p14="http://schemas.microsoft.com/office/powerpoint/2010/main" val="131856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3026D1-C23C-4A4C-BE2D-7781A41CC69B}"/>
              </a:ext>
            </a:extLst>
          </p:cNvPr>
          <p:cNvSpPr>
            <a:spLocks noGrp="1"/>
          </p:cNvSpPr>
          <p:nvPr>
            <p:ph type="title"/>
          </p:nvPr>
        </p:nvSpPr>
        <p:spPr>
          <a:xfrm>
            <a:off x="414980" y="368300"/>
            <a:ext cx="7551996" cy="1527575"/>
          </a:xfrm>
        </p:spPr>
        <p:txBody>
          <a:bodyPr/>
          <a:lstStyle/>
          <a:p>
            <a:br>
              <a:rPr lang="nl-BE" dirty="0">
                <a:solidFill>
                  <a:schemeClr val="tx1"/>
                </a:solidFill>
              </a:rPr>
            </a:br>
            <a:r>
              <a:rPr lang="nl-BE" dirty="0">
                <a:solidFill>
                  <a:schemeClr val="tx1"/>
                </a:solidFill>
              </a:rPr>
              <a:t> </a:t>
            </a:r>
          </a:p>
        </p:txBody>
      </p:sp>
      <p:sp>
        <p:nvSpPr>
          <p:cNvPr id="4" name="Text Placeholder 3">
            <a:extLst>
              <a:ext uri="{FF2B5EF4-FFF2-40B4-BE49-F238E27FC236}">
                <a16:creationId xmlns:a16="http://schemas.microsoft.com/office/drawing/2014/main" id="{EBA0693D-C89A-492E-88BD-4CBFF3B9ACFB}"/>
              </a:ext>
            </a:extLst>
          </p:cNvPr>
          <p:cNvSpPr>
            <a:spLocks noGrp="1"/>
          </p:cNvSpPr>
          <p:nvPr>
            <p:ph type="body" idx="1"/>
          </p:nvPr>
        </p:nvSpPr>
        <p:spPr>
          <a:xfrm>
            <a:off x="407988" y="4906800"/>
            <a:ext cx="11170868" cy="565146"/>
          </a:xfrm>
        </p:spPr>
        <p:txBody>
          <a:bodyPr/>
          <a:lstStyle/>
          <a:p>
            <a:r>
              <a:rPr lang="fr-FR" dirty="0">
                <a:solidFill>
                  <a:schemeClr val="tx1"/>
                </a:solidFill>
              </a:rPr>
              <a:t>Dans quelle mesure respecte-t-on l'obligation de stérilisation en Wallonie </a:t>
            </a:r>
            <a:r>
              <a:rPr lang="nl-BE" dirty="0">
                <a:solidFill>
                  <a:schemeClr val="tx1"/>
                </a:solidFill>
              </a:rPr>
              <a:t>?</a:t>
            </a:r>
            <a:endParaRPr lang="en-US" dirty="0"/>
          </a:p>
        </p:txBody>
      </p:sp>
      <p:sp>
        <p:nvSpPr>
          <p:cNvPr id="5" name="Text Placeholder 4">
            <a:extLst>
              <a:ext uri="{FF2B5EF4-FFF2-40B4-BE49-F238E27FC236}">
                <a16:creationId xmlns:a16="http://schemas.microsoft.com/office/drawing/2014/main" id="{651FC9CE-5618-4208-993C-BC98B841E379}"/>
              </a:ext>
            </a:extLst>
          </p:cNvPr>
          <p:cNvSpPr>
            <a:spLocks noGrp="1"/>
          </p:cNvSpPr>
          <p:nvPr>
            <p:ph type="body" sz="quarter" idx="13"/>
          </p:nvPr>
        </p:nvSpPr>
        <p:spPr>
          <a:xfrm>
            <a:off x="8621691" y="3287"/>
            <a:ext cx="3155329" cy="3231654"/>
          </a:xfrm>
        </p:spPr>
        <p:txBody>
          <a:bodyPr/>
          <a:lstStyle/>
          <a:p>
            <a:r>
              <a:rPr lang="en-US" dirty="0"/>
              <a:t>2.1</a:t>
            </a:r>
          </a:p>
        </p:txBody>
      </p:sp>
      <p:sp>
        <p:nvSpPr>
          <p:cNvPr id="6" name="Slide Number Placeholder 5">
            <a:extLst>
              <a:ext uri="{FF2B5EF4-FFF2-40B4-BE49-F238E27FC236}">
                <a16:creationId xmlns:a16="http://schemas.microsoft.com/office/drawing/2014/main" id="{5024EE0F-C6DB-4BBE-A775-D8C15ADC8662}"/>
              </a:ext>
            </a:extLst>
          </p:cNvPr>
          <p:cNvSpPr>
            <a:spLocks noGrp="1"/>
          </p:cNvSpPr>
          <p:nvPr>
            <p:ph type="sldNum" sz="quarter" idx="14"/>
          </p:nvPr>
        </p:nvSpPr>
        <p:spPr/>
        <p:txBody>
          <a:bodyPr/>
          <a:lstStyle/>
          <a:p>
            <a:fld id="{D61AABEC-672F-4B68-B914-690DA978312C}" type="slidenum">
              <a:rPr lang="en-US" smtClean="0"/>
              <a:pPr/>
              <a:t>11</a:t>
            </a:fld>
            <a:r>
              <a:rPr lang="en-US"/>
              <a:t> </a:t>
            </a:r>
            <a:endParaRPr lang="en-US" dirty="0"/>
          </a:p>
        </p:txBody>
      </p:sp>
      <p:sp>
        <p:nvSpPr>
          <p:cNvPr id="7" name="Picture Placeholder 6">
            <a:extLst>
              <a:ext uri="{FF2B5EF4-FFF2-40B4-BE49-F238E27FC236}">
                <a16:creationId xmlns:a16="http://schemas.microsoft.com/office/drawing/2014/main" id="{324CD300-7FA6-4A00-8456-554687E322F5}"/>
              </a:ext>
            </a:extLst>
          </p:cNvPr>
          <p:cNvSpPr>
            <a:spLocks noGrp="1"/>
          </p:cNvSpPr>
          <p:nvPr>
            <p:ph type="pic" sz="quarter" idx="15"/>
          </p:nvPr>
        </p:nvSpPr>
        <p:spPr/>
      </p:sp>
      <p:pic>
        <p:nvPicPr>
          <p:cNvPr id="10" name="Picture Placeholder 21">
            <a:extLst>
              <a:ext uri="{FF2B5EF4-FFF2-40B4-BE49-F238E27FC236}">
                <a16:creationId xmlns:a16="http://schemas.microsoft.com/office/drawing/2014/main" id="{59360AD8-A2E1-4E7F-9364-9C2D7C6A8D61}"/>
              </a:ext>
            </a:extLst>
          </p:cNvPr>
          <p:cNvPicPr>
            <a:picLocks noChangeAspect="1"/>
          </p:cNvPicPr>
          <p:nvPr/>
        </p:nvPicPr>
        <p:blipFill rotWithShape="1">
          <a:blip r:embed="rId2"/>
          <a:srcRect t="16578" b="29761"/>
          <a:stretch/>
        </p:blipFill>
        <p:spPr>
          <a:xfrm>
            <a:off x="0" y="0"/>
            <a:ext cx="12192000" cy="4906800"/>
          </a:xfrm>
          <a:prstGeom prst="rect">
            <a:avLst/>
          </a:prstGeom>
          <a:solidFill>
            <a:schemeClr val="bg1">
              <a:lumMod val="75000"/>
            </a:schemeClr>
          </a:solidFill>
        </p:spPr>
      </p:pic>
    </p:spTree>
    <p:extLst>
      <p:ext uri="{BB962C8B-B14F-4D97-AF65-F5344CB8AC3E}">
        <p14:creationId xmlns:p14="http://schemas.microsoft.com/office/powerpoint/2010/main" val="92538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Graphic 3">
            <a:extLst>
              <a:ext uri="{FF2B5EF4-FFF2-40B4-BE49-F238E27FC236}">
                <a16:creationId xmlns:a16="http://schemas.microsoft.com/office/drawing/2014/main" id="{BDC47354-7914-48FE-949B-27CB1A081630}"/>
              </a:ext>
            </a:extLst>
          </p:cNvPr>
          <p:cNvSpPr/>
          <p:nvPr/>
        </p:nvSpPr>
        <p:spPr>
          <a:xfrm flipH="1">
            <a:off x="1123663" y="2667711"/>
            <a:ext cx="998142" cy="1199643"/>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tx1"/>
          </a:solidFill>
          <a:ln w="9525"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D9498B73-82F3-4964-8178-E06BBC775CA8}"/>
              </a:ext>
            </a:extLst>
          </p:cNvPr>
          <p:cNvGrpSpPr/>
          <p:nvPr/>
        </p:nvGrpSpPr>
        <p:grpSpPr>
          <a:xfrm rot="20974182">
            <a:off x="5579068" y="2263412"/>
            <a:ext cx="438633" cy="323456"/>
            <a:chOff x="-3251352" y="562199"/>
            <a:chExt cx="4352925" cy="3209925"/>
          </a:xfrm>
        </p:grpSpPr>
        <p:pic>
          <p:nvPicPr>
            <p:cNvPr id="9" name="Graphic 8">
              <a:extLst>
                <a:ext uri="{FF2B5EF4-FFF2-40B4-BE49-F238E27FC236}">
                  <a16:creationId xmlns:a16="http://schemas.microsoft.com/office/drawing/2014/main" id="{6DA50B44-E943-40CD-8A7A-88E677E9C9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1" name="Oval 10">
              <a:extLst>
                <a:ext uri="{FF2B5EF4-FFF2-40B4-BE49-F238E27FC236}">
                  <a16:creationId xmlns:a16="http://schemas.microsoft.com/office/drawing/2014/main" id="{ADE597C6-3643-430E-B9A8-6B5725CB0FEE}"/>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56" name="Rectangle 55">
            <a:extLst>
              <a:ext uri="{FF2B5EF4-FFF2-40B4-BE49-F238E27FC236}">
                <a16:creationId xmlns:a16="http://schemas.microsoft.com/office/drawing/2014/main" id="{4491F72A-8F3C-4B4D-A79B-9AA0DCEB65D6}"/>
              </a:ext>
            </a:extLst>
          </p:cNvPr>
          <p:cNvSpPr/>
          <p:nvPr/>
        </p:nvSpPr>
        <p:spPr>
          <a:xfrm>
            <a:off x="407987" y="1493390"/>
            <a:ext cx="2868823" cy="442004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600" dirty="0">
                <a:solidFill>
                  <a:schemeClr val="bg2"/>
                </a:solidFill>
              </a:rPr>
              <a:t>STÉRILISATION</a:t>
            </a:r>
            <a:r>
              <a:rPr lang="en-US" sz="1200" dirty="0">
                <a:solidFill>
                  <a:schemeClr val="bg2"/>
                </a:solidFill>
              </a:rPr>
              <a:t> </a:t>
            </a: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dirty="0"/>
              <a:t>90% des chats en Wallonie sont stérilisés. Les chats de 4 à 6 ans et de 7 à 10 ans sont plus souvent stérilisés. </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246221"/>
          </a:xfrm>
        </p:spPr>
        <p:txBody>
          <a:bodyPr/>
          <a:lstStyle/>
          <a:p>
            <a:r>
              <a:rPr lang="fr-BE" dirty="0"/>
              <a:t>Base :	Échantillon total chats Wallonie (n=854)</a:t>
            </a:r>
          </a:p>
          <a:p>
            <a:r>
              <a:rPr lang="fr-BE" dirty="0"/>
              <a:t>Question :	Q7. Votre chat(te) est-il castré/elle stérilisée ?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12</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a:t>Stérilisation</a:t>
            </a:r>
          </a:p>
        </p:txBody>
      </p:sp>
      <p:sp>
        <p:nvSpPr>
          <p:cNvPr id="50" name="Rectangle 49">
            <a:extLst>
              <a:ext uri="{FF2B5EF4-FFF2-40B4-BE49-F238E27FC236}">
                <a16:creationId xmlns:a16="http://schemas.microsoft.com/office/drawing/2014/main" id="{194A6B9A-786F-4EF1-92E0-5E2E7CBD655F}"/>
              </a:ext>
            </a:extLst>
          </p:cNvPr>
          <p:cNvSpPr/>
          <p:nvPr/>
        </p:nvSpPr>
        <p:spPr>
          <a:xfrm>
            <a:off x="5501054" y="4034680"/>
            <a:ext cx="3714551"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ÂGE CHAT</a:t>
            </a:r>
          </a:p>
        </p:txBody>
      </p:sp>
      <p:sp>
        <p:nvSpPr>
          <p:cNvPr id="52" name="Rectangle 51">
            <a:extLst>
              <a:ext uri="{FF2B5EF4-FFF2-40B4-BE49-F238E27FC236}">
                <a16:creationId xmlns:a16="http://schemas.microsoft.com/office/drawing/2014/main" id="{FB407596-949A-4341-B40E-C4B13ECF4095}"/>
              </a:ext>
            </a:extLst>
          </p:cNvPr>
          <p:cNvSpPr/>
          <p:nvPr/>
        </p:nvSpPr>
        <p:spPr>
          <a:xfrm>
            <a:off x="3360551" y="2005409"/>
            <a:ext cx="1976411"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SEXE CHAT</a:t>
            </a:r>
          </a:p>
        </p:txBody>
      </p:sp>
      <p:sp>
        <p:nvSpPr>
          <p:cNvPr id="53" name="Rectangle 52">
            <a:extLst>
              <a:ext uri="{FF2B5EF4-FFF2-40B4-BE49-F238E27FC236}">
                <a16:creationId xmlns:a16="http://schemas.microsoft.com/office/drawing/2014/main" id="{D0FA7A83-00A6-4777-82E1-047B70F45268}"/>
              </a:ext>
            </a:extLst>
          </p:cNvPr>
          <p:cNvSpPr/>
          <p:nvPr/>
        </p:nvSpPr>
        <p:spPr>
          <a:xfrm>
            <a:off x="5490452" y="2016519"/>
            <a:ext cx="6293561" cy="18787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lstStyle/>
          <a:p>
            <a:pPr algn="ctr"/>
            <a:r>
              <a:rPr lang="en-US" sz="1200" dirty="0">
                <a:solidFill>
                  <a:schemeClr val="bg2"/>
                </a:solidFill>
              </a:rPr>
              <a:t>PROVENANCE CHAT</a:t>
            </a:r>
          </a:p>
        </p:txBody>
      </p:sp>
      <p:graphicFrame>
        <p:nvGraphicFramePr>
          <p:cNvPr id="57" name="Chart 56">
            <a:extLst>
              <a:ext uri="{FF2B5EF4-FFF2-40B4-BE49-F238E27FC236}">
                <a16:creationId xmlns:a16="http://schemas.microsoft.com/office/drawing/2014/main" id="{70905AEE-CAC1-42E9-AC52-A0FCEBF6D658}"/>
              </a:ext>
            </a:extLst>
          </p:cNvPr>
          <p:cNvGraphicFramePr/>
          <p:nvPr>
            <p:extLst>
              <p:ext uri="{D42A27DB-BD31-4B8C-83A1-F6EECF244321}">
                <p14:modId xmlns:p14="http://schemas.microsoft.com/office/powerpoint/2010/main" val="3946515194"/>
              </p:ext>
            </p:extLst>
          </p:nvPr>
        </p:nvGraphicFramePr>
        <p:xfrm>
          <a:off x="407987" y="1770611"/>
          <a:ext cx="2868823" cy="27347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8" name="Table 57">
            <a:extLst>
              <a:ext uri="{FF2B5EF4-FFF2-40B4-BE49-F238E27FC236}">
                <a16:creationId xmlns:a16="http://schemas.microsoft.com/office/drawing/2014/main" id="{D76BB799-7FFD-4E2A-ABB7-931BF535CD00}"/>
              </a:ext>
            </a:extLst>
          </p:cNvPr>
          <p:cNvGraphicFramePr>
            <a:graphicFrameLocks noGrp="1"/>
          </p:cNvGraphicFramePr>
          <p:nvPr>
            <p:extLst>
              <p:ext uri="{D42A27DB-BD31-4B8C-83A1-F6EECF244321}">
                <p14:modId xmlns:p14="http://schemas.microsoft.com/office/powerpoint/2010/main" val="1597217929"/>
              </p:ext>
            </p:extLst>
          </p:nvPr>
        </p:nvGraphicFramePr>
        <p:xfrm>
          <a:off x="1123663" y="4610845"/>
          <a:ext cx="1437469" cy="1057256"/>
        </p:xfrm>
        <a:graphic>
          <a:graphicData uri="http://schemas.openxmlformats.org/drawingml/2006/table">
            <a:tbl>
              <a:tblPr>
                <a:tableStyleId>{2D5ABB26-0587-4C30-8999-92F81FD0307C}</a:tableStyleId>
              </a:tblPr>
              <a:tblGrid>
                <a:gridCol w="321469">
                  <a:extLst>
                    <a:ext uri="{9D8B030D-6E8A-4147-A177-3AD203B41FA5}">
                      <a16:colId xmlns:a16="http://schemas.microsoft.com/office/drawing/2014/main" val="2354454430"/>
                    </a:ext>
                  </a:extLst>
                </a:gridCol>
                <a:gridCol w="1116000">
                  <a:extLst>
                    <a:ext uri="{9D8B030D-6E8A-4147-A177-3AD203B41FA5}">
                      <a16:colId xmlns:a16="http://schemas.microsoft.com/office/drawing/2014/main" val="2015932734"/>
                    </a:ext>
                  </a:extLst>
                </a:gridCol>
              </a:tblGrid>
              <a:tr h="315268">
                <a:tc>
                  <a:txBody>
                    <a:bodyPr/>
                    <a:lstStyle/>
                    <a:p>
                      <a:pPr algn="r"/>
                      <a:r>
                        <a:rPr lang="nl-BE" sz="1400" noProof="0" dirty="0">
                          <a:solidFill>
                            <a:schemeClr val="tx2">
                              <a:lumMod val="75000"/>
                            </a:schemeClr>
                          </a:solidFill>
                          <a:latin typeface="+mn-lt"/>
                          <a:sym typeface="Wingdings 2" panose="05020102010507070707" pitchFamily="18" charset="2"/>
                        </a:rPr>
                        <a:t></a:t>
                      </a:r>
                      <a:endParaRPr lang="nl-BE" sz="1400" noProof="0" dirty="0">
                        <a:solidFill>
                          <a:schemeClr val="tx2">
                            <a:lumMod val="75000"/>
                          </a:schemeClr>
                        </a:solidFill>
                        <a:latin typeface="+mn-lt"/>
                      </a:endParaRPr>
                    </a:p>
                  </a:txBody>
                  <a:tcPr marL="36000" marR="36000" marT="0" marB="0" anchor="ctr">
                    <a:noFill/>
                  </a:tcPr>
                </a:tc>
                <a:tc>
                  <a:txBody>
                    <a:bodyPr/>
                    <a:lstStyle/>
                    <a:p>
                      <a:r>
                        <a:rPr lang="nl-BE" sz="1400" noProof="0" dirty="0" err="1">
                          <a:solidFill>
                            <a:schemeClr val="tx1"/>
                          </a:solidFill>
                          <a:latin typeface="+mn-lt"/>
                        </a:rPr>
                        <a:t>Oui</a:t>
                      </a:r>
                      <a:endParaRPr lang="nl-BE" sz="1400" noProof="0" dirty="0">
                        <a:solidFill>
                          <a:schemeClr val="tx1"/>
                        </a:solidFill>
                        <a:latin typeface="+mn-lt"/>
                      </a:endParaRP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nl-BE" sz="1400" noProof="0" dirty="0">
                          <a:solidFill>
                            <a:schemeClr val="accent5"/>
                          </a:solidFill>
                          <a:latin typeface="+mn-lt"/>
                          <a:sym typeface="Wingdings 2" panose="05020102010507070707" pitchFamily="18" charset="2"/>
                        </a:rPr>
                        <a:t></a:t>
                      </a:r>
                      <a:endParaRPr lang="nl-BE" sz="1400" noProof="0" dirty="0">
                        <a:solidFill>
                          <a:schemeClr val="accent5"/>
                        </a:solidFill>
                        <a:latin typeface="+mn-lt"/>
                      </a:endParaRPr>
                    </a:p>
                  </a:txBody>
                  <a:tcPr marL="36000" marR="36000" marT="0" marB="0" anchor="ctr">
                    <a:noFill/>
                  </a:tcPr>
                </a:tc>
                <a:tc>
                  <a:txBody>
                    <a:bodyPr/>
                    <a:lstStyle/>
                    <a:p>
                      <a:r>
                        <a:rPr lang="nl-BE" sz="1400" noProof="0" dirty="0">
                          <a:solidFill>
                            <a:schemeClr val="tx1"/>
                          </a:solidFill>
                          <a:latin typeface="+mn-lt"/>
                        </a:rPr>
                        <a:t>Non</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nl-BE" sz="1400" noProof="0" dirty="0">
                          <a:solidFill>
                            <a:schemeClr val="accent6"/>
                          </a:solidFill>
                          <a:latin typeface="+mn-lt"/>
                          <a:sym typeface="Wingdings 2" panose="05020102010507070707" pitchFamily="18" charset="2"/>
                        </a:rPr>
                        <a:t></a:t>
                      </a:r>
                      <a:endParaRPr lang="nl-BE" sz="1400" noProof="0" dirty="0">
                        <a:solidFill>
                          <a:schemeClr val="accent6"/>
                        </a:solidFill>
                        <a:latin typeface="+mn-lt"/>
                      </a:endParaRPr>
                    </a:p>
                  </a:txBody>
                  <a:tcPr marL="36000" marR="36000" marT="0" marB="0" anchor="ctr">
                    <a:noFill/>
                  </a:tcPr>
                </a:tc>
                <a:tc>
                  <a:txBody>
                    <a:bodyPr/>
                    <a:lstStyle/>
                    <a:p>
                      <a:r>
                        <a:rPr lang="nl-BE" sz="1400" noProof="0" dirty="0">
                          <a:solidFill>
                            <a:schemeClr val="tx1"/>
                          </a:solidFill>
                          <a:latin typeface="+mn-lt"/>
                        </a:rPr>
                        <a:t>Je ne </a:t>
                      </a:r>
                      <a:r>
                        <a:rPr lang="nl-BE" sz="1400" noProof="0" dirty="0" err="1">
                          <a:solidFill>
                            <a:schemeClr val="tx1"/>
                          </a:solidFill>
                          <a:latin typeface="+mn-lt"/>
                        </a:rPr>
                        <a:t>sais</a:t>
                      </a:r>
                      <a:r>
                        <a:rPr lang="nl-BE" sz="1400" noProof="0" dirty="0">
                          <a:solidFill>
                            <a:schemeClr val="tx1"/>
                          </a:solidFill>
                          <a:latin typeface="+mn-lt"/>
                        </a:rPr>
                        <a:t> pas</a:t>
                      </a:r>
                    </a:p>
                  </a:txBody>
                  <a:tcPr marL="36000" marR="36000" marT="0" marB="0" anchor="ctr">
                    <a:noFill/>
                  </a:tcPr>
                </a:tc>
                <a:extLst>
                  <a:ext uri="{0D108BD9-81ED-4DB2-BD59-A6C34878D82A}">
                    <a16:rowId xmlns:a16="http://schemas.microsoft.com/office/drawing/2014/main" val="2426978870"/>
                  </a:ext>
                </a:extLst>
              </a:tr>
            </a:tbl>
          </a:graphicData>
        </a:graphic>
      </p:graphicFrame>
      <p:graphicFrame>
        <p:nvGraphicFramePr>
          <p:cNvPr id="59" name="Table 58">
            <a:extLst>
              <a:ext uri="{FF2B5EF4-FFF2-40B4-BE49-F238E27FC236}">
                <a16:creationId xmlns:a16="http://schemas.microsoft.com/office/drawing/2014/main" id="{4A56BCAB-1A96-495E-A816-FD54B77CDDEB}"/>
              </a:ext>
            </a:extLst>
          </p:cNvPr>
          <p:cNvGraphicFramePr>
            <a:graphicFrameLocks noGrp="1"/>
          </p:cNvGraphicFramePr>
          <p:nvPr>
            <p:extLst>
              <p:ext uri="{D42A27DB-BD31-4B8C-83A1-F6EECF244321}">
                <p14:modId xmlns:p14="http://schemas.microsoft.com/office/powerpoint/2010/main" val="4116535577"/>
              </p:ext>
            </p:extLst>
          </p:nvPr>
        </p:nvGraphicFramePr>
        <p:xfrm>
          <a:off x="5652122" y="2378427"/>
          <a:ext cx="5938404" cy="1380282"/>
        </p:xfrm>
        <a:graphic>
          <a:graphicData uri="http://schemas.openxmlformats.org/drawingml/2006/table">
            <a:tbl>
              <a:tblPr firstRow="1" bandRow="1">
                <a:tableStyleId>{5C22544A-7EE6-4342-B048-85BDC9FD1C3A}</a:tableStyleId>
              </a:tblPr>
              <a:tblGrid>
                <a:gridCol w="989735">
                  <a:extLst>
                    <a:ext uri="{9D8B030D-6E8A-4147-A177-3AD203B41FA5}">
                      <a16:colId xmlns:a16="http://schemas.microsoft.com/office/drawing/2014/main" val="20000"/>
                    </a:ext>
                  </a:extLst>
                </a:gridCol>
                <a:gridCol w="989733">
                  <a:extLst>
                    <a:ext uri="{9D8B030D-6E8A-4147-A177-3AD203B41FA5}">
                      <a16:colId xmlns:a16="http://schemas.microsoft.com/office/drawing/2014/main" val="3040034148"/>
                    </a:ext>
                  </a:extLst>
                </a:gridCol>
                <a:gridCol w="989735">
                  <a:extLst>
                    <a:ext uri="{9D8B030D-6E8A-4147-A177-3AD203B41FA5}">
                      <a16:colId xmlns:a16="http://schemas.microsoft.com/office/drawing/2014/main" val="3506317244"/>
                    </a:ext>
                  </a:extLst>
                </a:gridCol>
                <a:gridCol w="989733">
                  <a:extLst>
                    <a:ext uri="{9D8B030D-6E8A-4147-A177-3AD203B41FA5}">
                      <a16:colId xmlns:a16="http://schemas.microsoft.com/office/drawing/2014/main" val="2839735242"/>
                    </a:ext>
                  </a:extLst>
                </a:gridCol>
                <a:gridCol w="989735">
                  <a:extLst>
                    <a:ext uri="{9D8B030D-6E8A-4147-A177-3AD203B41FA5}">
                      <a16:colId xmlns:a16="http://schemas.microsoft.com/office/drawing/2014/main" val="2366833656"/>
                    </a:ext>
                  </a:extLst>
                </a:gridCol>
                <a:gridCol w="989733">
                  <a:extLst>
                    <a:ext uri="{9D8B030D-6E8A-4147-A177-3AD203B41FA5}">
                      <a16:colId xmlns:a16="http://schemas.microsoft.com/office/drawing/2014/main" val="2007433609"/>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AMIS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n=196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REFUGE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n=55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TROUVÉ</a:t>
                      </a:r>
                    </a:p>
                    <a:p>
                      <a:pPr marL="0" algn="ctr" defTabSz="914400" rtl="0" eaLnBrk="1" latinLnBrk="0" hangingPunct="1"/>
                      <a:r>
                        <a:rPr lang="en-GB" sz="900" b="0" kern="1200" dirty="0">
                          <a:solidFill>
                            <a:schemeClr val="bg1"/>
                          </a:solidFill>
                          <a:latin typeface="+mn-lt"/>
                          <a:ea typeface="+mn-ea"/>
                          <a:cs typeface="+mn-cs"/>
                        </a:rPr>
                        <a:t>n=184 (C)</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ÉLEVEUR RECONNU</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n=32 (D)</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PORTÉE DE MON AUTRE CHAT</a:t>
                      </a:r>
                    </a:p>
                    <a:p>
                      <a:pPr marL="0" algn="ctr" defTabSz="914400" rtl="0" eaLnBrk="1" latinLnBrk="0" hangingPunct="1"/>
                      <a:r>
                        <a:rPr lang="en-GB" sz="900" b="0" kern="1200" dirty="0">
                          <a:solidFill>
                            <a:schemeClr val="bg1"/>
                          </a:solidFill>
                          <a:latin typeface="+mn-lt"/>
                          <a:ea typeface="+mn-ea"/>
                          <a:cs typeface="+mn-cs"/>
                        </a:rPr>
                        <a:t>n=52 (E)</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bg1"/>
                          </a:solidFill>
                          <a:latin typeface="+mn-lt"/>
                          <a:ea typeface="+mn-ea"/>
                          <a:cs typeface="+mn-cs"/>
                        </a:rPr>
                        <a:t>EN LIGNE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n=31 (F)</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89</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2"/>
                          </a:solidFill>
                          <a:latin typeface="+mn-lt"/>
                          <a:ea typeface="+mn-ea"/>
                          <a:cs typeface="+mn-cs"/>
                        </a:rPr>
                        <a:t>96</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89</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2"/>
                          </a:solidFill>
                          <a:latin typeface="+mn-lt"/>
                          <a:ea typeface="+mn-ea"/>
                          <a:cs typeface="+mn-cs"/>
                        </a:rPr>
                        <a:t>100</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82</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2"/>
                          </a:solidFill>
                          <a:latin typeface="+mn-lt"/>
                          <a:ea typeface="+mn-ea"/>
                          <a:cs typeface="+mn-cs"/>
                        </a:rPr>
                        <a:t>98</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sp>
        <p:nvSpPr>
          <p:cNvPr id="60" name="Rectangle 59">
            <a:extLst>
              <a:ext uri="{FF2B5EF4-FFF2-40B4-BE49-F238E27FC236}">
                <a16:creationId xmlns:a16="http://schemas.microsoft.com/office/drawing/2014/main" id="{B10418AB-8CCD-427E-AAAB-443551CC956D}"/>
              </a:ext>
            </a:extLst>
          </p:cNvPr>
          <p:cNvSpPr/>
          <p:nvPr/>
        </p:nvSpPr>
        <p:spPr>
          <a:xfrm>
            <a:off x="3376830" y="4034680"/>
            <a:ext cx="1975097"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CHAT DE RACE</a:t>
            </a:r>
          </a:p>
        </p:txBody>
      </p:sp>
      <p:sp>
        <p:nvSpPr>
          <p:cNvPr id="61" name="Rectangle 60">
            <a:extLst>
              <a:ext uri="{FF2B5EF4-FFF2-40B4-BE49-F238E27FC236}">
                <a16:creationId xmlns:a16="http://schemas.microsoft.com/office/drawing/2014/main" id="{BD6C455F-D73E-4628-9B70-D466ED69852D}"/>
              </a:ext>
            </a:extLst>
          </p:cNvPr>
          <p:cNvSpPr/>
          <p:nvPr/>
        </p:nvSpPr>
        <p:spPr>
          <a:xfrm>
            <a:off x="9364732" y="4034680"/>
            <a:ext cx="2425786" cy="18787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CHAT PEUT SORTIR</a:t>
            </a:r>
          </a:p>
        </p:txBody>
      </p:sp>
      <p:grpSp>
        <p:nvGrpSpPr>
          <p:cNvPr id="97" name="Group 96">
            <a:extLst>
              <a:ext uri="{FF2B5EF4-FFF2-40B4-BE49-F238E27FC236}">
                <a16:creationId xmlns:a16="http://schemas.microsoft.com/office/drawing/2014/main" id="{F4A080D8-ADEB-47F4-93EE-838A758B2BEE}"/>
              </a:ext>
            </a:extLst>
          </p:cNvPr>
          <p:cNvGrpSpPr/>
          <p:nvPr/>
        </p:nvGrpSpPr>
        <p:grpSpPr>
          <a:xfrm rot="20974182">
            <a:off x="3440988" y="2294307"/>
            <a:ext cx="438633" cy="323456"/>
            <a:chOff x="-3251352" y="562199"/>
            <a:chExt cx="4352925" cy="3209925"/>
          </a:xfrm>
        </p:grpSpPr>
        <p:pic>
          <p:nvPicPr>
            <p:cNvPr id="98" name="Graphic 97">
              <a:extLst>
                <a:ext uri="{FF2B5EF4-FFF2-40B4-BE49-F238E27FC236}">
                  <a16:creationId xmlns:a16="http://schemas.microsoft.com/office/drawing/2014/main" id="{A71C8CF1-78A6-4CEB-8082-45886822F3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99" name="Oval 98">
              <a:extLst>
                <a:ext uri="{FF2B5EF4-FFF2-40B4-BE49-F238E27FC236}">
                  <a16:creationId xmlns:a16="http://schemas.microsoft.com/office/drawing/2014/main" id="{6554BEC2-A25A-480F-AA14-0CAF1E0B34CA}"/>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0" name="Table 99">
            <a:extLst>
              <a:ext uri="{FF2B5EF4-FFF2-40B4-BE49-F238E27FC236}">
                <a16:creationId xmlns:a16="http://schemas.microsoft.com/office/drawing/2014/main" id="{764A6985-FCD9-4121-8639-2556D039D8AE}"/>
              </a:ext>
            </a:extLst>
          </p:cNvPr>
          <p:cNvGraphicFramePr>
            <a:graphicFrameLocks noGrp="1"/>
          </p:cNvGraphicFramePr>
          <p:nvPr>
            <p:extLst>
              <p:ext uri="{D42A27DB-BD31-4B8C-83A1-F6EECF244321}">
                <p14:modId xmlns:p14="http://schemas.microsoft.com/office/powerpoint/2010/main" val="2402624165"/>
              </p:ext>
            </p:extLst>
          </p:nvPr>
        </p:nvGraphicFramePr>
        <p:xfrm>
          <a:off x="3514041" y="2409322"/>
          <a:ext cx="1657870" cy="1246825"/>
        </p:xfrm>
        <a:graphic>
          <a:graphicData uri="http://schemas.openxmlformats.org/drawingml/2006/table">
            <a:tbl>
              <a:tblPr firstRow="1" bandRow="1">
                <a:tableStyleId>{5C22544A-7EE6-4342-B048-85BDC9FD1C3A}</a:tableStyleId>
              </a:tblPr>
              <a:tblGrid>
                <a:gridCol w="828935">
                  <a:extLst>
                    <a:ext uri="{9D8B030D-6E8A-4147-A177-3AD203B41FA5}">
                      <a16:colId xmlns:a16="http://schemas.microsoft.com/office/drawing/2014/main" val="20000"/>
                    </a:ext>
                  </a:extLst>
                </a:gridCol>
                <a:gridCol w="828935">
                  <a:extLst>
                    <a:ext uri="{9D8B030D-6E8A-4147-A177-3AD203B41FA5}">
                      <a16:colId xmlns:a16="http://schemas.microsoft.com/office/drawing/2014/main" val="1403337103"/>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MÂLE</a:t>
                      </a:r>
                    </a:p>
                    <a:p>
                      <a:pPr marL="0" algn="ctr" defTabSz="914400" rtl="0" eaLnBrk="1" latinLnBrk="0" hangingPunct="1"/>
                      <a:r>
                        <a:rPr lang="en-GB" sz="900" b="0" kern="1200" dirty="0">
                          <a:solidFill>
                            <a:schemeClr val="bg1"/>
                          </a:solidFill>
                          <a:latin typeface="+mn-lt"/>
                          <a:ea typeface="+mn-ea"/>
                          <a:cs typeface="+mn-cs"/>
                        </a:rPr>
                        <a:t>n=304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FEMELLE</a:t>
                      </a:r>
                    </a:p>
                    <a:p>
                      <a:pPr marL="0" algn="ctr" defTabSz="914400" rtl="0" eaLnBrk="1" latinLnBrk="0" hangingPunct="1"/>
                      <a:r>
                        <a:rPr lang="en-GB" sz="900" b="0" kern="1200" dirty="0">
                          <a:solidFill>
                            <a:schemeClr val="bg1"/>
                          </a:solidFill>
                          <a:latin typeface="+mn-lt"/>
                          <a:ea typeface="+mn-ea"/>
                          <a:cs typeface="+mn-cs"/>
                        </a:rPr>
                        <a:t>n=321 (B)</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89</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92</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grpSp>
        <p:nvGrpSpPr>
          <p:cNvPr id="101" name="Group 100">
            <a:extLst>
              <a:ext uri="{FF2B5EF4-FFF2-40B4-BE49-F238E27FC236}">
                <a16:creationId xmlns:a16="http://schemas.microsoft.com/office/drawing/2014/main" id="{2575D057-692C-43B4-933D-5C3448565436}"/>
              </a:ext>
            </a:extLst>
          </p:cNvPr>
          <p:cNvGrpSpPr/>
          <p:nvPr/>
        </p:nvGrpSpPr>
        <p:grpSpPr>
          <a:xfrm rot="20974182">
            <a:off x="3457727" y="4323578"/>
            <a:ext cx="438633" cy="323456"/>
            <a:chOff x="-3251352" y="562199"/>
            <a:chExt cx="4352925" cy="3209925"/>
          </a:xfrm>
        </p:grpSpPr>
        <p:pic>
          <p:nvPicPr>
            <p:cNvPr id="102" name="Graphic 101">
              <a:extLst>
                <a:ext uri="{FF2B5EF4-FFF2-40B4-BE49-F238E27FC236}">
                  <a16:creationId xmlns:a16="http://schemas.microsoft.com/office/drawing/2014/main" id="{E71B3D54-42BB-46D4-BC46-1A3A3AB199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03" name="Oval 102">
              <a:extLst>
                <a:ext uri="{FF2B5EF4-FFF2-40B4-BE49-F238E27FC236}">
                  <a16:creationId xmlns:a16="http://schemas.microsoft.com/office/drawing/2014/main" id="{C73A5C03-06ED-41B3-8B22-4210CA0A8B12}"/>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4" name="Table 103">
            <a:extLst>
              <a:ext uri="{FF2B5EF4-FFF2-40B4-BE49-F238E27FC236}">
                <a16:creationId xmlns:a16="http://schemas.microsoft.com/office/drawing/2014/main" id="{4B128CFE-860F-4BEA-9C92-F97A900CC041}"/>
              </a:ext>
            </a:extLst>
          </p:cNvPr>
          <p:cNvGraphicFramePr>
            <a:graphicFrameLocks noGrp="1"/>
          </p:cNvGraphicFramePr>
          <p:nvPr>
            <p:extLst>
              <p:ext uri="{D42A27DB-BD31-4B8C-83A1-F6EECF244321}">
                <p14:modId xmlns:p14="http://schemas.microsoft.com/office/powerpoint/2010/main" val="3212906972"/>
              </p:ext>
            </p:extLst>
          </p:nvPr>
        </p:nvGraphicFramePr>
        <p:xfrm>
          <a:off x="3530780" y="4438594"/>
          <a:ext cx="1656766" cy="1245812"/>
        </p:xfrm>
        <a:graphic>
          <a:graphicData uri="http://schemas.openxmlformats.org/drawingml/2006/table">
            <a:tbl>
              <a:tblPr firstRow="1" bandRow="1">
                <a:tableStyleId>{5C22544A-7EE6-4342-B048-85BDC9FD1C3A}</a:tableStyleId>
              </a:tblPr>
              <a:tblGrid>
                <a:gridCol w="828383">
                  <a:extLst>
                    <a:ext uri="{9D8B030D-6E8A-4147-A177-3AD203B41FA5}">
                      <a16:colId xmlns:a16="http://schemas.microsoft.com/office/drawing/2014/main" val="20000"/>
                    </a:ext>
                  </a:extLst>
                </a:gridCol>
                <a:gridCol w="828383">
                  <a:extLst>
                    <a:ext uri="{9D8B030D-6E8A-4147-A177-3AD203B41FA5}">
                      <a16:colId xmlns:a16="http://schemas.microsoft.com/office/drawing/2014/main" val="1403337103"/>
                    </a:ext>
                  </a:extLst>
                </a:gridCol>
              </a:tblGrid>
              <a:tr h="486171">
                <a:tc>
                  <a:txBody>
                    <a:bodyPr/>
                    <a:lstStyle/>
                    <a:p>
                      <a:pPr marL="0" algn="ctr" defTabSz="914400" rtl="0" eaLnBrk="1" latinLnBrk="0" hangingPunct="1"/>
                      <a:r>
                        <a:rPr lang="en-GB" sz="900" b="1" kern="1200" dirty="0">
                          <a:solidFill>
                            <a:schemeClr val="bg1"/>
                          </a:solidFill>
                          <a:latin typeface="+mn-lt"/>
                          <a:ea typeface="+mn-ea"/>
                          <a:cs typeface="+mn-cs"/>
                        </a:rPr>
                        <a:t>OUI</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n=91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NON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n=536 (B)</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1">
                <a:tc>
                  <a:txBody>
                    <a:bodyPr/>
                    <a:lstStyle/>
                    <a:p>
                      <a:pPr marL="0" algn="ctr" defTabSz="914400" rtl="0" eaLnBrk="1" latinLnBrk="0" hangingPunct="1"/>
                      <a:r>
                        <a:rPr lang="en-GB" sz="2000" b="0" kern="1200" dirty="0">
                          <a:solidFill>
                            <a:schemeClr val="tx2"/>
                          </a:solidFill>
                          <a:latin typeface="+mn-lt"/>
                          <a:ea typeface="+mn-ea"/>
                          <a:cs typeface="+mn-cs"/>
                        </a:rPr>
                        <a:t>94</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90</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grpSp>
        <p:nvGrpSpPr>
          <p:cNvPr id="105" name="Group 104">
            <a:extLst>
              <a:ext uri="{FF2B5EF4-FFF2-40B4-BE49-F238E27FC236}">
                <a16:creationId xmlns:a16="http://schemas.microsoft.com/office/drawing/2014/main" id="{AC856DDB-DEEF-4835-857C-99A1D35690A0}"/>
              </a:ext>
            </a:extLst>
          </p:cNvPr>
          <p:cNvGrpSpPr/>
          <p:nvPr/>
        </p:nvGrpSpPr>
        <p:grpSpPr>
          <a:xfrm rot="20974182">
            <a:off x="9459783" y="4323578"/>
            <a:ext cx="438633" cy="323456"/>
            <a:chOff x="-3251352" y="562199"/>
            <a:chExt cx="4352925" cy="3209925"/>
          </a:xfrm>
        </p:grpSpPr>
        <p:pic>
          <p:nvPicPr>
            <p:cNvPr id="106" name="Graphic 105">
              <a:extLst>
                <a:ext uri="{FF2B5EF4-FFF2-40B4-BE49-F238E27FC236}">
                  <a16:creationId xmlns:a16="http://schemas.microsoft.com/office/drawing/2014/main" id="{5C73236D-F737-43B6-8B65-A330C0A1E1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07" name="Oval 106">
              <a:extLst>
                <a:ext uri="{FF2B5EF4-FFF2-40B4-BE49-F238E27FC236}">
                  <a16:creationId xmlns:a16="http://schemas.microsoft.com/office/drawing/2014/main" id="{A837A26E-D54A-41ED-AE20-EC4EFD72C468}"/>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8" name="Table 107">
            <a:extLst>
              <a:ext uri="{FF2B5EF4-FFF2-40B4-BE49-F238E27FC236}">
                <a16:creationId xmlns:a16="http://schemas.microsoft.com/office/drawing/2014/main" id="{4AC117C5-AE79-49F0-ACC7-49DD3DAFBCA3}"/>
              </a:ext>
            </a:extLst>
          </p:cNvPr>
          <p:cNvGraphicFramePr>
            <a:graphicFrameLocks noGrp="1"/>
          </p:cNvGraphicFramePr>
          <p:nvPr>
            <p:extLst>
              <p:ext uri="{D42A27DB-BD31-4B8C-83A1-F6EECF244321}">
                <p14:modId xmlns:p14="http://schemas.microsoft.com/office/powerpoint/2010/main" val="3136394376"/>
              </p:ext>
            </p:extLst>
          </p:nvPr>
        </p:nvGraphicFramePr>
        <p:xfrm>
          <a:off x="9532836" y="4438593"/>
          <a:ext cx="2070987" cy="1380282"/>
        </p:xfrm>
        <a:graphic>
          <a:graphicData uri="http://schemas.openxmlformats.org/drawingml/2006/table">
            <a:tbl>
              <a:tblPr firstRow="1" bandRow="1">
                <a:tableStyleId>{5C22544A-7EE6-4342-B048-85BDC9FD1C3A}</a:tableStyleId>
              </a:tblPr>
              <a:tblGrid>
                <a:gridCol w="690329">
                  <a:extLst>
                    <a:ext uri="{9D8B030D-6E8A-4147-A177-3AD203B41FA5}">
                      <a16:colId xmlns:a16="http://schemas.microsoft.com/office/drawing/2014/main" val="20000"/>
                    </a:ext>
                  </a:extLst>
                </a:gridCol>
                <a:gridCol w="690329">
                  <a:extLst>
                    <a:ext uri="{9D8B030D-6E8A-4147-A177-3AD203B41FA5}">
                      <a16:colId xmlns:a16="http://schemas.microsoft.com/office/drawing/2014/main" val="1403337103"/>
                    </a:ext>
                  </a:extLst>
                </a:gridCol>
                <a:gridCol w="690329">
                  <a:extLst>
                    <a:ext uri="{9D8B030D-6E8A-4147-A177-3AD203B41FA5}">
                      <a16:colId xmlns:a16="http://schemas.microsoft.com/office/drawing/2014/main" val="2703906687"/>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OUI</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n=394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OUI, SOUS SURVEIL-LANCE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n=75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NON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n=158 (C)</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90</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85</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93</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747944"/>
                  </a:ext>
                </a:extLst>
              </a:tr>
            </a:tbl>
          </a:graphicData>
        </a:graphic>
      </p:graphicFrame>
      <p:grpSp>
        <p:nvGrpSpPr>
          <p:cNvPr id="109" name="Group 108">
            <a:extLst>
              <a:ext uri="{FF2B5EF4-FFF2-40B4-BE49-F238E27FC236}">
                <a16:creationId xmlns:a16="http://schemas.microsoft.com/office/drawing/2014/main" id="{FDBE2369-29AB-44F2-B155-25B51C5CA6C2}"/>
              </a:ext>
            </a:extLst>
          </p:cNvPr>
          <p:cNvGrpSpPr/>
          <p:nvPr/>
        </p:nvGrpSpPr>
        <p:grpSpPr>
          <a:xfrm rot="20974182">
            <a:off x="5569955" y="4323579"/>
            <a:ext cx="438633" cy="323456"/>
            <a:chOff x="-3251352" y="562199"/>
            <a:chExt cx="4352925" cy="3209925"/>
          </a:xfrm>
        </p:grpSpPr>
        <p:pic>
          <p:nvPicPr>
            <p:cNvPr id="110" name="Graphic 109">
              <a:extLst>
                <a:ext uri="{FF2B5EF4-FFF2-40B4-BE49-F238E27FC236}">
                  <a16:creationId xmlns:a16="http://schemas.microsoft.com/office/drawing/2014/main" id="{A4C8524C-5262-4513-BB1C-C53FE4A33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11" name="Oval 110">
              <a:extLst>
                <a:ext uri="{FF2B5EF4-FFF2-40B4-BE49-F238E27FC236}">
                  <a16:creationId xmlns:a16="http://schemas.microsoft.com/office/drawing/2014/main" id="{48AF580F-437E-4324-8663-2DFD60BD123E}"/>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12" name="Table 111">
            <a:extLst>
              <a:ext uri="{FF2B5EF4-FFF2-40B4-BE49-F238E27FC236}">
                <a16:creationId xmlns:a16="http://schemas.microsoft.com/office/drawing/2014/main" id="{5A37C76A-83FA-44E0-9E31-CEDCA365DBD2}"/>
              </a:ext>
            </a:extLst>
          </p:cNvPr>
          <p:cNvGraphicFramePr>
            <a:graphicFrameLocks noGrp="1"/>
          </p:cNvGraphicFramePr>
          <p:nvPr>
            <p:extLst>
              <p:ext uri="{D42A27DB-BD31-4B8C-83A1-F6EECF244321}">
                <p14:modId xmlns:p14="http://schemas.microsoft.com/office/powerpoint/2010/main" val="1284007586"/>
              </p:ext>
            </p:extLst>
          </p:nvPr>
        </p:nvGraphicFramePr>
        <p:xfrm>
          <a:off x="5643009" y="4438595"/>
          <a:ext cx="3378844" cy="1245812"/>
        </p:xfrm>
        <a:graphic>
          <a:graphicData uri="http://schemas.openxmlformats.org/drawingml/2006/table">
            <a:tbl>
              <a:tblPr firstRow="1" bandRow="1">
                <a:tableStyleId>{5C22544A-7EE6-4342-B048-85BDC9FD1C3A}</a:tableStyleId>
              </a:tblPr>
              <a:tblGrid>
                <a:gridCol w="844711">
                  <a:extLst>
                    <a:ext uri="{9D8B030D-6E8A-4147-A177-3AD203B41FA5}">
                      <a16:colId xmlns:a16="http://schemas.microsoft.com/office/drawing/2014/main" val="20000"/>
                    </a:ext>
                  </a:extLst>
                </a:gridCol>
                <a:gridCol w="844711">
                  <a:extLst>
                    <a:ext uri="{9D8B030D-6E8A-4147-A177-3AD203B41FA5}">
                      <a16:colId xmlns:a16="http://schemas.microsoft.com/office/drawing/2014/main" val="1933854197"/>
                    </a:ext>
                  </a:extLst>
                </a:gridCol>
                <a:gridCol w="844711">
                  <a:extLst>
                    <a:ext uri="{9D8B030D-6E8A-4147-A177-3AD203B41FA5}">
                      <a16:colId xmlns:a16="http://schemas.microsoft.com/office/drawing/2014/main" val="1403337103"/>
                    </a:ext>
                  </a:extLst>
                </a:gridCol>
                <a:gridCol w="844711">
                  <a:extLst>
                    <a:ext uri="{9D8B030D-6E8A-4147-A177-3AD203B41FA5}">
                      <a16:colId xmlns:a16="http://schemas.microsoft.com/office/drawing/2014/main" val="4187813637"/>
                    </a:ext>
                  </a:extLst>
                </a:gridCol>
              </a:tblGrid>
              <a:tr h="486171">
                <a:tc>
                  <a:txBody>
                    <a:bodyPr/>
                    <a:lstStyle/>
                    <a:p>
                      <a:pPr marL="0" algn="ctr" defTabSz="914400" rtl="0" eaLnBrk="1" latinLnBrk="0" hangingPunct="1"/>
                      <a:r>
                        <a:rPr lang="en-GB" sz="900" b="1" kern="1200" dirty="0">
                          <a:solidFill>
                            <a:schemeClr val="bg1"/>
                          </a:solidFill>
                          <a:latin typeface="+mn-lt"/>
                          <a:ea typeface="+mn-ea"/>
                          <a:cs typeface="+mn-cs"/>
                        </a:rPr>
                        <a:t>0-3 ANS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n=178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4-6 ANS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n=146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7-10 ANS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 n=140 (C)</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1450" indent="-171450" algn="ctr" defTabSz="914400" rtl="0" eaLnBrk="1" latinLnBrk="0" hangingPunct="1">
                        <a:buFont typeface="Wingdings" panose="05000000000000000000" pitchFamily="2" charset="2"/>
                        <a:buChar char="Ø"/>
                      </a:pPr>
                      <a:r>
                        <a:rPr lang="en-GB" sz="900" b="1" kern="1200" dirty="0">
                          <a:solidFill>
                            <a:schemeClr val="bg1"/>
                          </a:solidFill>
                          <a:latin typeface="+mn-lt"/>
                          <a:ea typeface="+mn-ea"/>
                          <a:cs typeface="+mn-cs"/>
                        </a:rPr>
                        <a:t>10 ANS</a:t>
                      </a:r>
                    </a:p>
                    <a:p>
                      <a:pPr marL="0" indent="0" algn="ctr" defTabSz="914400" rtl="0" eaLnBrk="1" latinLnBrk="0" hangingPunct="1">
                        <a:buFont typeface="Wingdings" panose="05000000000000000000" pitchFamily="2" charset="2"/>
                        <a:buNone/>
                      </a:pPr>
                      <a:r>
                        <a:rPr lang="en-GB" sz="900" b="0" kern="1200" dirty="0">
                          <a:solidFill>
                            <a:schemeClr val="bg1"/>
                          </a:solidFill>
                          <a:latin typeface="+mn-lt"/>
                          <a:ea typeface="+mn-ea"/>
                          <a:cs typeface="+mn-cs"/>
                        </a:rPr>
                        <a:t>n=126 (D)</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1">
                <a:tc>
                  <a:txBody>
                    <a:bodyPr/>
                    <a:lstStyle/>
                    <a:p>
                      <a:pPr marL="0" algn="ctr" defTabSz="914400" rtl="0" eaLnBrk="1" latinLnBrk="0" hangingPunct="1"/>
                      <a:r>
                        <a:rPr lang="en-GB" sz="2000" b="0" kern="1200" dirty="0">
                          <a:solidFill>
                            <a:schemeClr val="tx2"/>
                          </a:solidFill>
                          <a:latin typeface="+mn-lt"/>
                          <a:ea typeface="+mn-ea"/>
                          <a:cs typeface="+mn-cs"/>
                        </a:rPr>
                        <a:t>86</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95</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95</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92</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sp>
        <p:nvSpPr>
          <p:cNvPr id="43" name="Rectangle 42">
            <a:extLst>
              <a:ext uri="{FF2B5EF4-FFF2-40B4-BE49-F238E27FC236}">
                <a16:creationId xmlns:a16="http://schemas.microsoft.com/office/drawing/2014/main" id="{77B9D82A-16E1-4824-BB6B-CC5D65545271}"/>
              </a:ext>
            </a:extLst>
          </p:cNvPr>
          <p:cNvSpPr/>
          <p:nvPr/>
        </p:nvSpPr>
        <p:spPr>
          <a:xfrm>
            <a:off x="3378595" y="1523136"/>
            <a:ext cx="8408493" cy="365091"/>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lstStyle/>
          <a:p>
            <a:pPr algn="ctr"/>
            <a:r>
              <a:rPr lang="en-US" sz="1600" b="1" dirty="0">
                <a:solidFill>
                  <a:schemeClr val="bg1"/>
                </a:solidFill>
              </a:rPr>
              <a:t>POURCENTAGE STÉRILISÉ</a:t>
            </a:r>
          </a:p>
        </p:txBody>
      </p:sp>
      <p:sp>
        <p:nvSpPr>
          <p:cNvPr id="47" name="TextBox 46">
            <a:extLst>
              <a:ext uri="{FF2B5EF4-FFF2-40B4-BE49-F238E27FC236}">
                <a16:creationId xmlns:a16="http://schemas.microsoft.com/office/drawing/2014/main" id="{C81918BA-30D9-4E55-AA20-07FFD40EF937}"/>
              </a:ext>
            </a:extLst>
          </p:cNvPr>
          <p:cNvSpPr txBox="1"/>
          <p:nvPr/>
        </p:nvSpPr>
        <p:spPr>
          <a:xfrm>
            <a:off x="6780384" y="5425497"/>
            <a:ext cx="136256" cy="246221"/>
          </a:xfrm>
          <a:prstGeom prst="rect">
            <a:avLst/>
          </a:prstGeom>
        </p:spPr>
        <p:txBody>
          <a:bodyPr vert="horz" wrap="square" lIns="0" tIns="0" rIns="0" bIns="0" rtlCol="0">
            <a:spAutoFit/>
          </a:bodyPr>
          <a:lstStyle/>
          <a:p>
            <a:pPr algn="l"/>
            <a:r>
              <a:rPr lang="nl-BE" sz="1600" dirty="0">
                <a:solidFill>
                  <a:schemeClr val="tx2"/>
                </a:solidFill>
              </a:rPr>
              <a:t>A</a:t>
            </a:r>
          </a:p>
        </p:txBody>
      </p:sp>
      <p:sp>
        <p:nvSpPr>
          <p:cNvPr id="40" name="TextBox 39">
            <a:extLst>
              <a:ext uri="{FF2B5EF4-FFF2-40B4-BE49-F238E27FC236}">
                <a16:creationId xmlns:a16="http://schemas.microsoft.com/office/drawing/2014/main" id="{CE152498-A280-4C78-9FEA-6D2EAB548FEE}"/>
              </a:ext>
            </a:extLst>
          </p:cNvPr>
          <p:cNvSpPr txBox="1"/>
          <p:nvPr/>
        </p:nvSpPr>
        <p:spPr>
          <a:xfrm>
            <a:off x="7582841" y="5456246"/>
            <a:ext cx="136256" cy="246221"/>
          </a:xfrm>
          <a:prstGeom prst="rect">
            <a:avLst/>
          </a:prstGeom>
        </p:spPr>
        <p:txBody>
          <a:bodyPr vert="horz" wrap="square" lIns="0" tIns="0" rIns="0" bIns="0" rtlCol="0">
            <a:spAutoFit/>
          </a:bodyPr>
          <a:lstStyle/>
          <a:p>
            <a:pPr algn="l"/>
            <a:r>
              <a:rPr lang="nl-BE" sz="1600" dirty="0">
                <a:solidFill>
                  <a:schemeClr val="tx2"/>
                </a:solidFill>
              </a:rPr>
              <a:t>A</a:t>
            </a:r>
          </a:p>
        </p:txBody>
      </p:sp>
    </p:spTree>
    <p:extLst>
      <p:ext uri="{BB962C8B-B14F-4D97-AF65-F5344CB8AC3E}">
        <p14:creationId xmlns:p14="http://schemas.microsoft.com/office/powerpoint/2010/main" val="2707215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87973290"/>
              </p:ext>
            </p:extLst>
          </p:nvPr>
        </p:nvGraphicFramePr>
        <p:xfrm>
          <a:off x="245759" y="2133599"/>
          <a:ext cx="11376000" cy="4199070"/>
        </p:xfrm>
        <a:graphic>
          <a:graphicData uri="http://schemas.openxmlformats.org/drawingml/2006/table">
            <a:tbl>
              <a:tblPr firstRow="1" bandRow="1">
                <a:tableStyleId>{2D5ABB26-0587-4C30-8999-92F81FD0307C}</a:tableStyleId>
              </a:tblPr>
              <a:tblGrid>
                <a:gridCol w="3276000">
                  <a:extLst>
                    <a:ext uri="{9D8B030D-6E8A-4147-A177-3AD203B41FA5}">
                      <a16:colId xmlns:a16="http://schemas.microsoft.com/office/drawing/2014/main" val="2457120873"/>
                    </a:ext>
                  </a:extLst>
                </a:gridCol>
                <a:gridCol w="2700000">
                  <a:extLst>
                    <a:ext uri="{9D8B030D-6E8A-4147-A177-3AD203B41FA5}">
                      <a16:colId xmlns:a16="http://schemas.microsoft.com/office/drawing/2014/main" val="943016155"/>
                    </a:ext>
                  </a:extLst>
                </a:gridCol>
                <a:gridCol w="2700000">
                  <a:extLst>
                    <a:ext uri="{9D8B030D-6E8A-4147-A177-3AD203B41FA5}">
                      <a16:colId xmlns:a16="http://schemas.microsoft.com/office/drawing/2014/main" val="2434802137"/>
                    </a:ext>
                  </a:extLst>
                </a:gridCol>
                <a:gridCol w="2700000">
                  <a:extLst>
                    <a:ext uri="{9D8B030D-6E8A-4147-A177-3AD203B41FA5}">
                      <a16:colId xmlns:a16="http://schemas.microsoft.com/office/drawing/2014/main" val="3401884954"/>
                    </a:ext>
                  </a:extLst>
                </a:gridCol>
              </a:tblGrid>
              <a:tr h="374187">
                <a:tc>
                  <a:txBody>
                    <a:bodyPr/>
                    <a:lstStyle/>
                    <a:p>
                      <a:pPr marL="0" algn="r" defTabSz="914400" rtl="0" eaLnBrk="1" fontAlgn="b" latinLnBrk="0" hangingPunct="1"/>
                      <a:r>
                        <a:rPr lang="fr-BE" sz="1000" b="0" kern="1200" noProof="0">
                          <a:solidFill>
                            <a:schemeClr val="tx1"/>
                          </a:solidFill>
                          <a:latin typeface="+mn-lt"/>
                          <a:ea typeface="+mn-ea"/>
                          <a:cs typeface="+mn-cs"/>
                        </a:rPr>
                        <a:t>Je ne veux pas avoir/causer de portée de chatons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a:solidFill>
                            <a:schemeClr val="tx1"/>
                          </a:solidFill>
                          <a:latin typeface="+mn-lt"/>
                          <a:ea typeface="+mn-ea"/>
                          <a:cs typeface="+mn-cs"/>
                        </a:rPr>
                        <a:t>C’est mieux pour la santé du chat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74187">
                <a:tc>
                  <a:txBody>
                    <a:bodyPr/>
                    <a:lstStyle/>
                    <a:p>
                      <a:pPr marL="0" algn="r" defTabSz="914400" rtl="0" eaLnBrk="1" fontAlgn="b" latinLnBrk="0" hangingPunct="1"/>
                      <a:r>
                        <a:rPr lang="fr-BE" sz="1000" b="0" kern="1200" noProof="0">
                          <a:solidFill>
                            <a:schemeClr val="tx1"/>
                          </a:solidFill>
                          <a:latin typeface="+mn-lt"/>
                          <a:ea typeface="+mn-ea"/>
                          <a:cs typeface="+mn-cs"/>
                        </a:rPr>
                        <a:t>Pour prévenir l’abondance de chats (errants/de rue)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a:solidFill>
                            <a:schemeClr val="tx1"/>
                          </a:solidFill>
                          <a:latin typeface="+mn-lt"/>
                          <a:ea typeface="+mn-ea"/>
                          <a:cs typeface="+mn-cs"/>
                        </a:rPr>
                        <a:t>Il y a déjà plein de chats dans les refuges et je ne veux pas contribuer au problème des refuges pleins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dirty="0">
                          <a:solidFill>
                            <a:schemeClr val="tx1"/>
                          </a:solidFill>
                          <a:latin typeface="+mn-lt"/>
                          <a:ea typeface="+mn-ea"/>
                          <a:cs typeface="+mn-cs"/>
                        </a:rPr>
                        <a:t>Cela rend le chat plus calme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dirty="0">
                          <a:solidFill>
                            <a:schemeClr val="tx1"/>
                          </a:solidFill>
                          <a:latin typeface="+mn-lt"/>
                          <a:ea typeface="+mn-ea"/>
                          <a:cs typeface="+mn-cs"/>
                        </a:rPr>
                        <a:t>C’est obligatoire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374187">
                <a:tc>
                  <a:txBody>
                    <a:bodyPr/>
                    <a:lstStyle/>
                    <a:p>
                      <a:pPr marL="0" algn="r" defTabSz="914400" rtl="0" eaLnBrk="1" fontAlgn="b" latinLnBrk="0" hangingPunct="1"/>
                      <a:r>
                        <a:rPr lang="fr-BE" sz="1000" b="0" kern="1200" noProof="0">
                          <a:solidFill>
                            <a:schemeClr val="tx1"/>
                          </a:solidFill>
                          <a:latin typeface="+mn-lt"/>
                          <a:ea typeface="+mn-ea"/>
                          <a:cs typeface="+mn-cs"/>
                        </a:rPr>
                        <a:t>Sinon le chat commence à émettre des jets d’urine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a:solidFill>
                            <a:schemeClr val="tx1"/>
                          </a:solidFill>
                          <a:latin typeface="+mn-lt"/>
                          <a:ea typeface="+mn-ea"/>
                          <a:cs typeface="+mn-cs"/>
                        </a:rPr>
                        <a:t>Mon vétérinaire me l’a conseillé</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dirty="0">
                          <a:solidFill>
                            <a:schemeClr val="tx1"/>
                          </a:solidFill>
                          <a:latin typeface="+mn-lt"/>
                          <a:ea typeface="+mn-ea"/>
                          <a:cs typeface="+mn-cs"/>
                        </a:rPr>
                        <a:t>Était déjà stérilisé(e)/castré lors de l’achat/de l’adoption/lorsque je l’ai reçu(e)/lorsqu’il/elle est arrivé(e) chez moi</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374187">
                <a:tc>
                  <a:txBody>
                    <a:bodyPr/>
                    <a:lstStyle/>
                    <a:p>
                      <a:pPr marL="0" algn="r" defTabSz="914400" rtl="0" eaLnBrk="1" fontAlgn="b" latinLnBrk="0" hangingPunct="1"/>
                      <a:r>
                        <a:rPr lang="fr-BE" sz="1000" b="0" kern="1200" noProof="0">
                          <a:solidFill>
                            <a:schemeClr val="tx1"/>
                          </a:solidFill>
                          <a:latin typeface="+mn-lt"/>
                          <a:ea typeface="+mn-ea"/>
                          <a:cs typeface="+mn-cs"/>
                        </a:rPr>
                        <a:t>Autre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374187">
                <a:tc>
                  <a:txBody>
                    <a:bodyPr/>
                    <a:lstStyle/>
                    <a:p>
                      <a:pPr marL="0" algn="r" defTabSz="914400" rtl="0" eaLnBrk="1" fontAlgn="b" latinLnBrk="0" hangingPunct="1"/>
                      <a:r>
                        <a:rPr lang="fr-BE" sz="1000" b="0" i="1" kern="1200" noProof="0" dirty="0">
                          <a:solidFill>
                            <a:schemeClr val="bg2"/>
                          </a:solidFill>
                          <a:latin typeface="+mn-lt"/>
                          <a:ea typeface="+mn-ea"/>
                          <a:cs typeface="+mn-cs"/>
                        </a:rPr>
                        <a:t>Nombre moyen de réponses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647769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2486499113"/>
              </p:ext>
            </p:extLst>
          </p:nvPr>
        </p:nvGraphicFramePr>
        <p:xfrm>
          <a:off x="3684096" y="2133600"/>
          <a:ext cx="2697653" cy="377894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1376026" cy="719138"/>
          </a:xfrm>
        </p:spPr>
        <p:txBody>
          <a:bodyPr/>
          <a:lstStyle/>
          <a:p>
            <a:r>
              <a:rPr lang="nl-BE" dirty="0"/>
              <a:t>21% des </a:t>
            </a:r>
            <a:r>
              <a:rPr lang="fr-BE" dirty="0"/>
              <a:t>chats en Wallonie sont stérilisés en raison de l’obligation légale</a:t>
            </a:r>
            <a:r>
              <a:rPr lang="nl-BE" dirty="0"/>
              <a:t>. </a:t>
            </a:r>
            <a:r>
              <a:rPr lang="fr-BE" dirty="0"/>
              <a:t>Pour les femelles, la principale raison de les faire stériliser est de ne pas vouloir de portée. Pour les mâles, les principales raisons sont que c’est mieux pour leur santé, que sinon le mâle commence à émettre des jets d’urine et que les mâles sont plus calmes après une stérilisation.</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fr-BE" dirty="0"/>
              <a:t>Base :	Chats stérilisés Wallonie (n=570)</a:t>
            </a:r>
          </a:p>
          <a:p>
            <a:r>
              <a:rPr lang="fr-BE" dirty="0"/>
              <a:t>Question :	Q9. Pourquoi avez-vous choisi de faire stériliser/castrer votre chat(te) ?</a:t>
            </a:r>
          </a:p>
          <a:p>
            <a:r>
              <a:rPr lang="fr-BE" dirty="0"/>
              <a:t>ABCD :	Niveau de fiabilité 95% </a:t>
            </a:r>
          </a:p>
          <a:p>
            <a:r>
              <a:rPr lang="nl-NL" dirty="0"/>
              <a:t>*	</a:t>
            </a:r>
            <a:r>
              <a:rPr lang="fr-BE" dirty="0"/>
              <a:t>Estimation sur la base de 1 191 646 chats stérilisés en </a:t>
            </a:r>
            <a:r>
              <a:rPr lang="nl-BE" dirty="0" err="1"/>
              <a:t>Wallonie</a:t>
            </a:r>
            <a:endParaRPr lang="nl-BE" dirty="0"/>
          </a:p>
          <a:p>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13</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Leviers stérilisation</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1364306651"/>
              </p:ext>
            </p:extLst>
          </p:nvPr>
        </p:nvGraphicFramePr>
        <p:xfrm>
          <a:off x="3684097" y="1484313"/>
          <a:ext cx="8100000" cy="647964"/>
        </p:xfrm>
        <a:graphic>
          <a:graphicData uri="http://schemas.openxmlformats.org/drawingml/2006/table">
            <a:tbl>
              <a:tblPr firstRow="1" bandRow="1">
                <a:tableStyleId>{2D5ABB26-0587-4C30-8999-92F81FD0307C}</a:tableStyleId>
              </a:tblPr>
              <a:tblGrid>
                <a:gridCol w="2547891">
                  <a:extLst>
                    <a:ext uri="{9D8B030D-6E8A-4147-A177-3AD203B41FA5}">
                      <a16:colId xmlns:a16="http://schemas.microsoft.com/office/drawing/2014/main" val="2820400169"/>
                    </a:ext>
                  </a:extLst>
                </a:gridCol>
                <a:gridCol w="2852109">
                  <a:extLst>
                    <a:ext uri="{9D8B030D-6E8A-4147-A177-3AD203B41FA5}">
                      <a16:colId xmlns:a16="http://schemas.microsoft.com/office/drawing/2014/main" val="3982777495"/>
                    </a:ext>
                  </a:extLst>
                </a:gridCol>
                <a:gridCol w="2700000">
                  <a:extLst>
                    <a:ext uri="{9D8B030D-6E8A-4147-A177-3AD203B41FA5}">
                      <a16:colId xmlns:a16="http://schemas.microsoft.com/office/drawing/2014/main" val="1442247664"/>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algn="l" defTabSz="914400" rtl="0" eaLnBrk="1" latinLnBrk="0" hangingPunct="1"/>
                      <a:r>
                        <a:rPr lang="en-US" sz="1200" b="0" kern="1200" dirty="0">
                          <a:solidFill>
                            <a:schemeClr val="bg1"/>
                          </a:solidFill>
                          <a:latin typeface="+mj-lt"/>
                          <a:ea typeface="+mn-ea"/>
                          <a:cs typeface="+mn-cs"/>
                        </a:rPr>
                        <a:t>SEXE CHAT</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600" dirty="0">
                        <a:latin typeface="+mj-lt"/>
                      </a:endParaRPr>
                    </a:p>
                  </a:txBody>
                  <a:tcPr marL="0" marR="0" marT="0" marB="0" anchor="ct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MÂLE</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mn-lt"/>
                        </a:rPr>
                        <a:t>FEMELLE</a:t>
                      </a:r>
                      <a:endParaRPr lang="en-US" sz="1200" b="1" kern="1200" dirty="0">
                        <a:solidFill>
                          <a:schemeClr val="accent1"/>
                        </a:solidFill>
                        <a:latin typeface="+mn-lt"/>
                        <a:ea typeface="+mn-ea"/>
                        <a:cs typeface="+mn-cs"/>
                      </a:endParaRP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r>
                        <a:rPr lang="en-US" sz="1000" b="0" dirty="0">
                          <a:solidFill>
                            <a:schemeClr val="tx1">
                              <a:lumMod val="50000"/>
                              <a:lumOff val="50000"/>
                            </a:schemeClr>
                          </a:solidFill>
                          <a:latin typeface="+mn-lt"/>
                        </a:rPr>
                        <a:t>(n=570)</a:t>
                      </a:r>
                    </a:p>
                  </a:txBody>
                  <a:tcPr marL="72000" marR="0" marT="0" marB="0" anchor="ctr">
                    <a:lnL>
                      <a:noFill/>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dirty="0">
                          <a:solidFill>
                            <a:schemeClr val="tx1">
                              <a:lumMod val="50000"/>
                              <a:lumOff val="50000"/>
                            </a:schemeClr>
                          </a:solidFill>
                          <a:latin typeface="+mn-lt"/>
                        </a:rPr>
                        <a:t>(n=273)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lumMod val="50000"/>
                              <a:lumOff val="50000"/>
                            </a:schemeClr>
                          </a:solidFill>
                          <a:latin typeface="+mn-lt"/>
                        </a:rPr>
                        <a:t>(n=297) – (B)</a:t>
                      </a:r>
                      <a:endParaRPr lang="en-US" sz="1000" b="0" kern="1200" dirty="0">
                        <a:solidFill>
                          <a:schemeClr val="tx1">
                            <a:lumMod val="50000"/>
                            <a:lumOff val="50000"/>
                          </a:schemeClr>
                        </a:solidFill>
                        <a:latin typeface="+mn-lt"/>
                        <a:ea typeface="+mn-ea"/>
                        <a:cs typeface="+mn-cs"/>
                      </a:endParaRP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graphicFrame>
        <p:nvGraphicFramePr>
          <p:cNvPr id="16" name="Chart 15">
            <a:extLst>
              <a:ext uri="{FF2B5EF4-FFF2-40B4-BE49-F238E27FC236}">
                <a16:creationId xmlns:a16="http://schemas.microsoft.com/office/drawing/2014/main" id="{10455FB4-6BEA-497D-884B-33E170F9F47E}"/>
              </a:ext>
            </a:extLst>
          </p:cNvPr>
          <p:cNvGraphicFramePr/>
          <p:nvPr>
            <p:extLst>
              <p:ext uri="{D42A27DB-BD31-4B8C-83A1-F6EECF244321}">
                <p14:modId xmlns:p14="http://schemas.microsoft.com/office/powerpoint/2010/main" val="1147869185"/>
              </p:ext>
            </p:extLst>
          </p:nvPr>
        </p:nvGraphicFramePr>
        <p:xfrm>
          <a:off x="9086334" y="2133600"/>
          <a:ext cx="2697653" cy="37789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2DF1AA51-FB19-4BEB-AC9B-A810D6346650}"/>
              </a:ext>
            </a:extLst>
          </p:cNvPr>
          <p:cNvGraphicFramePr/>
          <p:nvPr>
            <p:extLst>
              <p:ext uri="{D42A27DB-BD31-4B8C-83A1-F6EECF244321}">
                <p14:modId xmlns:p14="http://schemas.microsoft.com/office/powerpoint/2010/main" val="2348430916"/>
              </p:ext>
            </p:extLst>
          </p:nvPr>
        </p:nvGraphicFramePr>
        <p:xfrm>
          <a:off x="6385215" y="2133600"/>
          <a:ext cx="2697653" cy="3778944"/>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5A195CBA-48CA-48F8-8869-989FD7699932}"/>
              </a:ext>
            </a:extLst>
          </p:cNvPr>
          <p:cNvSpPr txBox="1"/>
          <p:nvPr/>
        </p:nvSpPr>
        <p:spPr>
          <a:xfrm>
            <a:off x="10452799" y="2240117"/>
            <a:ext cx="102592" cy="169277"/>
          </a:xfrm>
          <a:prstGeom prst="rect">
            <a:avLst/>
          </a:prstGeom>
        </p:spPr>
        <p:txBody>
          <a:bodyPr vert="horz" wrap="none" lIns="0" tIns="0" rIns="0" bIns="0" rtlCol="0">
            <a:spAutoFit/>
          </a:bodyPr>
          <a:lstStyle/>
          <a:p>
            <a:pPr algn="l"/>
            <a:r>
              <a:rPr lang="fr-BE" sz="1100" b="1" dirty="0">
                <a:solidFill>
                  <a:schemeClr val="bg2"/>
                </a:solidFill>
              </a:rPr>
              <a:t>A</a:t>
            </a:r>
          </a:p>
        </p:txBody>
      </p:sp>
      <p:sp>
        <p:nvSpPr>
          <p:cNvPr id="26" name="TextBox 25">
            <a:extLst>
              <a:ext uri="{FF2B5EF4-FFF2-40B4-BE49-F238E27FC236}">
                <a16:creationId xmlns:a16="http://schemas.microsoft.com/office/drawing/2014/main" id="{5ECEA367-0FE3-4F0A-B64C-5F1441F3D105}"/>
              </a:ext>
            </a:extLst>
          </p:cNvPr>
          <p:cNvSpPr txBox="1"/>
          <p:nvPr/>
        </p:nvSpPr>
        <p:spPr>
          <a:xfrm>
            <a:off x="7393475" y="4495001"/>
            <a:ext cx="102592" cy="169277"/>
          </a:xfrm>
          <a:prstGeom prst="rect">
            <a:avLst/>
          </a:prstGeom>
        </p:spPr>
        <p:txBody>
          <a:bodyPr vert="horz" wrap="none" lIns="0" tIns="0" rIns="0" bIns="0" rtlCol="0">
            <a:spAutoFit/>
          </a:bodyPr>
          <a:lstStyle/>
          <a:p>
            <a:pPr algn="l"/>
            <a:r>
              <a:rPr lang="fr-BE" sz="1100" b="1" dirty="0">
                <a:solidFill>
                  <a:schemeClr val="bg2"/>
                </a:solidFill>
              </a:rPr>
              <a:t>B</a:t>
            </a:r>
          </a:p>
        </p:txBody>
      </p:sp>
      <p:sp>
        <p:nvSpPr>
          <p:cNvPr id="35" name="Rectangle 34">
            <a:extLst>
              <a:ext uri="{FF2B5EF4-FFF2-40B4-BE49-F238E27FC236}">
                <a16:creationId xmlns:a16="http://schemas.microsoft.com/office/drawing/2014/main" id="{547F0545-6B21-4067-BC1E-27E09F1F576E}"/>
              </a:ext>
            </a:extLst>
          </p:cNvPr>
          <p:cNvSpPr>
            <a:spLocks/>
          </p:cNvSpPr>
          <p:nvPr/>
        </p:nvSpPr>
        <p:spPr>
          <a:xfrm>
            <a:off x="3680630"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solidFill>
                  <a:schemeClr val="bg2"/>
                </a:solidFill>
              </a:rPr>
              <a:t>2,1</a:t>
            </a:r>
          </a:p>
        </p:txBody>
      </p:sp>
      <p:sp>
        <p:nvSpPr>
          <p:cNvPr id="36" name="Rectangle 35">
            <a:extLst>
              <a:ext uri="{FF2B5EF4-FFF2-40B4-BE49-F238E27FC236}">
                <a16:creationId xmlns:a16="http://schemas.microsoft.com/office/drawing/2014/main" id="{D7196EBF-3B0C-488A-A22D-825272EBB5E0}"/>
              </a:ext>
            </a:extLst>
          </p:cNvPr>
          <p:cNvSpPr>
            <a:spLocks/>
          </p:cNvSpPr>
          <p:nvPr/>
        </p:nvSpPr>
        <p:spPr>
          <a:xfrm>
            <a:off x="6381749"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solidFill>
                  <a:schemeClr val="bg2"/>
                </a:solidFill>
              </a:rPr>
              <a:t>2,2</a:t>
            </a:r>
          </a:p>
        </p:txBody>
      </p:sp>
      <p:sp>
        <p:nvSpPr>
          <p:cNvPr id="37" name="Rectangle 36">
            <a:extLst>
              <a:ext uri="{FF2B5EF4-FFF2-40B4-BE49-F238E27FC236}">
                <a16:creationId xmlns:a16="http://schemas.microsoft.com/office/drawing/2014/main" id="{B6A840E4-A515-453C-BA7C-8E308026539A}"/>
              </a:ext>
            </a:extLst>
          </p:cNvPr>
          <p:cNvSpPr>
            <a:spLocks/>
          </p:cNvSpPr>
          <p:nvPr/>
        </p:nvSpPr>
        <p:spPr>
          <a:xfrm>
            <a:off x="9066604"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solidFill>
                  <a:schemeClr val="bg2"/>
                </a:solidFill>
              </a:rPr>
              <a:t>2,0</a:t>
            </a:r>
          </a:p>
        </p:txBody>
      </p:sp>
      <p:graphicFrame>
        <p:nvGraphicFramePr>
          <p:cNvPr id="18" name="Table 6">
            <a:extLst>
              <a:ext uri="{FF2B5EF4-FFF2-40B4-BE49-F238E27FC236}">
                <a16:creationId xmlns:a16="http://schemas.microsoft.com/office/drawing/2014/main" id="{6A20A50E-A939-4A85-84C1-A9E69C6BBC73}"/>
              </a:ext>
            </a:extLst>
          </p:cNvPr>
          <p:cNvGraphicFramePr>
            <a:graphicFrameLocks noGrp="1"/>
          </p:cNvGraphicFramePr>
          <p:nvPr>
            <p:extLst>
              <p:ext uri="{D42A27DB-BD31-4B8C-83A1-F6EECF244321}">
                <p14:modId xmlns:p14="http://schemas.microsoft.com/office/powerpoint/2010/main" val="3830392022"/>
              </p:ext>
            </p:extLst>
          </p:nvPr>
        </p:nvGraphicFramePr>
        <p:xfrm>
          <a:off x="5090034" y="2115318"/>
          <a:ext cx="894080" cy="3496914"/>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388546">
                <a:tc>
                  <a:txBody>
                    <a:bodyPr/>
                    <a:lstStyle/>
                    <a:p>
                      <a:pPr algn="ctr" fontAlgn="b"/>
                      <a:r>
                        <a:rPr lang="nl-BE" sz="1100" b="0" i="0" u="none" strike="noStrike" dirty="0">
                          <a:solidFill>
                            <a:srgbClr val="000000"/>
                          </a:solidFill>
                          <a:effectLst/>
                          <a:latin typeface="+mn-lt"/>
                        </a:rPr>
                        <a:t>433878</a:t>
                      </a:r>
                    </a:p>
                  </a:txBody>
                  <a:tcPr marL="9525" marR="9525" marT="9525" marB="0" anchor="ctr"/>
                </a:tc>
                <a:extLst>
                  <a:ext uri="{0D108BD9-81ED-4DB2-BD59-A6C34878D82A}">
                    <a16:rowId xmlns:a16="http://schemas.microsoft.com/office/drawing/2014/main" val="2609975273"/>
                  </a:ext>
                </a:extLst>
              </a:tr>
              <a:tr h="388546">
                <a:tc>
                  <a:txBody>
                    <a:bodyPr/>
                    <a:lstStyle/>
                    <a:p>
                      <a:pPr algn="ctr" fontAlgn="b"/>
                      <a:r>
                        <a:rPr lang="nl-BE" sz="1100" b="0" i="0" u="none" strike="noStrike">
                          <a:solidFill>
                            <a:srgbClr val="000000"/>
                          </a:solidFill>
                          <a:effectLst/>
                          <a:latin typeface="+mn-lt"/>
                        </a:rPr>
                        <a:t>358566</a:t>
                      </a:r>
                    </a:p>
                  </a:txBody>
                  <a:tcPr marL="9525" marR="9525" marT="9525" marB="0" anchor="ctr"/>
                </a:tc>
                <a:extLst>
                  <a:ext uri="{0D108BD9-81ED-4DB2-BD59-A6C34878D82A}">
                    <a16:rowId xmlns:a16="http://schemas.microsoft.com/office/drawing/2014/main" val="967239476"/>
                  </a:ext>
                </a:extLst>
              </a:tr>
              <a:tr h="388546">
                <a:tc>
                  <a:txBody>
                    <a:bodyPr/>
                    <a:lstStyle/>
                    <a:p>
                      <a:pPr algn="ctr" fontAlgn="b"/>
                      <a:r>
                        <a:rPr lang="nl-BE" sz="1100" b="0" i="0" u="none" strike="noStrike">
                          <a:solidFill>
                            <a:srgbClr val="000000"/>
                          </a:solidFill>
                          <a:effectLst/>
                          <a:latin typeface="+mn-lt"/>
                        </a:rPr>
                        <a:t>348437</a:t>
                      </a:r>
                    </a:p>
                  </a:txBody>
                  <a:tcPr marL="9525" marR="9525" marT="9525" marB="0" anchor="ctr"/>
                </a:tc>
                <a:extLst>
                  <a:ext uri="{0D108BD9-81ED-4DB2-BD59-A6C34878D82A}">
                    <a16:rowId xmlns:a16="http://schemas.microsoft.com/office/drawing/2014/main" val="3273778852"/>
                  </a:ext>
                </a:extLst>
              </a:tr>
              <a:tr h="388546">
                <a:tc>
                  <a:txBody>
                    <a:bodyPr/>
                    <a:lstStyle/>
                    <a:p>
                      <a:pPr algn="ctr" fontAlgn="b"/>
                      <a:r>
                        <a:rPr lang="nl-BE" sz="1100" b="0" i="0" u="none" strike="noStrike">
                          <a:solidFill>
                            <a:srgbClr val="000000"/>
                          </a:solidFill>
                          <a:effectLst/>
                          <a:latin typeface="+mn-lt"/>
                        </a:rPr>
                        <a:t>319242</a:t>
                      </a:r>
                    </a:p>
                  </a:txBody>
                  <a:tcPr marL="9525" marR="9525" marT="9525" marB="0" anchor="ctr"/>
                </a:tc>
                <a:extLst>
                  <a:ext uri="{0D108BD9-81ED-4DB2-BD59-A6C34878D82A}">
                    <a16:rowId xmlns:a16="http://schemas.microsoft.com/office/drawing/2014/main" val="497980917"/>
                  </a:ext>
                </a:extLst>
              </a:tr>
              <a:tr h="388546">
                <a:tc>
                  <a:txBody>
                    <a:bodyPr/>
                    <a:lstStyle/>
                    <a:p>
                      <a:pPr algn="ctr" fontAlgn="b"/>
                      <a:r>
                        <a:rPr lang="nl-BE" sz="1100" b="0" i="0" u="none" strike="noStrike">
                          <a:solidFill>
                            <a:srgbClr val="000000"/>
                          </a:solidFill>
                          <a:effectLst/>
                          <a:latin typeface="+mn-lt"/>
                        </a:rPr>
                        <a:t>305181</a:t>
                      </a:r>
                    </a:p>
                  </a:txBody>
                  <a:tcPr marL="9525" marR="9525" marT="9525" marB="0" anchor="ctr"/>
                </a:tc>
                <a:extLst>
                  <a:ext uri="{0D108BD9-81ED-4DB2-BD59-A6C34878D82A}">
                    <a16:rowId xmlns:a16="http://schemas.microsoft.com/office/drawing/2014/main" val="1650267003"/>
                  </a:ext>
                </a:extLst>
              </a:tr>
              <a:tr h="388546">
                <a:tc>
                  <a:txBody>
                    <a:bodyPr/>
                    <a:lstStyle/>
                    <a:p>
                      <a:pPr algn="ctr" fontAlgn="b"/>
                      <a:r>
                        <a:rPr lang="nl-BE" sz="1100" b="0" i="0" u="none" strike="noStrike">
                          <a:solidFill>
                            <a:srgbClr val="000000"/>
                          </a:solidFill>
                          <a:effectLst/>
                          <a:latin typeface="+mn-lt"/>
                        </a:rPr>
                        <a:t>254774</a:t>
                      </a:r>
                    </a:p>
                  </a:txBody>
                  <a:tcPr marL="9525" marR="9525" marT="9525" marB="0" anchor="ctr"/>
                </a:tc>
                <a:extLst>
                  <a:ext uri="{0D108BD9-81ED-4DB2-BD59-A6C34878D82A}">
                    <a16:rowId xmlns:a16="http://schemas.microsoft.com/office/drawing/2014/main" val="4187809548"/>
                  </a:ext>
                </a:extLst>
              </a:tr>
              <a:tr h="388546">
                <a:tc>
                  <a:txBody>
                    <a:bodyPr/>
                    <a:lstStyle/>
                    <a:p>
                      <a:pPr algn="ctr" fontAlgn="b"/>
                      <a:r>
                        <a:rPr lang="nl-BE" sz="1100" b="0" i="0" u="none" strike="noStrike">
                          <a:solidFill>
                            <a:srgbClr val="000000"/>
                          </a:solidFill>
                          <a:effectLst/>
                          <a:latin typeface="+mn-lt"/>
                        </a:rPr>
                        <a:t>172908</a:t>
                      </a:r>
                    </a:p>
                  </a:txBody>
                  <a:tcPr marL="9525" marR="9525" marT="9525" marB="0" anchor="ctr"/>
                </a:tc>
                <a:extLst>
                  <a:ext uri="{0D108BD9-81ED-4DB2-BD59-A6C34878D82A}">
                    <a16:rowId xmlns:a16="http://schemas.microsoft.com/office/drawing/2014/main" val="2812105334"/>
                  </a:ext>
                </a:extLst>
              </a:tr>
              <a:tr h="388546">
                <a:tc>
                  <a:txBody>
                    <a:bodyPr/>
                    <a:lstStyle/>
                    <a:p>
                      <a:pPr algn="ctr" fontAlgn="b"/>
                      <a:r>
                        <a:rPr lang="nl-BE" sz="1100" b="0" i="0" u="none" strike="noStrike">
                          <a:solidFill>
                            <a:srgbClr val="000000"/>
                          </a:solidFill>
                          <a:effectLst/>
                          <a:latin typeface="+mn-lt"/>
                        </a:rPr>
                        <a:t>140257</a:t>
                      </a:r>
                    </a:p>
                  </a:txBody>
                  <a:tcPr marL="9525" marR="9525" marT="9525" marB="0" anchor="ctr"/>
                </a:tc>
                <a:extLst>
                  <a:ext uri="{0D108BD9-81ED-4DB2-BD59-A6C34878D82A}">
                    <a16:rowId xmlns:a16="http://schemas.microsoft.com/office/drawing/2014/main" val="3234184077"/>
                  </a:ext>
                </a:extLst>
              </a:tr>
              <a:tr h="388546">
                <a:tc>
                  <a:txBody>
                    <a:bodyPr/>
                    <a:lstStyle/>
                    <a:p>
                      <a:pPr algn="ctr" fontAlgn="b"/>
                      <a:r>
                        <a:rPr lang="nl-BE" sz="1100" b="0" i="0" u="none" strike="noStrike" dirty="0">
                          <a:solidFill>
                            <a:srgbClr val="000000"/>
                          </a:solidFill>
                          <a:effectLst/>
                          <a:latin typeface="+mn-lt"/>
                        </a:rPr>
                        <a:t>123931</a:t>
                      </a:r>
                    </a:p>
                  </a:txBody>
                  <a:tcPr marL="9525" marR="9525" marT="9525" marB="0" anchor="ctr"/>
                </a:tc>
                <a:extLst>
                  <a:ext uri="{0D108BD9-81ED-4DB2-BD59-A6C34878D82A}">
                    <a16:rowId xmlns:a16="http://schemas.microsoft.com/office/drawing/2014/main" val="533944637"/>
                  </a:ext>
                </a:extLst>
              </a:tr>
            </a:tbl>
          </a:graphicData>
        </a:graphic>
      </p:graphicFrame>
      <p:sp>
        <p:nvSpPr>
          <p:cNvPr id="19" name="TextBox 18">
            <a:extLst>
              <a:ext uri="{FF2B5EF4-FFF2-40B4-BE49-F238E27FC236}">
                <a16:creationId xmlns:a16="http://schemas.microsoft.com/office/drawing/2014/main" id="{24AAFF38-1B39-4D75-97F7-1F9343342E89}"/>
              </a:ext>
            </a:extLst>
          </p:cNvPr>
          <p:cNvSpPr txBox="1"/>
          <p:nvPr/>
        </p:nvSpPr>
        <p:spPr>
          <a:xfrm>
            <a:off x="4957990" y="1760628"/>
            <a:ext cx="1235915" cy="369332"/>
          </a:xfrm>
          <a:prstGeom prst="rect">
            <a:avLst/>
          </a:prstGeom>
        </p:spPr>
        <p:txBody>
          <a:bodyPr vert="horz" wrap="none" lIns="0" tIns="0" rIns="0" bIns="0" rtlCol="0">
            <a:spAutoFit/>
          </a:bodyPr>
          <a:lstStyle/>
          <a:p>
            <a:pPr algn="ctr"/>
            <a:r>
              <a:rPr lang="fr-BE" sz="1200" dirty="0"/>
              <a:t>Nombres absolus </a:t>
            </a:r>
            <a:br>
              <a:rPr lang="fr-BE" sz="1200" dirty="0"/>
            </a:br>
            <a:r>
              <a:rPr lang="fr-BE" sz="1200" dirty="0"/>
              <a:t>de chats*</a:t>
            </a:r>
          </a:p>
        </p:txBody>
      </p:sp>
    </p:spTree>
    <p:extLst>
      <p:ext uri="{BB962C8B-B14F-4D97-AF65-F5344CB8AC3E}">
        <p14:creationId xmlns:p14="http://schemas.microsoft.com/office/powerpoint/2010/main" val="131759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5941FF3-52B9-49C6-B55E-803BEB9DB33B}"/>
              </a:ext>
            </a:extLst>
          </p:cNvPr>
          <p:cNvSpPr/>
          <p:nvPr/>
        </p:nvSpPr>
        <p:spPr>
          <a:xfrm>
            <a:off x="5683122" y="1724022"/>
            <a:ext cx="1665416" cy="185326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SEXE CHAT</a:t>
            </a:r>
          </a:p>
        </p:txBody>
      </p:sp>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514095397"/>
              </p:ext>
            </p:extLst>
          </p:nvPr>
        </p:nvGraphicFramePr>
        <p:xfrm>
          <a:off x="380526" y="1724026"/>
          <a:ext cx="5211462" cy="4466456"/>
        </p:xfrm>
        <a:graphic>
          <a:graphicData uri="http://schemas.openxmlformats.org/drawingml/2006/table">
            <a:tbl>
              <a:tblPr firstRow="1" bandRow="1">
                <a:tableStyleId>{2D5ABB26-0587-4C30-8999-92F81FD0307C}</a:tableStyleId>
              </a:tblPr>
              <a:tblGrid>
                <a:gridCol w="2922110">
                  <a:extLst>
                    <a:ext uri="{9D8B030D-6E8A-4147-A177-3AD203B41FA5}">
                      <a16:colId xmlns:a16="http://schemas.microsoft.com/office/drawing/2014/main" val="2457120873"/>
                    </a:ext>
                  </a:extLst>
                </a:gridCol>
                <a:gridCol w="2289352">
                  <a:extLst>
                    <a:ext uri="{9D8B030D-6E8A-4147-A177-3AD203B41FA5}">
                      <a16:colId xmlns:a16="http://schemas.microsoft.com/office/drawing/2014/main" val="376077822"/>
                    </a:ext>
                  </a:extLst>
                </a:gridCol>
              </a:tblGrid>
              <a:tr h="295084">
                <a:tc gridSpan="2">
                  <a:txBody>
                    <a:bodyPr/>
                    <a:lstStyle/>
                    <a:p>
                      <a:pPr algn="l"/>
                      <a:r>
                        <a:rPr lang="fr-BE" sz="1100" b="1" noProof="0">
                          <a:solidFill>
                            <a:schemeClr val="tx1"/>
                          </a:solidFill>
                        </a:rPr>
                        <a:t>INTENTION DE FAIRE STÉRILISER VOTRE CHAT(TE) ?</a:t>
                      </a:r>
                    </a:p>
                  </a:txBody>
                  <a:tcPr marL="36000" marR="0" marT="0" marB="0" anchor="ctr">
                    <a:lnL w="12700" cap="flat" cmpd="sng" algn="ctr">
                      <a:noFill/>
                      <a:prstDash val="solid"/>
                      <a:round/>
                      <a:headEnd type="none" w="med" len="med"/>
                      <a:tailEnd type="none" w="med" len="med"/>
                    </a:lnL>
                    <a:lnR>
                      <a:noFill/>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37572506"/>
                  </a:ext>
                </a:extLst>
              </a:tr>
              <a:tr h="295084">
                <a:tc>
                  <a:txBody>
                    <a:bodyPr/>
                    <a:lstStyle/>
                    <a:p>
                      <a:pPr algn="r"/>
                      <a:r>
                        <a:rPr lang="fr-BE" sz="1100" b="0" noProof="0">
                          <a:solidFill>
                            <a:schemeClr val="tx1"/>
                          </a:solidFill>
                        </a:rPr>
                        <a:t>Oui, j’ai des projets concrets</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95084">
                <a:tc>
                  <a:txBody>
                    <a:bodyPr/>
                    <a:lstStyle/>
                    <a:p>
                      <a:pPr algn="r"/>
                      <a:r>
                        <a:rPr lang="fr-BE" sz="1100" b="0" noProof="0">
                          <a:solidFill>
                            <a:schemeClr val="tx1"/>
                          </a:solidFill>
                        </a:rPr>
                        <a:t>Oui, mais je n’ai pas encore de projets concrets</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noProof="0">
                          <a:solidFill>
                            <a:schemeClr val="tx1"/>
                          </a:solidFill>
                        </a:rPr>
                        <a:t>Non </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295084">
                <a:tc gridSpan="2">
                  <a:txBody>
                    <a:bodyPr/>
                    <a:lstStyle/>
                    <a:p>
                      <a:pPr algn="l"/>
                      <a:r>
                        <a:rPr lang="nl-BE" sz="1100" b="1" noProof="0" dirty="0">
                          <a:solidFill>
                            <a:schemeClr val="tx1"/>
                          </a:solidFill>
                        </a:rPr>
                        <a:t>RAISON CHAT(TE) PAS (ENCORE) STÉRILISÉ(E) ?</a:t>
                      </a:r>
                    </a:p>
                  </a:txBody>
                  <a:tcPr marL="36000" marR="0" marT="0" marB="0" anchor="ctr">
                    <a:lnL w="12700" cap="flat" cmpd="sng" algn="ctr">
                      <a:noFill/>
                      <a:prstDash val="solid"/>
                      <a:round/>
                      <a:headEnd type="none" w="med" len="med"/>
                      <a:tailEnd type="none" w="med" len="med"/>
                    </a:lnL>
                    <a:lnR>
                      <a:noFill/>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616485104"/>
                  </a:ext>
                </a:extLst>
              </a:tr>
              <a:tr h="295084">
                <a:tc>
                  <a:txBody>
                    <a:bodyPr/>
                    <a:lstStyle/>
                    <a:p>
                      <a:pPr algn="r"/>
                      <a:r>
                        <a:rPr lang="fr-BE" sz="1100" b="0" noProof="0">
                          <a:solidFill>
                            <a:schemeClr val="tx1"/>
                          </a:solidFill>
                        </a:rPr>
                        <a:t>Trop cher</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fr-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noProof="0">
                          <a:solidFill>
                            <a:schemeClr val="tx1"/>
                          </a:solidFill>
                        </a:rPr>
                        <a:t>Je ne trouve pas que c’est nécessaire</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noProof="0">
                          <a:solidFill>
                            <a:schemeClr val="tx1"/>
                          </a:solidFill>
                        </a:rPr>
                        <a:t>Mon chat/ma chatte est encore trop jeune</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noProof="0">
                          <a:solidFill>
                            <a:schemeClr val="tx1"/>
                          </a:solidFill>
                        </a:rPr>
                        <a:t>Pas nécessaire parce que j’ai un chat (mâle)</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noProof="0">
                          <a:solidFill>
                            <a:schemeClr val="tx1"/>
                          </a:solidFill>
                        </a:rPr>
                        <a:t>Pas encore eu le temps d’aller chez le vét.</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59382821"/>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noProof="0">
                          <a:solidFill>
                            <a:schemeClr val="tx1"/>
                          </a:solidFill>
                        </a:rPr>
                        <a:t>Mon chat ne va pas à l’extérieur (librement)</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295084">
                <a:tc>
                  <a:txBody>
                    <a:bodyPr/>
                    <a:lstStyle/>
                    <a:p>
                      <a:pPr algn="r"/>
                      <a:r>
                        <a:rPr lang="fr-BE" sz="1100" b="0" noProof="0">
                          <a:solidFill>
                            <a:schemeClr val="tx1"/>
                          </a:solidFill>
                        </a:rPr>
                        <a:t>Mon chat est trop âgé</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295084">
                <a:tc>
                  <a:txBody>
                    <a:bodyPr/>
                    <a:lstStyle/>
                    <a:p>
                      <a:pPr algn="r"/>
                      <a:r>
                        <a:rPr lang="fr-BE" sz="1100" b="0" noProof="0">
                          <a:solidFill>
                            <a:schemeClr val="tx1"/>
                          </a:solidFill>
                        </a:rPr>
                        <a:t>Mon vétérinaire me l’a déconseillé</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51012052"/>
                  </a:ext>
                </a:extLst>
              </a:tr>
              <a:tr h="295084">
                <a:tc>
                  <a:txBody>
                    <a:bodyPr/>
                    <a:lstStyle/>
                    <a:p>
                      <a:pPr algn="r"/>
                      <a:r>
                        <a:rPr lang="fr-BE" sz="1100" b="0" noProof="0">
                          <a:solidFill>
                            <a:schemeClr val="tx1"/>
                          </a:solidFill>
                        </a:rPr>
                        <a:t>Je voudrais avoir une portée de chatons</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325689814"/>
                  </a:ext>
                </a:extLst>
              </a:tr>
              <a:tr h="295084">
                <a:tc>
                  <a:txBody>
                    <a:bodyPr/>
                    <a:lstStyle/>
                    <a:p>
                      <a:pPr algn="r"/>
                      <a:r>
                        <a:rPr lang="fr-BE" sz="1100" b="0" noProof="0">
                          <a:solidFill>
                            <a:schemeClr val="tx1"/>
                          </a:solidFill>
                        </a:rPr>
                        <a:t>Je ne sais pas</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endParaRPr lang="fr-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689743658"/>
                  </a:ext>
                </a:extLst>
              </a:tr>
            </a:tbl>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1547452" cy="719138"/>
          </a:xfrm>
        </p:spPr>
        <p:txBody>
          <a:bodyPr/>
          <a:lstStyle/>
          <a:p>
            <a:r>
              <a:rPr lang="fr-BE" dirty="0"/>
              <a:t>Pour la moitié des chats non-stérilisés en Wallonie, les maîtres ont l’intention de les faire stériliser et 19 % a des projets concrets. Le prix de la stérilisation est la principale barrière à la stérilisation. Les chats non-stérilisés sont plus souvent des mâles, des chats de moins de 3 ans et des chats provenant d’amis ou de ses propres portées.</a:t>
            </a:r>
            <a:endParaRPr lang="nl-BE" dirty="0"/>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fr-BE" dirty="0"/>
              <a:t>Base :	Chats non-stérilisés Wallonie (n=50)</a:t>
            </a:r>
          </a:p>
          <a:p>
            <a:pPr marL="534988" indent="-534988"/>
            <a:r>
              <a:rPr lang="fr-BE" dirty="0"/>
              <a:t>Question :	Q8. </a:t>
            </a:r>
            <a:r>
              <a:rPr lang="fr-FR" dirty="0"/>
              <a:t>Avez-vous l’intention de faire stériliser votre chat(te) dans un avenir proche ?</a:t>
            </a:r>
            <a:r>
              <a:rPr lang="fr-BE" dirty="0"/>
              <a:t> / Q10. </a:t>
            </a:r>
            <a:r>
              <a:rPr lang="fr-FR" dirty="0"/>
              <a:t>Pourquoi avez-vous choisi de ne pas (encore) faire stériliser/castrer votre chat(te) ?</a:t>
            </a:r>
            <a:r>
              <a:rPr lang="fr-BE" dirty="0"/>
              <a:t> Q5. Votre chat(te) est-il/elle un chat de race ? / Q2 </a:t>
            </a:r>
            <a:r>
              <a:rPr lang="fr-FR" dirty="0"/>
              <a:t>Quel est le sexe de votre chat(te) ?</a:t>
            </a:r>
            <a:r>
              <a:rPr lang="fr-BE" dirty="0"/>
              <a:t> /  Q6. </a:t>
            </a:r>
            <a:r>
              <a:rPr lang="fr-FR" dirty="0"/>
              <a:t>Votre chat(te) peut-il/elle aller à l’extérieur </a:t>
            </a:r>
            <a:r>
              <a:rPr lang="fr-BE" dirty="0"/>
              <a:t>? /  Quel âge a votre chat(te) ? / Q4. Où vous êtes-vous procuré(e) votre chat(te) ? </a:t>
            </a:r>
          </a:p>
          <a:p>
            <a:pPr marL="534988" indent="-534988"/>
            <a:r>
              <a:rPr lang="nl-BE" dirty="0"/>
              <a:t>*	</a:t>
            </a:r>
            <a:r>
              <a:rPr lang="fr-BE" dirty="0"/>
              <a:t>Estimation sur la base de 129 470 chats non-stérilisés en </a:t>
            </a:r>
            <a:r>
              <a:rPr lang="nl-BE" dirty="0" err="1"/>
              <a:t>Wallonie</a:t>
            </a:r>
            <a:endParaRPr lang="nl-BE" dirty="0"/>
          </a:p>
          <a:p>
            <a:pPr marL="534988" indent="-534988"/>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14</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Barrières stérilisation + profil chat non-stérilisé</a:t>
            </a:r>
            <a:endParaRPr lang="nl-BE" dirty="0"/>
          </a:p>
        </p:txBody>
      </p:sp>
      <p:grpSp>
        <p:nvGrpSpPr>
          <p:cNvPr id="20" name="Group 19">
            <a:extLst>
              <a:ext uri="{FF2B5EF4-FFF2-40B4-BE49-F238E27FC236}">
                <a16:creationId xmlns:a16="http://schemas.microsoft.com/office/drawing/2014/main" id="{677052F5-122B-4A2F-BE97-3E670F29523B}"/>
              </a:ext>
            </a:extLst>
          </p:cNvPr>
          <p:cNvGrpSpPr/>
          <p:nvPr/>
        </p:nvGrpSpPr>
        <p:grpSpPr>
          <a:xfrm>
            <a:off x="5422851" y="5869833"/>
            <a:ext cx="3528643" cy="339788"/>
            <a:chOff x="3380245" y="5377292"/>
            <a:chExt cx="2927783" cy="442729"/>
          </a:xfrm>
        </p:grpSpPr>
        <p:sp>
          <p:nvSpPr>
            <p:cNvPr id="21" name="Rectangle 20">
              <a:extLst>
                <a:ext uri="{FF2B5EF4-FFF2-40B4-BE49-F238E27FC236}">
                  <a16:creationId xmlns:a16="http://schemas.microsoft.com/office/drawing/2014/main" id="{BF94DC62-15A2-4F72-9A88-73240249CBA6}"/>
                </a:ext>
              </a:extLst>
            </p:cNvPr>
            <p:cNvSpPr/>
            <p:nvPr/>
          </p:nvSpPr>
          <p:spPr>
            <a:xfrm>
              <a:off x="3466956" y="5524783"/>
              <a:ext cx="2841072" cy="295238"/>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t">
              <a:spAutoFit/>
            </a:bodyPr>
            <a:lstStyle/>
            <a:p>
              <a:r>
                <a:rPr lang="fr-BE" sz="1000">
                  <a:solidFill>
                    <a:schemeClr val="bg1">
                      <a:lumMod val="50000"/>
                    </a:schemeClr>
                  </a:solidFill>
                </a:rPr>
                <a:t>Remarque : les items &lt; 4 ne sont pas représentés</a:t>
              </a:r>
            </a:p>
          </p:txBody>
        </p:sp>
        <p:grpSp>
          <p:nvGrpSpPr>
            <p:cNvPr id="22" name="Group 21">
              <a:extLst>
                <a:ext uri="{FF2B5EF4-FFF2-40B4-BE49-F238E27FC236}">
                  <a16:creationId xmlns:a16="http://schemas.microsoft.com/office/drawing/2014/main" id="{E8C64895-EFC2-497A-A6FA-96302E1B4B57}"/>
                </a:ext>
              </a:extLst>
            </p:cNvPr>
            <p:cNvGrpSpPr/>
            <p:nvPr/>
          </p:nvGrpSpPr>
          <p:grpSpPr>
            <a:xfrm>
              <a:off x="3380245" y="5377292"/>
              <a:ext cx="180000" cy="180000"/>
              <a:chOff x="3084430" y="5376985"/>
              <a:chExt cx="180000" cy="180000"/>
            </a:xfrm>
            <a:effectLst>
              <a:outerShdw dist="25400" dir="2700000" algn="tl" rotWithShape="0">
                <a:schemeClr val="tx1">
                  <a:alpha val="40000"/>
                </a:schemeClr>
              </a:outerShdw>
            </a:effectLst>
          </p:grpSpPr>
          <p:sp>
            <p:nvSpPr>
              <p:cNvPr id="23" name="Ellipse 87">
                <a:extLst>
                  <a:ext uri="{FF2B5EF4-FFF2-40B4-BE49-F238E27FC236}">
                    <a16:creationId xmlns:a16="http://schemas.microsoft.com/office/drawing/2014/main" id="{8EC05D0B-D310-47A3-BD6A-EF8C9C94CE63}"/>
                  </a:ext>
                </a:extLst>
              </p:cNvPr>
              <p:cNvSpPr/>
              <p:nvPr/>
            </p:nvSpPr>
            <p:spPr>
              <a:xfrm>
                <a:off x="3084430" y="5376985"/>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5DD23833-8251-4C43-A1BA-701A6B815853}"/>
                  </a:ext>
                </a:extLst>
              </p:cNvPr>
              <p:cNvGrpSpPr/>
              <p:nvPr/>
            </p:nvGrpSpPr>
            <p:grpSpPr>
              <a:xfrm>
                <a:off x="3172630" y="5420532"/>
                <a:ext cx="3600" cy="92906"/>
                <a:chOff x="3172630" y="5421189"/>
                <a:chExt cx="3600" cy="92906"/>
              </a:xfrm>
            </p:grpSpPr>
            <p:sp>
              <p:nvSpPr>
                <p:cNvPr id="25" name="Line 37">
                  <a:extLst>
                    <a:ext uri="{FF2B5EF4-FFF2-40B4-BE49-F238E27FC236}">
                      <a16:creationId xmlns:a16="http://schemas.microsoft.com/office/drawing/2014/main" id="{E4085086-69DF-4F95-B819-441B9F309562}"/>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Oval 38">
                  <a:extLst>
                    <a:ext uri="{FF2B5EF4-FFF2-40B4-BE49-F238E27FC236}">
                      <a16:creationId xmlns:a16="http://schemas.microsoft.com/office/drawing/2014/main" id="{90CCC38E-7B64-4D33-8A82-1AB3681C6886}"/>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33" name="Rectangle 32">
            <a:extLst>
              <a:ext uri="{FF2B5EF4-FFF2-40B4-BE49-F238E27FC236}">
                <a16:creationId xmlns:a16="http://schemas.microsoft.com/office/drawing/2014/main" id="{9DA0DAA6-5485-42F7-98BA-DDF0CDE8D7AE}"/>
              </a:ext>
            </a:extLst>
          </p:cNvPr>
          <p:cNvSpPr/>
          <p:nvPr/>
        </p:nvSpPr>
        <p:spPr>
          <a:xfrm>
            <a:off x="7436525" y="1727428"/>
            <a:ext cx="2174006" cy="18498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ÂGE CHAT</a:t>
            </a:r>
          </a:p>
        </p:txBody>
      </p:sp>
      <p:sp>
        <p:nvSpPr>
          <p:cNvPr id="34" name="Rectangle 33">
            <a:extLst>
              <a:ext uri="{FF2B5EF4-FFF2-40B4-BE49-F238E27FC236}">
                <a16:creationId xmlns:a16="http://schemas.microsoft.com/office/drawing/2014/main" id="{5567C1D6-D4AA-44E0-B768-F749575A35E6}"/>
              </a:ext>
            </a:extLst>
          </p:cNvPr>
          <p:cNvSpPr/>
          <p:nvPr/>
        </p:nvSpPr>
        <p:spPr>
          <a:xfrm>
            <a:off x="9709162" y="1724022"/>
            <a:ext cx="2074849" cy="418918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PROVENANCE CHAT</a:t>
            </a:r>
          </a:p>
        </p:txBody>
      </p:sp>
      <p:graphicFrame>
        <p:nvGraphicFramePr>
          <p:cNvPr id="36" name="Chart 35">
            <a:extLst>
              <a:ext uri="{FF2B5EF4-FFF2-40B4-BE49-F238E27FC236}">
                <a16:creationId xmlns:a16="http://schemas.microsoft.com/office/drawing/2014/main" id="{4D9AA2F9-E382-4D6C-8B37-4EB91F01FA05}"/>
              </a:ext>
            </a:extLst>
          </p:cNvPr>
          <p:cNvGraphicFramePr/>
          <p:nvPr>
            <p:extLst>
              <p:ext uri="{D42A27DB-BD31-4B8C-83A1-F6EECF244321}">
                <p14:modId xmlns:p14="http://schemas.microsoft.com/office/powerpoint/2010/main" val="1338936964"/>
              </p:ext>
            </p:extLst>
          </p:nvPr>
        </p:nvGraphicFramePr>
        <p:xfrm>
          <a:off x="7535156" y="2155706"/>
          <a:ext cx="2007322" cy="8417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 name="Table 36">
            <a:extLst>
              <a:ext uri="{FF2B5EF4-FFF2-40B4-BE49-F238E27FC236}">
                <a16:creationId xmlns:a16="http://schemas.microsoft.com/office/drawing/2014/main" id="{42076078-3159-4587-B345-78D74869D828}"/>
              </a:ext>
            </a:extLst>
          </p:cNvPr>
          <p:cNvGraphicFramePr>
            <a:graphicFrameLocks noGrp="1"/>
          </p:cNvGraphicFramePr>
          <p:nvPr>
            <p:extLst>
              <p:ext uri="{D42A27DB-BD31-4B8C-83A1-F6EECF244321}">
                <p14:modId xmlns:p14="http://schemas.microsoft.com/office/powerpoint/2010/main" val="1408188897"/>
              </p:ext>
            </p:extLst>
          </p:nvPr>
        </p:nvGraphicFramePr>
        <p:xfrm>
          <a:off x="7528769" y="3056388"/>
          <a:ext cx="2013708" cy="407280"/>
        </p:xfrm>
        <a:graphic>
          <a:graphicData uri="http://schemas.openxmlformats.org/drawingml/2006/table">
            <a:tbl>
              <a:tblPr firstRow="1" bandRow="1">
                <a:tableStyleId>{5C22544A-7EE6-4342-B048-85BDC9FD1C3A}</a:tableStyleId>
              </a:tblPr>
              <a:tblGrid>
                <a:gridCol w="503427">
                  <a:extLst>
                    <a:ext uri="{9D8B030D-6E8A-4147-A177-3AD203B41FA5}">
                      <a16:colId xmlns:a16="http://schemas.microsoft.com/office/drawing/2014/main" val="20000"/>
                    </a:ext>
                  </a:extLst>
                </a:gridCol>
                <a:gridCol w="503427">
                  <a:extLst>
                    <a:ext uri="{9D8B030D-6E8A-4147-A177-3AD203B41FA5}">
                      <a16:colId xmlns:a16="http://schemas.microsoft.com/office/drawing/2014/main" val="20001"/>
                    </a:ext>
                  </a:extLst>
                </a:gridCol>
                <a:gridCol w="503427">
                  <a:extLst>
                    <a:ext uri="{9D8B030D-6E8A-4147-A177-3AD203B41FA5}">
                      <a16:colId xmlns:a16="http://schemas.microsoft.com/office/drawing/2014/main" val="20002"/>
                    </a:ext>
                  </a:extLst>
                </a:gridCol>
                <a:gridCol w="503427">
                  <a:extLst>
                    <a:ext uri="{9D8B030D-6E8A-4147-A177-3AD203B41FA5}">
                      <a16:colId xmlns:a16="http://schemas.microsoft.com/office/drawing/2014/main" val="20003"/>
                    </a:ext>
                  </a:extLst>
                </a:gridCol>
              </a:tblGrid>
              <a:tr h="217371">
                <a:tc>
                  <a:txBody>
                    <a:bodyPr/>
                    <a:lstStyle/>
                    <a:p>
                      <a:pPr marL="0" algn="ctr" defTabSz="914400" rtl="0" eaLnBrk="1" latinLnBrk="0" hangingPunct="1"/>
                      <a:r>
                        <a:rPr lang="fr-BE" sz="1100" b="0" kern="1200" noProof="0">
                          <a:solidFill>
                            <a:schemeClr val="bg1"/>
                          </a:solidFill>
                          <a:latin typeface="+mn-lt"/>
                          <a:ea typeface="+mn-ea"/>
                          <a:cs typeface="+mn-cs"/>
                        </a:rPr>
                        <a:t>0-3 ans</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fr-BE" sz="1100" b="0" kern="1200" noProof="0">
                          <a:solidFill>
                            <a:schemeClr val="bg1"/>
                          </a:solidFill>
                          <a:latin typeface="+mn-lt"/>
                          <a:ea typeface="+mn-ea"/>
                          <a:cs typeface="+mn-cs"/>
                        </a:rPr>
                        <a:t>4-6 ans</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fr-BE" sz="1100" b="0" kern="1200" noProof="0">
                          <a:solidFill>
                            <a:schemeClr val="bg1"/>
                          </a:solidFill>
                          <a:latin typeface="+mn-lt"/>
                          <a:ea typeface="+mn-ea"/>
                          <a:cs typeface="+mn-cs"/>
                        </a:rPr>
                        <a:t>7-10 ans</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fr-BE" sz="1100" b="0" kern="1200" noProof="0" dirty="0">
                          <a:solidFill>
                            <a:schemeClr val="bg1"/>
                          </a:solidFill>
                          <a:latin typeface="+mn-lt"/>
                          <a:ea typeface="+mn-ea"/>
                          <a:cs typeface="+mn-cs"/>
                        </a:rPr>
                        <a:t>&gt; 10 ans</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39" name="Rectangle 38">
            <a:extLst>
              <a:ext uri="{FF2B5EF4-FFF2-40B4-BE49-F238E27FC236}">
                <a16:creationId xmlns:a16="http://schemas.microsoft.com/office/drawing/2014/main" id="{D474A6B6-48FC-4E75-97BC-AA7EBB92A3FD}"/>
              </a:ext>
            </a:extLst>
          </p:cNvPr>
          <p:cNvSpPr/>
          <p:nvPr/>
        </p:nvSpPr>
        <p:spPr>
          <a:xfrm>
            <a:off x="5681549" y="3655727"/>
            <a:ext cx="166541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CHAT DE RACE ?</a:t>
            </a:r>
          </a:p>
        </p:txBody>
      </p:sp>
      <p:sp>
        <p:nvSpPr>
          <p:cNvPr id="40" name="Rectangle 39">
            <a:extLst>
              <a:ext uri="{FF2B5EF4-FFF2-40B4-BE49-F238E27FC236}">
                <a16:creationId xmlns:a16="http://schemas.microsoft.com/office/drawing/2014/main" id="{CAE8AF2E-19FA-481D-8652-667E427E9F24}"/>
              </a:ext>
            </a:extLst>
          </p:cNvPr>
          <p:cNvSpPr/>
          <p:nvPr/>
        </p:nvSpPr>
        <p:spPr>
          <a:xfrm>
            <a:off x="7436526" y="3655493"/>
            <a:ext cx="217400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FR" sz="1200" dirty="0">
                <a:solidFill>
                  <a:schemeClr val="bg2"/>
                </a:solidFill>
              </a:rPr>
              <a:t>CHAT PEUT ALLER À L’EXTÉRIEUR ?</a:t>
            </a:r>
            <a:endParaRPr lang="en-US" sz="1200" dirty="0">
              <a:solidFill>
                <a:schemeClr val="bg2"/>
              </a:solidFill>
            </a:endParaRPr>
          </a:p>
        </p:txBody>
      </p:sp>
      <p:graphicFrame>
        <p:nvGraphicFramePr>
          <p:cNvPr id="42" name="Chart 41">
            <a:extLst>
              <a:ext uri="{FF2B5EF4-FFF2-40B4-BE49-F238E27FC236}">
                <a16:creationId xmlns:a16="http://schemas.microsoft.com/office/drawing/2014/main" id="{AE6E99DE-5DBA-4DC4-8B11-8758C94B8B92}"/>
              </a:ext>
            </a:extLst>
          </p:cNvPr>
          <p:cNvGraphicFramePr/>
          <p:nvPr>
            <p:extLst>
              <p:ext uri="{D42A27DB-BD31-4B8C-83A1-F6EECF244321}">
                <p14:modId xmlns:p14="http://schemas.microsoft.com/office/powerpoint/2010/main" val="2138243516"/>
              </p:ext>
            </p:extLst>
          </p:nvPr>
        </p:nvGraphicFramePr>
        <p:xfrm>
          <a:off x="8528528" y="4073170"/>
          <a:ext cx="1574435" cy="16845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Table 42">
            <a:extLst>
              <a:ext uri="{FF2B5EF4-FFF2-40B4-BE49-F238E27FC236}">
                <a16:creationId xmlns:a16="http://schemas.microsoft.com/office/drawing/2014/main" id="{9A5DB970-FB7A-4A31-9BEB-FA4136E5EE7D}"/>
              </a:ext>
            </a:extLst>
          </p:cNvPr>
          <p:cNvGraphicFramePr>
            <a:graphicFrameLocks noGrp="1"/>
          </p:cNvGraphicFramePr>
          <p:nvPr>
            <p:extLst>
              <p:ext uri="{D42A27DB-BD31-4B8C-83A1-F6EECF244321}">
                <p14:modId xmlns:p14="http://schemas.microsoft.com/office/powerpoint/2010/main" val="470718020"/>
              </p:ext>
            </p:extLst>
          </p:nvPr>
        </p:nvGraphicFramePr>
        <p:xfrm>
          <a:off x="7436087" y="4073171"/>
          <a:ext cx="1003319" cy="1739506"/>
        </p:xfrm>
        <a:graphic>
          <a:graphicData uri="http://schemas.openxmlformats.org/drawingml/2006/table">
            <a:tbl>
              <a:tblPr firstRow="1" bandRow="1">
                <a:tableStyleId>{2D5ABB26-0587-4C30-8999-92F81FD0307C}</a:tableStyleId>
              </a:tblPr>
              <a:tblGrid>
                <a:gridCol w="1003319">
                  <a:extLst>
                    <a:ext uri="{9D8B030D-6E8A-4147-A177-3AD203B41FA5}">
                      <a16:colId xmlns:a16="http://schemas.microsoft.com/office/drawing/2014/main" val="2069625335"/>
                    </a:ext>
                  </a:extLst>
                </a:gridCol>
              </a:tblGrid>
              <a:tr h="526853">
                <a:tc>
                  <a:txBody>
                    <a:bodyPr/>
                    <a:lstStyle/>
                    <a:p>
                      <a:pPr algn="r"/>
                      <a:r>
                        <a:rPr lang="nl-BE" sz="900" b="1" noProof="0" dirty="0">
                          <a:solidFill>
                            <a:schemeClr val="tx1"/>
                          </a:solidFill>
                        </a:rPr>
                        <a:t>Ja</a:t>
                      </a:r>
                      <a:r>
                        <a:rPr lang="nl-BE" sz="900" b="0" noProof="0" dirty="0">
                          <a:solidFill>
                            <a:schemeClr val="tx1"/>
                          </a:solidFill>
                        </a:rPr>
                        <a:t>, vrij buiten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52685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900" b="1" noProof="0" dirty="0">
                          <a:solidFill>
                            <a:schemeClr val="tx1"/>
                          </a:solidFill>
                        </a:rPr>
                        <a:t>Ja, </a:t>
                      </a:r>
                      <a:r>
                        <a:rPr lang="nl-BE" sz="900" b="0" noProof="0" dirty="0">
                          <a:solidFill>
                            <a:schemeClr val="tx1"/>
                          </a:solidFill>
                        </a:rPr>
                        <a:t>aan de leiband, onder strikt toezicht of in een afgesloten tuin/terras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526853">
                <a:tc>
                  <a:txBody>
                    <a:bodyPr/>
                    <a:lstStyle/>
                    <a:p>
                      <a:pPr algn="r"/>
                      <a:r>
                        <a:rPr lang="nl-BE" sz="900" b="1" noProof="0" dirty="0">
                          <a:solidFill>
                            <a:schemeClr val="tx1"/>
                          </a:solidFill>
                        </a:rPr>
                        <a:t>Nee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aphicFrame>
        <p:nvGraphicFramePr>
          <p:cNvPr id="44" name="Chart 43">
            <a:extLst>
              <a:ext uri="{FF2B5EF4-FFF2-40B4-BE49-F238E27FC236}">
                <a16:creationId xmlns:a16="http://schemas.microsoft.com/office/drawing/2014/main" id="{86B5F480-9F07-45BE-8B66-021273F6AFA7}"/>
              </a:ext>
            </a:extLst>
          </p:cNvPr>
          <p:cNvGraphicFramePr/>
          <p:nvPr>
            <p:extLst>
              <p:ext uri="{D42A27DB-BD31-4B8C-83A1-F6EECF244321}">
                <p14:modId xmlns:p14="http://schemas.microsoft.com/office/powerpoint/2010/main" val="1818241174"/>
              </p:ext>
            </p:extLst>
          </p:nvPr>
        </p:nvGraphicFramePr>
        <p:xfrm>
          <a:off x="10798459" y="2059957"/>
          <a:ext cx="1393541" cy="37091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5" name="Table 44">
            <a:extLst>
              <a:ext uri="{FF2B5EF4-FFF2-40B4-BE49-F238E27FC236}">
                <a16:creationId xmlns:a16="http://schemas.microsoft.com/office/drawing/2014/main" id="{3354A8A6-C71A-42A6-AE12-E5A7AD7F1F34}"/>
              </a:ext>
            </a:extLst>
          </p:cNvPr>
          <p:cNvGraphicFramePr>
            <a:graphicFrameLocks noGrp="1"/>
          </p:cNvGraphicFramePr>
          <p:nvPr>
            <p:extLst>
              <p:ext uri="{D42A27DB-BD31-4B8C-83A1-F6EECF244321}">
                <p14:modId xmlns:p14="http://schemas.microsoft.com/office/powerpoint/2010/main" val="2759238861"/>
              </p:ext>
            </p:extLst>
          </p:nvPr>
        </p:nvGraphicFramePr>
        <p:xfrm>
          <a:off x="9707591" y="2059957"/>
          <a:ext cx="1020094" cy="3697713"/>
        </p:xfrm>
        <a:graphic>
          <a:graphicData uri="http://schemas.openxmlformats.org/drawingml/2006/table">
            <a:tbl>
              <a:tblPr firstRow="1" bandRow="1">
                <a:tableStyleId>{2D5ABB26-0587-4C30-8999-92F81FD0307C}</a:tableStyleId>
              </a:tblPr>
              <a:tblGrid>
                <a:gridCol w="1020094">
                  <a:extLst>
                    <a:ext uri="{9D8B030D-6E8A-4147-A177-3AD203B41FA5}">
                      <a16:colId xmlns:a16="http://schemas.microsoft.com/office/drawing/2014/main" val="2069625335"/>
                    </a:ext>
                  </a:extLst>
                </a:gridCol>
              </a:tblGrid>
              <a:tr h="446584">
                <a:tc>
                  <a:txBody>
                    <a:bodyPr/>
                    <a:lstStyle/>
                    <a:p>
                      <a:pPr marL="0" algn="r" defTabSz="914400" rtl="0" eaLnBrk="1" fontAlgn="b" latinLnBrk="0" hangingPunct="1"/>
                      <a:r>
                        <a:rPr lang="fr-BE" sz="900" b="0" kern="1200" noProof="0">
                          <a:solidFill>
                            <a:schemeClr val="tx1"/>
                          </a:solidFill>
                          <a:latin typeface="+mn-lt"/>
                          <a:ea typeface="+mn-ea"/>
                          <a:cs typeface="+mn-cs"/>
                        </a:rPr>
                        <a:t>Amis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44658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a:solidFill>
                            <a:schemeClr val="tx1"/>
                          </a:solidFill>
                          <a:latin typeface="+mn-lt"/>
                          <a:ea typeface="+mn-ea"/>
                          <a:cs typeface="+mn-cs"/>
                        </a:rPr>
                        <a:t>Portée de mon autre chat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51377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a:solidFill>
                            <a:schemeClr val="tx1"/>
                          </a:solidFill>
                          <a:latin typeface="+mn-lt"/>
                          <a:ea typeface="+mn-ea"/>
                          <a:cs typeface="+mn-cs"/>
                        </a:rPr>
                        <a:t>Portée trouvée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44658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a:solidFill>
                            <a:schemeClr val="tx1"/>
                          </a:solidFill>
                          <a:latin typeface="+mn-lt"/>
                          <a:ea typeface="+mn-ea"/>
                          <a:cs typeface="+mn-cs"/>
                        </a:rPr>
                        <a:t>Chat errant dans mon jardin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44658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a:solidFill>
                            <a:schemeClr val="tx1"/>
                          </a:solidFill>
                          <a:latin typeface="+mn-lt"/>
                          <a:ea typeface="+mn-ea"/>
                          <a:cs typeface="+mn-cs"/>
                        </a:rPr>
                        <a:t>Refuge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50443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a:solidFill>
                            <a:schemeClr val="tx1"/>
                          </a:solidFill>
                          <a:latin typeface="+mn-lt"/>
                          <a:ea typeface="+mn-ea"/>
                          <a:cs typeface="+mn-cs"/>
                        </a:rPr>
                        <a:t>Trouvé dans la rue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r h="446584">
                <a:tc>
                  <a:txBody>
                    <a:bodyPr/>
                    <a:lstStyle/>
                    <a:p>
                      <a:pPr marL="0" algn="r" defTabSz="914400" rtl="0" eaLnBrk="1" fontAlgn="b" latinLnBrk="0" hangingPunct="1"/>
                      <a:r>
                        <a:rPr lang="fr-BE" sz="900" b="0" kern="1200" noProof="0">
                          <a:solidFill>
                            <a:schemeClr val="tx1"/>
                          </a:solidFill>
                          <a:latin typeface="+mn-lt"/>
                          <a:ea typeface="+mn-ea"/>
                          <a:cs typeface="+mn-cs"/>
                        </a:rPr>
                        <a:t>En ligne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41572"/>
                  </a:ext>
                </a:extLst>
              </a:tr>
              <a:tr h="446584">
                <a:tc>
                  <a:txBody>
                    <a:bodyPr/>
                    <a:lstStyle/>
                    <a:p>
                      <a:pPr marL="0" algn="r" defTabSz="914400" rtl="0" eaLnBrk="1" fontAlgn="b" latinLnBrk="0" hangingPunct="1"/>
                      <a:r>
                        <a:rPr lang="fr-BE" sz="900" b="0" kern="1200" noProof="0" dirty="0">
                          <a:solidFill>
                            <a:schemeClr val="tx1"/>
                          </a:solidFill>
                          <a:latin typeface="+mn-lt"/>
                          <a:ea typeface="+mn-ea"/>
                          <a:cs typeface="+mn-cs"/>
                        </a:rPr>
                        <a:t>Éleveur non-reconnu</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500800"/>
                  </a:ext>
                </a:extLst>
              </a:tr>
            </a:tbl>
          </a:graphicData>
        </a:graphic>
      </p:graphicFrame>
      <p:sp>
        <p:nvSpPr>
          <p:cNvPr id="11" name="TextBox 10">
            <a:extLst>
              <a:ext uri="{FF2B5EF4-FFF2-40B4-BE49-F238E27FC236}">
                <a16:creationId xmlns:a16="http://schemas.microsoft.com/office/drawing/2014/main" id="{2B4E9F8C-B3A4-41EF-BB7D-953750726B65}"/>
              </a:ext>
            </a:extLst>
          </p:cNvPr>
          <p:cNvSpPr txBox="1"/>
          <p:nvPr/>
        </p:nvSpPr>
        <p:spPr>
          <a:xfrm>
            <a:off x="6298182" y="3419075"/>
            <a:ext cx="1020094" cy="138499"/>
          </a:xfrm>
          <a:prstGeom prst="rect">
            <a:avLst/>
          </a:prstGeom>
        </p:spPr>
        <p:txBody>
          <a:bodyPr vert="horz" wrap="square" lIns="0" tIns="0" rIns="0" bIns="0" rtlCol="0">
            <a:spAutoFit/>
          </a:bodyPr>
          <a:lstStyle/>
          <a:p>
            <a:pPr algn="l"/>
            <a:r>
              <a:rPr lang="fr-BE" sz="900" i="1">
                <a:solidFill>
                  <a:schemeClr val="bg1">
                    <a:lumMod val="50000"/>
                  </a:schemeClr>
                </a:solidFill>
              </a:rPr>
              <a:t>2% ne le sait pas</a:t>
            </a:r>
          </a:p>
        </p:txBody>
      </p:sp>
      <p:graphicFrame>
        <p:nvGraphicFramePr>
          <p:cNvPr id="41" name="Chart 40">
            <a:extLst>
              <a:ext uri="{FF2B5EF4-FFF2-40B4-BE49-F238E27FC236}">
                <a16:creationId xmlns:a16="http://schemas.microsoft.com/office/drawing/2014/main" id="{C0A6EE3D-486A-4FB6-B975-B754E4356391}"/>
              </a:ext>
            </a:extLst>
          </p:cNvPr>
          <p:cNvGraphicFramePr/>
          <p:nvPr>
            <p:extLst>
              <p:ext uri="{D42A27DB-BD31-4B8C-83A1-F6EECF244321}">
                <p14:modId xmlns:p14="http://schemas.microsoft.com/office/powerpoint/2010/main" val="604680264"/>
              </p:ext>
            </p:extLst>
          </p:nvPr>
        </p:nvGraphicFramePr>
        <p:xfrm>
          <a:off x="5681549" y="4110243"/>
          <a:ext cx="1495699" cy="1580560"/>
        </p:xfrm>
        <a:graphic>
          <a:graphicData uri="http://schemas.openxmlformats.org/drawingml/2006/chart">
            <c:chart xmlns:c="http://schemas.openxmlformats.org/drawingml/2006/chart" xmlns:r="http://schemas.openxmlformats.org/officeDocument/2006/relationships" r:id="rId5"/>
          </a:graphicData>
        </a:graphic>
      </p:graphicFrame>
      <p:grpSp>
        <p:nvGrpSpPr>
          <p:cNvPr id="7" name="Group 6">
            <a:extLst>
              <a:ext uri="{FF2B5EF4-FFF2-40B4-BE49-F238E27FC236}">
                <a16:creationId xmlns:a16="http://schemas.microsoft.com/office/drawing/2014/main" id="{97DFDE3E-A888-4CC7-9B2E-34E044ECC7D9}"/>
              </a:ext>
            </a:extLst>
          </p:cNvPr>
          <p:cNvGrpSpPr/>
          <p:nvPr/>
        </p:nvGrpSpPr>
        <p:grpSpPr>
          <a:xfrm>
            <a:off x="5798275" y="1993638"/>
            <a:ext cx="1378973" cy="1395467"/>
            <a:chOff x="5798275" y="1993638"/>
            <a:chExt cx="1378973" cy="1395467"/>
          </a:xfrm>
        </p:grpSpPr>
        <p:grpSp>
          <p:nvGrpSpPr>
            <p:cNvPr id="10" name="Group 9">
              <a:extLst>
                <a:ext uri="{FF2B5EF4-FFF2-40B4-BE49-F238E27FC236}">
                  <a16:creationId xmlns:a16="http://schemas.microsoft.com/office/drawing/2014/main" id="{98D9E78D-6459-4C46-BEA4-317B10FCA767}"/>
                </a:ext>
              </a:extLst>
            </p:cNvPr>
            <p:cNvGrpSpPr/>
            <p:nvPr/>
          </p:nvGrpSpPr>
          <p:grpSpPr>
            <a:xfrm>
              <a:off x="5806022" y="2262814"/>
              <a:ext cx="1371226" cy="1126291"/>
              <a:chOff x="5793322" y="2269164"/>
              <a:chExt cx="1371226" cy="1126291"/>
            </a:xfrm>
          </p:grpSpPr>
          <p:sp>
            <p:nvSpPr>
              <p:cNvPr id="32" name="Rectangle 31">
                <a:extLst>
                  <a:ext uri="{FF2B5EF4-FFF2-40B4-BE49-F238E27FC236}">
                    <a16:creationId xmlns:a16="http://schemas.microsoft.com/office/drawing/2014/main" id="{2DFD1115-D965-461F-9CAE-6BFD874FF481}"/>
                  </a:ext>
                </a:extLst>
              </p:cNvPr>
              <p:cNvSpPr/>
              <p:nvPr/>
            </p:nvSpPr>
            <p:spPr>
              <a:xfrm>
                <a:off x="6229957" y="2269164"/>
                <a:ext cx="934591" cy="395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56%</a:t>
                </a:r>
              </a:p>
            </p:txBody>
          </p:sp>
          <p:sp>
            <p:nvSpPr>
              <p:cNvPr id="28" name="Rectangle 27">
                <a:extLst>
                  <a:ext uri="{FF2B5EF4-FFF2-40B4-BE49-F238E27FC236}">
                    <a16:creationId xmlns:a16="http://schemas.microsoft.com/office/drawing/2014/main" id="{3889EA58-2031-4E65-9552-0C7E87903A30}"/>
                  </a:ext>
                </a:extLst>
              </p:cNvPr>
              <p:cNvSpPr/>
              <p:nvPr/>
            </p:nvSpPr>
            <p:spPr>
              <a:xfrm>
                <a:off x="6229957" y="3000275"/>
                <a:ext cx="934591" cy="395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41%</a:t>
                </a:r>
              </a:p>
            </p:txBody>
          </p:sp>
          <p:sp>
            <p:nvSpPr>
              <p:cNvPr id="49" name="Freeform: Shape 48">
                <a:extLst>
                  <a:ext uri="{FF2B5EF4-FFF2-40B4-BE49-F238E27FC236}">
                    <a16:creationId xmlns:a16="http://schemas.microsoft.com/office/drawing/2014/main" id="{B020DEB1-57DF-4520-BDAA-B64C8C1725A8}"/>
                  </a:ext>
                </a:extLst>
              </p:cNvPr>
              <p:cNvSpPr/>
              <p:nvPr/>
            </p:nvSpPr>
            <p:spPr>
              <a:xfrm>
                <a:off x="6004424" y="2459932"/>
                <a:ext cx="62380" cy="62379"/>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en-BE"/>
              </a:p>
            </p:txBody>
          </p:sp>
          <p:grpSp>
            <p:nvGrpSpPr>
              <p:cNvPr id="51" name="Group 50">
                <a:extLst>
                  <a:ext uri="{FF2B5EF4-FFF2-40B4-BE49-F238E27FC236}">
                    <a16:creationId xmlns:a16="http://schemas.microsoft.com/office/drawing/2014/main" id="{6D4650E7-EC97-4AEB-A3CE-F0C2E575A942}"/>
                  </a:ext>
                </a:extLst>
              </p:cNvPr>
              <p:cNvGrpSpPr/>
              <p:nvPr/>
            </p:nvGrpSpPr>
            <p:grpSpPr>
              <a:xfrm>
                <a:off x="5793322" y="2740002"/>
                <a:ext cx="545358" cy="655453"/>
                <a:chOff x="454528" y="2787769"/>
                <a:chExt cx="728010" cy="874978"/>
              </a:xfrm>
            </p:grpSpPr>
            <p:sp>
              <p:nvSpPr>
                <p:cNvPr id="52" name="Graphic 3">
                  <a:extLst>
                    <a:ext uri="{FF2B5EF4-FFF2-40B4-BE49-F238E27FC236}">
                      <a16:creationId xmlns:a16="http://schemas.microsoft.com/office/drawing/2014/main" id="{2D819410-D47E-49D6-953F-8F298F9C4637}"/>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en-US"/>
                </a:p>
              </p:txBody>
            </p:sp>
            <p:grpSp>
              <p:nvGrpSpPr>
                <p:cNvPr id="53" name="Group 52">
                  <a:extLst>
                    <a:ext uri="{FF2B5EF4-FFF2-40B4-BE49-F238E27FC236}">
                      <a16:creationId xmlns:a16="http://schemas.microsoft.com/office/drawing/2014/main" id="{FEA7BF34-6D4A-469D-BAE8-1DBF9D718D7A}"/>
                    </a:ext>
                  </a:extLst>
                </p:cNvPr>
                <p:cNvGrpSpPr/>
                <p:nvPr/>
              </p:nvGrpSpPr>
              <p:grpSpPr>
                <a:xfrm>
                  <a:off x="741715" y="3287773"/>
                  <a:ext cx="213859" cy="312270"/>
                  <a:chOff x="946070" y="2164076"/>
                  <a:chExt cx="600197" cy="876393"/>
                </a:xfrm>
                <a:solidFill>
                  <a:schemeClr val="accent4"/>
                </a:solidFill>
              </p:grpSpPr>
              <p:sp>
                <p:nvSpPr>
                  <p:cNvPr id="54" name="Freeform: Shape 53">
                    <a:extLst>
                      <a:ext uri="{FF2B5EF4-FFF2-40B4-BE49-F238E27FC236}">
                        <a16:creationId xmlns:a16="http://schemas.microsoft.com/office/drawing/2014/main" id="{5974532D-4D86-431E-A4F4-4027608F328C}"/>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en-BE"/>
                  </a:p>
                </p:txBody>
              </p:sp>
              <p:sp>
                <p:nvSpPr>
                  <p:cNvPr id="55" name="Freeform: Shape 54">
                    <a:extLst>
                      <a:ext uri="{FF2B5EF4-FFF2-40B4-BE49-F238E27FC236}">
                        <a16:creationId xmlns:a16="http://schemas.microsoft.com/office/drawing/2014/main" id="{5248CBF5-01B2-4D29-B3EF-622EF4E24139}"/>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en-BE">
                      <a:solidFill>
                        <a:schemeClr val="accent5"/>
                      </a:solidFill>
                    </a:endParaRPr>
                  </a:p>
                </p:txBody>
              </p:sp>
            </p:grpSp>
          </p:grpSp>
        </p:grpSp>
        <p:sp>
          <p:nvSpPr>
            <p:cNvPr id="56" name="Graphic 3">
              <a:extLst>
                <a:ext uri="{FF2B5EF4-FFF2-40B4-BE49-F238E27FC236}">
                  <a16:creationId xmlns:a16="http://schemas.microsoft.com/office/drawing/2014/main" id="{E3F6D931-E41A-43DE-9714-51F9E1817777}"/>
                </a:ext>
              </a:extLst>
            </p:cNvPr>
            <p:cNvSpPr/>
            <p:nvPr/>
          </p:nvSpPr>
          <p:spPr>
            <a:xfrm flipH="1">
              <a:off x="5798275" y="1993638"/>
              <a:ext cx="545358" cy="655453"/>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dirty="0"/>
            </a:p>
          </p:txBody>
        </p:sp>
      </p:grpSp>
      <p:sp>
        <p:nvSpPr>
          <p:cNvPr id="57" name="Freeform: Shape 56">
            <a:extLst>
              <a:ext uri="{FF2B5EF4-FFF2-40B4-BE49-F238E27FC236}">
                <a16:creationId xmlns:a16="http://schemas.microsoft.com/office/drawing/2014/main" id="{D040149C-DA99-48D6-B489-24D011A3F795}"/>
              </a:ext>
            </a:extLst>
          </p:cNvPr>
          <p:cNvSpPr/>
          <p:nvPr/>
        </p:nvSpPr>
        <p:spPr>
          <a:xfrm>
            <a:off x="5994212" y="2396300"/>
            <a:ext cx="199899" cy="194227"/>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en-BE" dirty="0"/>
          </a:p>
        </p:txBody>
      </p:sp>
      <p:graphicFrame>
        <p:nvGraphicFramePr>
          <p:cNvPr id="46" name="Chart 45">
            <a:extLst>
              <a:ext uri="{FF2B5EF4-FFF2-40B4-BE49-F238E27FC236}">
                <a16:creationId xmlns:a16="http://schemas.microsoft.com/office/drawing/2014/main" id="{DE9B5584-867C-4882-971C-D2F13126C630}"/>
              </a:ext>
            </a:extLst>
          </p:cNvPr>
          <p:cNvGraphicFramePr/>
          <p:nvPr>
            <p:extLst>
              <p:ext uri="{D42A27DB-BD31-4B8C-83A1-F6EECF244321}">
                <p14:modId xmlns:p14="http://schemas.microsoft.com/office/powerpoint/2010/main" val="2644262434"/>
              </p:ext>
            </p:extLst>
          </p:nvPr>
        </p:nvGraphicFramePr>
        <p:xfrm>
          <a:off x="3417544" y="1724022"/>
          <a:ext cx="2174005" cy="44767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7" name="Table 6">
            <a:extLst>
              <a:ext uri="{FF2B5EF4-FFF2-40B4-BE49-F238E27FC236}">
                <a16:creationId xmlns:a16="http://schemas.microsoft.com/office/drawing/2014/main" id="{3F6843B5-88DD-4917-AE9B-39ADFF47A33C}"/>
              </a:ext>
            </a:extLst>
          </p:cNvPr>
          <p:cNvGraphicFramePr>
            <a:graphicFrameLocks noGrp="1"/>
          </p:cNvGraphicFramePr>
          <p:nvPr>
            <p:extLst>
              <p:ext uri="{D42A27DB-BD31-4B8C-83A1-F6EECF244321}">
                <p14:modId xmlns:p14="http://schemas.microsoft.com/office/powerpoint/2010/main" val="1422041943"/>
              </p:ext>
            </p:extLst>
          </p:nvPr>
        </p:nvGraphicFramePr>
        <p:xfrm>
          <a:off x="4457632" y="3261476"/>
          <a:ext cx="894080" cy="2641779"/>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293531">
                <a:tc>
                  <a:txBody>
                    <a:bodyPr/>
                    <a:lstStyle/>
                    <a:p>
                      <a:pPr algn="ctr" fontAlgn="b"/>
                      <a:r>
                        <a:rPr lang="nl-BE" sz="1000" b="0" i="0" u="none" strike="noStrike" dirty="0">
                          <a:solidFill>
                            <a:srgbClr val="000000"/>
                          </a:solidFill>
                          <a:effectLst/>
                          <a:latin typeface="+mn-lt"/>
                        </a:rPr>
                        <a:t>45094</a:t>
                      </a:r>
                    </a:p>
                  </a:txBody>
                  <a:tcPr marL="9525" marR="9525" marT="9525" marB="0" anchor="ctr"/>
                </a:tc>
                <a:extLst>
                  <a:ext uri="{0D108BD9-81ED-4DB2-BD59-A6C34878D82A}">
                    <a16:rowId xmlns:a16="http://schemas.microsoft.com/office/drawing/2014/main" val="2609975273"/>
                  </a:ext>
                </a:extLst>
              </a:tr>
              <a:tr h="293531">
                <a:tc>
                  <a:txBody>
                    <a:bodyPr/>
                    <a:lstStyle/>
                    <a:p>
                      <a:pPr algn="ctr" fontAlgn="b"/>
                      <a:r>
                        <a:rPr lang="nl-BE" sz="1000" b="0" i="0" u="none" strike="noStrike" dirty="0">
                          <a:solidFill>
                            <a:srgbClr val="000000"/>
                          </a:solidFill>
                          <a:effectLst/>
                          <a:latin typeface="+mn-lt"/>
                        </a:rPr>
                        <a:t>22618</a:t>
                      </a:r>
                    </a:p>
                  </a:txBody>
                  <a:tcPr marL="9525" marR="9525" marT="9525" marB="0" anchor="ctr"/>
                </a:tc>
                <a:extLst>
                  <a:ext uri="{0D108BD9-81ED-4DB2-BD59-A6C34878D82A}">
                    <a16:rowId xmlns:a16="http://schemas.microsoft.com/office/drawing/2014/main" val="967239476"/>
                  </a:ext>
                </a:extLst>
              </a:tr>
              <a:tr h="293531">
                <a:tc>
                  <a:txBody>
                    <a:bodyPr/>
                    <a:lstStyle/>
                    <a:p>
                      <a:pPr algn="ctr" fontAlgn="b"/>
                      <a:r>
                        <a:rPr lang="nl-BE" sz="1000" b="0" i="0" u="none" strike="noStrike" dirty="0">
                          <a:solidFill>
                            <a:srgbClr val="000000"/>
                          </a:solidFill>
                          <a:effectLst/>
                          <a:latin typeface="+mn-lt"/>
                        </a:rPr>
                        <a:t>22269</a:t>
                      </a:r>
                    </a:p>
                  </a:txBody>
                  <a:tcPr marL="9525" marR="9525" marT="9525" marB="0" anchor="ctr"/>
                </a:tc>
                <a:extLst>
                  <a:ext uri="{0D108BD9-81ED-4DB2-BD59-A6C34878D82A}">
                    <a16:rowId xmlns:a16="http://schemas.microsoft.com/office/drawing/2014/main" val="3273778852"/>
                  </a:ext>
                </a:extLst>
              </a:tr>
              <a:tr h="293531">
                <a:tc>
                  <a:txBody>
                    <a:bodyPr/>
                    <a:lstStyle/>
                    <a:p>
                      <a:pPr algn="ctr" fontAlgn="b"/>
                      <a:r>
                        <a:rPr lang="nl-BE" sz="1000" b="0" i="0" u="none" strike="noStrike" dirty="0">
                          <a:solidFill>
                            <a:srgbClr val="000000"/>
                          </a:solidFill>
                          <a:effectLst/>
                          <a:latin typeface="+mn-lt"/>
                        </a:rPr>
                        <a:t>16779</a:t>
                      </a:r>
                    </a:p>
                  </a:txBody>
                  <a:tcPr marL="9525" marR="9525" marT="9525" marB="0" anchor="ctr"/>
                </a:tc>
                <a:extLst>
                  <a:ext uri="{0D108BD9-81ED-4DB2-BD59-A6C34878D82A}">
                    <a16:rowId xmlns:a16="http://schemas.microsoft.com/office/drawing/2014/main" val="497980917"/>
                  </a:ext>
                </a:extLst>
              </a:tr>
              <a:tr h="293531">
                <a:tc>
                  <a:txBody>
                    <a:bodyPr/>
                    <a:lstStyle/>
                    <a:p>
                      <a:pPr algn="ctr" fontAlgn="b"/>
                      <a:r>
                        <a:rPr lang="nl-BE" sz="1000" b="0" i="0" u="none" strike="noStrike" dirty="0">
                          <a:solidFill>
                            <a:srgbClr val="000000"/>
                          </a:solidFill>
                          <a:effectLst/>
                          <a:latin typeface="+mn-lt"/>
                        </a:rPr>
                        <a:t>15368</a:t>
                      </a:r>
                    </a:p>
                  </a:txBody>
                  <a:tcPr marL="9525" marR="9525" marT="9525" marB="0" anchor="ctr"/>
                </a:tc>
                <a:extLst>
                  <a:ext uri="{0D108BD9-81ED-4DB2-BD59-A6C34878D82A}">
                    <a16:rowId xmlns:a16="http://schemas.microsoft.com/office/drawing/2014/main" val="1650267003"/>
                  </a:ext>
                </a:extLst>
              </a:tr>
              <a:tr h="293531">
                <a:tc>
                  <a:txBody>
                    <a:bodyPr/>
                    <a:lstStyle/>
                    <a:p>
                      <a:pPr algn="ctr" fontAlgn="b"/>
                      <a:r>
                        <a:rPr lang="nl-BE" sz="1000" b="0" i="0" u="none" strike="noStrike" dirty="0">
                          <a:solidFill>
                            <a:srgbClr val="000000"/>
                          </a:solidFill>
                          <a:effectLst/>
                          <a:latin typeface="+mn-lt"/>
                        </a:rPr>
                        <a:t>11626</a:t>
                      </a:r>
                    </a:p>
                  </a:txBody>
                  <a:tcPr marL="9525" marR="9525" marT="9525" marB="0" anchor="ctr"/>
                </a:tc>
                <a:extLst>
                  <a:ext uri="{0D108BD9-81ED-4DB2-BD59-A6C34878D82A}">
                    <a16:rowId xmlns:a16="http://schemas.microsoft.com/office/drawing/2014/main" val="4187809548"/>
                  </a:ext>
                </a:extLst>
              </a:tr>
              <a:tr h="293531">
                <a:tc>
                  <a:txBody>
                    <a:bodyPr/>
                    <a:lstStyle/>
                    <a:p>
                      <a:pPr algn="ctr" fontAlgn="b"/>
                      <a:r>
                        <a:rPr lang="nl-BE" sz="1000" b="0" i="0" u="none" strike="noStrike" dirty="0">
                          <a:solidFill>
                            <a:srgbClr val="000000"/>
                          </a:solidFill>
                          <a:effectLst/>
                          <a:latin typeface="+mn-lt"/>
                        </a:rPr>
                        <a:t>11562</a:t>
                      </a:r>
                    </a:p>
                  </a:txBody>
                  <a:tcPr marL="9525" marR="9525" marT="9525" marB="0" anchor="ctr"/>
                </a:tc>
                <a:extLst>
                  <a:ext uri="{0D108BD9-81ED-4DB2-BD59-A6C34878D82A}">
                    <a16:rowId xmlns:a16="http://schemas.microsoft.com/office/drawing/2014/main" val="844176001"/>
                  </a:ext>
                </a:extLst>
              </a:tr>
              <a:tr h="293531">
                <a:tc>
                  <a:txBody>
                    <a:bodyPr/>
                    <a:lstStyle/>
                    <a:p>
                      <a:pPr algn="ctr" fontAlgn="b"/>
                      <a:r>
                        <a:rPr lang="nl-BE" sz="1000" b="0" i="0" u="none" strike="noStrike" dirty="0">
                          <a:solidFill>
                            <a:srgbClr val="000000"/>
                          </a:solidFill>
                          <a:effectLst/>
                          <a:latin typeface="+mn-lt"/>
                        </a:rPr>
                        <a:t>9762</a:t>
                      </a:r>
                    </a:p>
                  </a:txBody>
                  <a:tcPr marL="9525" marR="9525" marT="9525" marB="0" anchor="ctr"/>
                </a:tc>
                <a:extLst>
                  <a:ext uri="{0D108BD9-81ED-4DB2-BD59-A6C34878D82A}">
                    <a16:rowId xmlns:a16="http://schemas.microsoft.com/office/drawing/2014/main" val="879791983"/>
                  </a:ext>
                </a:extLst>
              </a:tr>
              <a:tr h="293531">
                <a:tc>
                  <a:txBody>
                    <a:bodyPr/>
                    <a:lstStyle/>
                    <a:p>
                      <a:pPr algn="ctr" fontAlgn="b"/>
                      <a:r>
                        <a:rPr lang="nl-BE" sz="1000" b="0" i="0" u="none" strike="noStrike" dirty="0">
                          <a:solidFill>
                            <a:srgbClr val="000000"/>
                          </a:solidFill>
                          <a:effectLst/>
                          <a:latin typeface="+mn-lt"/>
                        </a:rPr>
                        <a:t>7535</a:t>
                      </a:r>
                    </a:p>
                  </a:txBody>
                  <a:tcPr marL="9525" marR="9525" marT="9525" marB="0" anchor="ctr"/>
                </a:tc>
                <a:extLst>
                  <a:ext uri="{0D108BD9-81ED-4DB2-BD59-A6C34878D82A}">
                    <a16:rowId xmlns:a16="http://schemas.microsoft.com/office/drawing/2014/main" val="2225738482"/>
                  </a:ext>
                </a:extLst>
              </a:tr>
            </a:tbl>
          </a:graphicData>
        </a:graphic>
      </p:graphicFrame>
      <p:sp>
        <p:nvSpPr>
          <p:cNvPr id="48" name="TextBox 47">
            <a:extLst>
              <a:ext uri="{FF2B5EF4-FFF2-40B4-BE49-F238E27FC236}">
                <a16:creationId xmlns:a16="http://schemas.microsoft.com/office/drawing/2014/main" id="{64DA5712-C25A-446A-B8A7-E246AF7635F2}"/>
              </a:ext>
            </a:extLst>
          </p:cNvPr>
          <p:cNvSpPr txBox="1"/>
          <p:nvPr/>
        </p:nvSpPr>
        <p:spPr>
          <a:xfrm>
            <a:off x="4030992" y="2922922"/>
            <a:ext cx="1744381" cy="307777"/>
          </a:xfrm>
          <a:prstGeom prst="rect">
            <a:avLst/>
          </a:prstGeom>
        </p:spPr>
        <p:txBody>
          <a:bodyPr vert="horz" wrap="square" lIns="0" tIns="0" rIns="0" bIns="0" rtlCol="0">
            <a:spAutoFit/>
          </a:bodyPr>
          <a:lstStyle/>
          <a:p>
            <a:pPr algn="ctr"/>
            <a:r>
              <a:rPr lang="fr-BE" sz="1000" dirty="0"/>
              <a:t>Nombres absolus </a:t>
            </a:r>
            <a:br>
              <a:rPr lang="fr-BE" sz="1000" dirty="0"/>
            </a:br>
            <a:r>
              <a:rPr lang="fr-BE" sz="1000" dirty="0"/>
              <a:t>de chats*</a:t>
            </a:r>
          </a:p>
        </p:txBody>
      </p:sp>
    </p:spTree>
    <p:extLst>
      <p:ext uri="{BB962C8B-B14F-4D97-AF65-F5344CB8AC3E}">
        <p14:creationId xmlns:p14="http://schemas.microsoft.com/office/powerpoint/2010/main" val="348955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AB90B103-DE06-4540-8D3B-73CEEECB1714}"/>
              </a:ext>
            </a:extLst>
          </p:cNvPr>
          <p:cNvPicPr>
            <a:picLocks noChangeAspect="1"/>
          </p:cNvPicPr>
          <p:nvPr/>
        </p:nvPicPr>
        <p:blipFill rotWithShape="1">
          <a:blip r:embed="rId3"/>
          <a:srcRect l="14327" t="27292" r="33127" b="29655"/>
          <a:stretch/>
        </p:blipFill>
        <p:spPr>
          <a:xfrm>
            <a:off x="8062660" y="3905747"/>
            <a:ext cx="3729291" cy="2036936"/>
          </a:xfrm>
          <a:prstGeom prst="rect">
            <a:avLst/>
          </a:prstGeom>
        </p:spPr>
      </p:pic>
      <p:sp>
        <p:nvSpPr>
          <p:cNvPr id="97" name="Rectangle 96">
            <a:extLst>
              <a:ext uri="{FF2B5EF4-FFF2-40B4-BE49-F238E27FC236}">
                <a16:creationId xmlns:a16="http://schemas.microsoft.com/office/drawing/2014/main" id="{B576B00F-B703-46CF-9761-04BC80CEA126}"/>
              </a:ext>
            </a:extLst>
          </p:cNvPr>
          <p:cNvSpPr/>
          <p:nvPr/>
        </p:nvSpPr>
        <p:spPr>
          <a:xfrm>
            <a:off x="8071956" y="3894720"/>
            <a:ext cx="3728603" cy="20567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fr-BE" dirty="0"/>
              <a:t>Base :	Maîtres wallons </a:t>
            </a:r>
            <a:r>
              <a:rPr lang="fr-FR" dirty="0"/>
              <a:t>d'au moins 1 chat non-stérilisé</a:t>
            </a:r>
            <a:r>
              <a:rPr lang="fr-BE" dirty="0"/>
              <a:t> (n=44)</a:t>
            </a:r>
          </a:p>
          <a:p>
            <a:r>
              <a:rPr lang="fr-BE" dirty="0"/>
              <a:t>Question :	Sexe / Âge / / HHCMP10. Combien de personnes habitent ou logent à votre adresse actuelle ? / BE01INC. Revenus MENSUELS NETS du foyer / S2. Combien de chats domestiques avez-vous ?</a:t>
            </a:r>
          </a:p>
          <a:p>
            <a:r>
              <a:rPr lang="fr-BE" dirty="0"/>
              <a:t>	</a:t>
            </a:r>
          </a:p>
          <a:p>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15</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372314"/>
            <a:ext cx="11376023" cy="387798"/>
          </a:xfrm>
        </p:spPr>
        <p:txBody>
          <a:bodyPr/>
          <a:lstStyle/>
          <a:p>
            <a:r>
              <a:rPr lang="fr-BE" dirty="0"/>
              <a:t>Maîtres wallons de chats non-stérilisés</a:t>
            </a:r>
          </a:p>
        </p:txBody>
      </p:sp>
      <p:sp>
        <p:nvSpPr>
          <p:cNvPr id="66" name="Rectangle 65">
            <a:extLst>
              <a:ext uri="{FF2B5EF4-FFF2-40B4-BE49-F238E27FC236}">
                <a16:creationId xmlns:a16="http://schemas.microsoft.com/office/drawing/2014/main" id="{1C1A0B62-3740-4E21-97B5-64F02E1E7E53}"/>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SEXE</a:t>
            </a:r>
          </a:p>
        </p:txBody>
      </p:sp>
      <p:sp>
        <p:nvSpPr>
          <p:cNvPr id="67" name="Rectangle 66">
            <a:extLst>
              <a:ext uri="{FF2B5EF4-FFF2-40B4-BE49-F238E27FC236}">
                <a16:creationId xmlns:a16="http://schemas.microsoft.com/office/drawing/2014/main" id="{C44EA1D6-1109-447E-BF5D-A09E2EA60561}"/>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66%</a:t>
            </a:r>
          </a:p>
        </p:txBody>
      </p:sp>
      <p:sp>
        <p:nvSpPr>
          <p:cNvPr id="68" name="Rectangle 67">
            <a:extLst>
              <a:ext uri="{FF2B5EF4-FFF2-40B4-BE49-F238E27FC236}">
                <a16:creationId xmlns:a16="http://schemas.microsoft.com/office/drawing/2014/main" id="{4752162C-FC1B-4650-87DA-CAE888600215}"/>
              </a:ext>
            </a:extLst>
          </p:cNvPr>
          <p:cNvSpPr/>
          <p:nvPr/>
        </p:nvSpPr>
        <p:spPr>
          <a:xfrm>
            <a:off x="2322246" y="1493390"/>
            <a:ext cx="5652000"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ÂGE</a:t>
            </a:r>
          </a:p>
        </p:txBody>
      </p:sp>
      <p:sp>
        <p:nvSpPr>
          <p:cNvPr id="69" name="Rectangle 68">
            <a:extLst>
              <a:ext uri="{FF2B5EF4-FFF2-40B4-BE49-F238E27FC236}">
                <a16:creationId xmlns:a16="http://schemas.microsoft.com/office/drawing/2014/main" id="{F92B1880-E784-4DA0-ADFC-519F664C5837}"/>
              </a:ext>
            </a:extLst>
          </p:cNvPr>
          <p:cNvSpPr/>
          <p:nvPr/>
        </p:nvSpPr>
        <p:spPr>
          <a:xfrm>
            <a:off x="8054719" y="1493390"/>
            <a:ext cx="3729291"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RÉGION</a:t>
            </a:r>
          </a:p>
        </p:txBody>
      </p:sp>
      <p:sp>
        <p:nvSpPr>
          <p:cNvPr id="73" name="Rectangle 72">
            <a:extLst>
              <a:ext uri="{FF2B5EF4-FFF2-40B4-BE49-F238E27FC236}">
                <a16:creationId xmlns:a16="http://schemas.microsoft.com/office/drawing/2014/main" id="{A3B0861C-FC38-425A-B327-C6712A5D0FFC}"/>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34%</a:t>
            </a:r>
          </a:p>
        </p:txBody>
      </p:sp>
      <p:grpSp>
        <p:nvGrpSpPr>
          <p:cNvPr id="74" name="Group 51">
            <a:extLst>
              <a:ext uri="{FF2B5EF4-FFF2-40B4-BE49-F238E27FC236}">
                <a16:creationId xmlns:a16="http://schemas.microsoft.com/office/drawing/2014/main" id="{D4449558-9C2F-4F83-8166-BE7E8573CBF5}"/>
              </a:ext>
            </a:extLst>
          </p:cNvPr>
          <p:cNvGrpSpPr>
            <a:grpSpLocks/>
          </p:cNvGrpSpPr>
          <p:nvPr/>
        </p:nvGrpSpPr>
        <p:grpSpPr bwMode="auto">
          <a:xfrm>
            <a:off x="519729" y="1796750"/>
            <a:ext cx="742867" cy="863836"/>
            <a:chOff x="2123" y="1662"/>
            <a:chExt cx="871" cy="1014"/>
          </a:xfrm>
          <a:solidFill>
            <a:schemeClr val="bg1"/>
          </a:solidFill>
        </p:grpSpPr>
        <p:sp>
          <p:nvSpPr>
            <p:cNvPr id="75" name="Freeform 53">
              <a:extLst>
                <a:ext uri="{FF2B5EF4-FFF2-40B4-BE49-F238E27FC236}">
                  <a16:creationId xmlns:a16="http://schemas.microsoft.com/office/drawing/2014/main" id="{7DCA5246-0CED-4D51-8315-9BBB1E4101A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76" name="Freeform 54">
              <a:extLst>
                <a:ext uri="{FF2B5EF4-FFF2-40B4-BE49-F238E27FC236}">
                  <a16:creationId xmlns:a16="http://schemas.microsoft.com/office/drawing/2014/main" id="{1BE32581-6F6F-43C9-BA92-DE84B1FA57C9}"/>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77" name="Freeform 55">
              <a:extLst>
                <a:ext uri="{FF2B5EF4-FFF2-40B4-BE49-F238E27FC236}">
                  <a16:creationId xmlns:a16="http://schemas.microsoft.com/office/drawing/2014/main" id="{E1CBF151-435F-42CB-BF8B-87C6D7275EAD}"/>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78" name="Freeform 56">
              <a:extLst>
                <a:ext uri="{FF2B5EF4-FFF2-40B4-BE49-F238E27FC236}">
                  <a16:creationId xmlns:a16="http://schemas.microsoft.com/office/drawing/2014/main" id="{1A8D5B9C-5037-4800-B534-068FF2846722}"/>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79" name="Line 57">
              <a:extLst>
                <a:ext uri="{FF2B5EF4-FFF2-40B4-BE49-F238E27FC236}">
                  <a16:creationId xmlns:a16="http://schemas.microsoft.com/office/drawing/2014/main" id="{BCBD919C-2325-4A13-8327-B165F3661F08}"/>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0" name="Freeform 52">
              <a:extLst>
                <a:ext uri="{FF2B5EF4-FFF2-40B4-BE49-F238E27FC236}">
                  <a16:creationId xmlns:a16="http://schemas.microsoft.com/office/drawing/2014/main" id="{4EB34B63-9577-4201-AE4D-D1613040300B}"/>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81" name="Group 104">
            <a:extLst>
              <a:ext uri="{FF2B5EF4-FFF2-40B4-BE49-F238E27FC236}">
                <a16:creationId xmlns:a16="http://schemas.microsoft.com/office/drawing/2014/main" id="{50BC810F-995F-4C1E-9D6A-995DAE0B5395}"/>
              </a:ext>
            </a:extLst>
          </p:cNvPr>
          <p:cNvGrpSpPr>
            <a:grpSpLocks/>
          </p:cNvGrpSpPr>
          <p:nvPr/>
        </p:nvGrpSpPr>
        <p:grpSpPr bwMode="auto">
          <a:xfrm>
            <a:off x="519729" y="2801964"/>
            <a:ext cx="742867" cy="863836"/>
            <a:chOff x="3403" y="1654"/>
            <a:chExt cx="872" cy="1014"/>
          </a:xfrm>
          <a:solidFill>
            <a:schemeClr val="bg1"/>
          </a:solidFill>
        </p:grpSpPr>
        <p:sp>
          <p:nvSpPr>
            <p:cNvPr id="82" name="Freeform 109">
              <a:extLst>
                <a:ext uri="{FF2B5EF4-FFF2-40B4-BE49-F238E27FC236}">
                  <a16:creationId xmlns:a16="http://schemas.microsoft.com/office/drawing/2014/main" id="{068F73B8-6D32-45DF-9C37-A50D29E6E2C0}"/>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3" name="Freeform 110">
              <a:extLst>
                <a:ext uri="{FF2B5EF4-FFF2-40B4-BE49-F238E27FC236}">
                  <a16:creationId xmlns:a16="http://schemas.microsoft.com/office/drawing/2014/main" id="{0976D0BC-0BB4-4916-A4E8-DA60BAB79DDF}"/>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4" name="Freeform 105">
              <a:extLst>
                <a:ext uri="{FF2B5EF4-FFF2-40B4-BE49-F238E27FC236}">
                  <a16:creationId xmlns:a16="http://schemas.microsoft.com/office/drawing/2014/main" id="{00B68085-1D11-4A8C-AA7E-5679DE478D11}"/>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5" name="Freeform 107">
              <a:extLst>
                <a:ext uri="{FF2B5EF4-FFF2-40B4-BE49-F238E27FC236}">
                  <a16:creationId xmlns:a16="http://schemas.microsoft.com/office/drawing/2014/main" id="{6299BEF2-C45B-4974-9DDD-E042AA1148B7}"/>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6" name="Freeform 108">
              <a:extLst>
                <a:ext uri="{FF2B5EF4-FFF2-40B4-BE49-F238E27FC236}">
                  <a16:creationId xmlns:a16="http://schemas.microsoft.com/office/drawing/2014/main" id="{528C665F-2E13-48B5-A603-F061598E125F}"/>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7" name="Freeform 106">
              <a:extLst>
                <a:ext uri="{FF2B5EF4-FFF2-40B4-BE49-F238E27FC236}">
                  <a16:creationId xmlns:a16="http://schemas.microsoft.com/office/drawing/2014/main" id="{A7404EA8-6ABE-405C-8CC0-3C2EDAD25E48}"/>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aphicFrame>
        <p:nvGraphicFramePr>
          <p:cNvPr id="88" name="Chart 87">
            <a:extLst>
              <a:ext uri="{FF2B5EF4-FFF2-40B4-BE49-F238E27FC236}">
                <a16:creationId xmlns:a16="http://schemas.microsoft.com/office/drawing/2014/main" id="{18FF0CC4-CC4B-43F6-A65E-01B47B73AFBF}"/>
              </a:ext>
            </a:extLst>
          </p:cNvPr>
          <p:cNvGraphicFramePr/>
          <p:nvPr>
            <p:extLst>
              <p:ext uri="{D42A27DB-BD31-4B8C-83A1-F6EECF244321}">
                <p14:modId xmlns:p14="http://schemas.microsoft.com/office/powerpoint/2010/main" val="2213609994"/>
              </p:ext>
            </p:extLst>
          </p:nvPr>
        </p:nvGraphicFramePr>
        <p:xfrm>
          <a:off x="2412282" y="1493025"/>
          <a:ext cx="5502719" cy="18149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9" name="Table 88">
            <a:extLst>
              <a:ext uri="{FF2B5EF4-FFF2-40B4-BE49-F238E27FC236}">
                <a16:creationId xmlns:a16="http://schemas.microsoft.com/office/drawing/2014/main" id="{9073BF1A-DEC0-4904-85F5-626033396DEC}"/>
              </a:ext>
            </a:extLst>
          </p:cNvPr>
          <p:cNvGraphicFramePr>
            <a:graphicFrameLocks noGrp="1"/>
          </p:cNvGraphicFramePr>
          <p:nvPr>
            <p:extLst>
              <p:ext uri="{D42A27DB-BD31-4B8C-83A1-F6EECF244321}">
                <p14:modId xmlns:p14="http://schemas.microsoft.com/office/powerpoint/2010/main" val="3336640501"/>
              </p:ext>
            </p:extLst>
          </p:nvPr>
        </p:nvGraphicFramePr>
        <p:xfrm>
          <a:off x="2405896" y="3392747"/>
          <a:ext cx="5484700" cy="217371"/>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17371">
                <a:tc>
                  <a:txBody>
                    <a:bodyPr/>
                    <a:lstStyle/>
                    <a:p>
                      <a:pPr marL="0" algn="ctr" defTabSz="914400" rtl="0" eaLnBrk="1" latinLnBrk="0" hangingPunct="1"/>
                      <a:r>
                        <a:rPr lang="fr-BE" sz="1100" b="0" kern="1200" noProof="0">
                          <a:solidFill>
                            <a:schemeClr val="bg1"/>
                          </a:solidFill>
                          <a:latin typeface="+mn-lt"/>
                          <a:ea typeface="+mn-ea"/>
                          <a:cs typeface="+mn-cs"/>
                        </a:rPr>
                        <a:t>18-24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fr-BE" sz="1100" b="0" kern="1200" noProof="0">
                          <a:solidFill>
                            <a:schemeClr val="bg1"/>
                          </a:solidFill>
                          <a:latin typeface="+mn-lt"/>
                          <a:ea typeface="+mn-ea"/>
                          <a:cs typeface="+mn-cs"/>
                        </a:rPr>
                        <a:t>25-34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fr-BE" sz="1100" b="0" kern="1200" noProof="0">
                          <a:solidFill>
                            <a:schemeClr val="bg1"/>
                          </a:solidFill>
                          <a:latin typeface="+mn-lt"/>
                          <a:ea typeface="+mn-ea"/>
                          <a:cs typeface="+mn-cs"/>
                        </a:rPr>
                        <a:t>35-44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fr-BE" sz="1100" b="0" kern="1200" noProof="0">
                          <a:solidFill>
                            <a:schemeClr val="bg1"/>
                          </a:solidFill>
                          <a:latin typeface="+mn-lt"/>
                          <a:ea typeface="+mn-ea"/>
                          <a:cs typeface="+mn-cs"/>
                        </a:rPr>
                        <a:t>45-54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tabLst>
                          <a:tab pos="85725" algn="l"/>
                        </a:tabLst>
                      </a:pPr>
                      <a:r>
                        <a:rPr lang="fr-BE" sz="1100" b="0" kern="1200" noProof="0" dirty="0">
                          <a:solidFill>
                            <a:schemeClr val="bg1"/>
                          </a:solidFill>
                          <a:latin typeface="+mn-lt"/>
                          <a:ea typeface="+mn-ea"/>
                          <a:cs typeface="+mn-cs"/>
                        </a:rPr>
                        <a:t>55 - 65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122" name="Rectangle 121">
            <a:extLst>
              <a:ext uri="{FF2B5EF4-FFF2-40B4-BE49-F238E27FC236}">
                <a16:creationId xmlns:a16="http://schemas.microsoft.com/office/drawing/2014/main" id="{6FACAEE7-A3E6-4777-9C2D-773318E726B8}"/>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TAILLE DU FOYER</a:t>
            </a:r>
          </a:p>
        </p:txBody>
      </p:sp>
      <p:sp>
        <p:nvSpPr>
          <p:cNvPr id="132" name="Rectangle 131">
            <a:extLst>
              <a:ext uri="{FF2B5EF4-FFF2-40B4-BE49-F238E27FC236}">
                <a16:creationId xmlns:a16="http://schemas.microsoft.com/office/drawing/2014/main" id="{78F2F686-003C-4A75-8E6A-F4E5C1B00AC2}"/>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REVENUS MENSUELS DU FOYER</a:t>
            </a:r>
          </a:p>
        </p:txBody>
      </p:sp>
      <p:grpSp>
        <p:nvGrpSpPr>
          <p:cNvPr id="137" name="Group 5">
            <a:extLst>
              <a:ext uri="{FF2B5EF4-FFF2-40B4-BE49-F238E27FC236}">
                <a16:creationId xmlns:a16="http://schemas.microsoft.com/office/drawing/2014/main" id="{84B906AD-AED2-46F7-8BA8-7557799D17EF}"/>
              </a:ext>
            </a:extLst>
          </p:cNvPr>
          <p:cNvGrpSpPr>
            <a:grpSpLocks noChangeAspect="1"/>
          </p:cNvGrpSpPr>
          <p:nvPr/>
        </p:nvGrpSpPr>
        <p:grpSpPr bwMode="auto">
          <a:xfrm>
            <a:off x="7286645" y="5407855"/>
            <a:ext cx="445707" cy="421122"/>
            <a:chOff x="796" y="2098"/>
            <a:chExt cx="417" cy="394"/>
          </a:xfrm>
          <a:noFill/>
        </p:grpSpPr>
        <p:sp>
          <p:nvSpPr>
            <p:cNvPr id="140" name="Oval 6">
              <a:extLst>
                <a:ext uri="{FF2B5EF4-FFF2-40B4-BE49-F238E27FC236}">
                  <a16:creationId xmlns:a16="http://schemas.microsoft.com/office/drawing/2014/main" id="{B8AFE850-F1A3-461C-9B15-248CC84E391F}"/>
                </a:ext>
              </a:extLst>
            </p:cNvPr>
            <p:cNvSpPr>
              <a:spLocks noChangeArrowheads="1"/>
            </p:cNvSpPr>
            <p:nvPr/>
          </p:nvSpPr>
          <p:spPr bwMode="auto">
            <a:xfrm>
              <a:off x="1062" y="2208"/>
              <a:ext cx="91" cy="92"/>
            </a:xfrm>
            <a:prstGeom prst="ellips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2" name="Oval 7">
              <a:extLst>
                <a:ext uri="{FF2B5EF4-FFF2-40B4-BE49-F238E27FC236}">
                  <a16:creationId xmlns:a16="http://schemas.microsoft.com/office/drawing/2014/main" id="{FDED17E3-83AE-4DF7-B433-E43DCF9275CF}"/>
                </a:ext>
              </a:extLst>
            </p:cNvPr>
            <p:cNvSpPr>
              <a:spLocks noChangeArrowheads="1"/>
            </p:cNvSpPr>
            <p:nvPr/>
          </p:nvSpPr>
          <p:spPr bwMode="auto">
            <a:xfrm>
              <a:off x="915" y="2098"/>
              <a:ext cx="92" cy="92"/>
            </a:xfrm>
            <a:prstGeom prst="ellips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3" name="Freeform 8">
              <a:extLst>
                <a:ext uri="{FF2B5EF4-FFF2-40B4-BE49-F238E27FC236}">
                  <a16:creationId xmlns:a16="http://schemas.microsoft.com/office/drawing/2014/main" id="{FC60AFDC-2312-46AF-9C38-F7947668B833}"/>
                </a:ext>
              </a:extLst>
            </p:cNvPr>
            <p:cNvSpPr>
              <a:spLocks/>
            </p:cNvSpPr>
            <p:nvPr/>
          </p:nvSpPr>
          <p:spPr bwMode="auto">
            <a:xfrm>
              <a:off x="796" y="2291"/>
              <a:ext cx="417" cy="201"/>
            </a:xfrm>
            <a:custGeom>
              <a:avLst/>
              <a:gdLst>
                <a:gd name="T0" fmla="*/ 56 w 91"/>
                <a:gd name="T1" fmla="*/ 24 h 44"/>
                <a:gd name="T2" fmla="*/ 79 w 91"/>
                <a:gd name="T3" fmla="*/ 16 h 44"/>
                <a:gd name="T4" fmla="*/ 89 w 91"/>
                <a:gd name="T5" fmla="*/ 19 h 44"/>
                <a:gd name="T6" fmla="*/ 88 w 91"/>
                <a:gd name="T7" fmla="*/ 26 h 44"/>
                <a:gd name="T8" fmla="*/ 40 w 91"/>
                <a:gd name="T9" fmla="*/ 43 h 44"/>
                <a:gd name="T10" fmla="*/ 30 w 91"/>
                <a:gd name="T11" fmla="*/ 42 h 44"/>
                <a:gd name="T12" fmla="*/ 2 w 91"/>
                <a:gd name="T13" fmla="*/ 29 h 44"/>
                <a:gd name="T14" fmla="*/ 0 w 91"/>
                <a:gd name="T15" fmla="*/ 26 h 44"/>
                <a:gd name="T16" fmla="*/ 0 w 91"/>
                <a:gd name="T17" fmla="*/ 4 h 44"/>
                <a:gd name="T18" fmla="*/ 4 w 91"/>
                <a:gd name="T19" fmla="*/ 0 h 44"/>
                <a:gd name="T20" fmla="*/ 24 w 91"/>
                <a:gd name="T21" fmla="*/ 8 h 44"/>
                <a:gd name="T22" fmla="*/ 25 w 91"/>
                <a:gd name="T23" fmla="*/ 8 h 44"/>
                <a:gd name="T24" fmla="*/ 41 w 91"/>
                <a:gd name="T25" fmla="*/ 8 h 44"/>
                <a:gd name="T26" fmla="*/ 56 w 91"/>
                <a:gd name="T27" fmla="*/ 24 h 44"/>
                <a:gd name="T28" fmla="*/ 55 w 91"/>
                <a:gd name="T29" fmla="*/ 24 h 44"/>
                <a:gd name="T30" fmla="*/ 24 w 91"/>
                <a:gd name="T3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44">
                  <a:moveTo>
                    <a:pt x="56" y="24"/>
                  </a:moveTo>
                  <a:cubicBezTo>
                    <a:pt x="56" y="24"/>
                    <a:pt x="73" y="17"/>
                    <a:pt x="79" y="16"/>
                  </a:cubicBezTo>
                  <a:cubicBezTo>
                    <a:pt x="84" y="15"/>
                    <a:pt x="87" y="17"/>
                    <a:pt x="89" y="19"/>
                  </a:cubicBezTo>
                  <a:cubicBezTo>
                    <a:pt x="91" y="21"/>
                    <a:pt x="91" y="25"/>
                    <a:pt x="88" y="26"/>
                  </a:cubicBezTo>
                  <a:cubicBezTo>
                    <a:pt x="40" y="43"/>
                    <a:pt x="40" y="43"/>
                    <a:pt x="40" y="43"/>
                  </a:cubicBezTo>
                  <a:cubicBezTo>
                    <a:pt x="37" y="44"/>
                    <a:pt x="33" y="44"/>
                    <a:pt x="30" y="42"/>
                  </a:cubicBezTo>
                  <a:cubicBezTo>
                    <a:pt x="2" y="29"/>
                    <a:pt x="2" y="29"/>
                    <a:pt x="2" y="29"/>
                  </a:cubicBezTo>
                  <a:cubicBezTo>
                    <a:pt x="1" y="29"/>
                    <a:pt x="0" y="27"/>
                    <a:pt x="0" y="26"/>
                  </a:cubicBezTo>
                  <a:cubicBezTo>
                    <a:pt x="0" y="4"/>
                    <a:pt x="0" y="4"/>
                    <a:pt x="0" y="4"/>
                  </a:cubicBezTo>
                  <a:cubicBezTo>
                    <a:pt x="0" y="2"/>
                    <a:pt x="2" y="0"/>
                    <a:pt x="4" y="0"/>
                  </a:cubicBezTo>
                  <a:cubicBezTo>
                    <a:pt x="9" y="1"/>
                    <a:pt x="15" y="2"/>
                    <a:pt x="24" y="8"/>
                  </a:cubicBezTo>
                  <a:cubicBezTo>
                    <a:pt x="25" y="8"/>
                    <a:pt x="25" y="8"/>
                    <a:pt x="25" y="8"/>
                  </a:cubicBezTo>
                  <a:cubicBezTo>
                    <a:pt x="41" y="8"/>
                    <a:pt x="41" y="8"/>
                    <a:pt x="41" y="8"/>
                  </a:cubicBezTo>
                  <a:cubicBezTo>
                    <a:pt x="51" y="8"/>
                    <a:pt x="56" y="15"/>
                    <a:pt x="56" y="24"/>
                  </a:cubicBezTo>
                  <a:cubicBezTo>
                    <a:pt x="55" y="24"/>
                    <a:pt x="55" y="24"/>
                    <a:pt x="55" y="24"/>
                  </a:cubicBezTo>
                  <a:cubicBezTo>
                    <a:pt x="24" y="24"/>
                    <a:pt x="24" y="24"/>
                    <a:pt x="24" y="24"/>
                  </a:cubicBez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sp>
        <p:nvSpPr>
          <p:cNvPr id="144" name="Rectangle 143">
            <a:extLst>
              <a:ext uri="{FF2B5EF4-FFF2-40B4-BE49-F238E27FC236}">
                <a16:creationId xmlns:a16="http://schemas.microsoft.com/office/drawing/2014/main" id="{8DA2E57A-6BCF-4280-9410-29D5C3A6905C}"/>
              </a:ext>
            </a:extLst>
          </p:cNvPr>
          <p:cNvSpPr/>
          <p:nvPr/>
        </p:nvSpPr>
        <p:spPr>
          <a:xfrm>
            <a:off x="8054051" y="3887381"/>
            <a:ext cx="3729291" cy="20260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NOMBRE DE CHATS</a:t>
            </a:r>
          </a:p>
        </p:txBody>
      </p:sp>
      <p:graphicFrame>
        <p:nvGraphicFramePr>
          <p:cNvPr id="145" name="Chart 144">
            <a:extLst>
              <a:ext uri="{FF2B5EF4-FFF2-40B4-BE49-F238E27FC236}">
                <a16:creationId xmlns:a16="http://schemas.microsoft.com/office/drawing/2014/main" id="{F1050894-DFDB-4A7C-A469-3EAB401BB863}"/>
              </a:ext>
            </a:extLst>
          </p:cNvPr>
          <p:cNvGraphicFramePr/>
          <p:nvPr>
            <p:extLst>
              <p:ext uri="{D42A27DB-BD31-4B8C-83A1-F6EECF244321}">
                <p14:modId xmlns:p14="http://schemas.microsoft.com/office/powerpoint/2010/main" val="547300607"/>
              </p:ext>
            </p:extLst>
          </p:nvPr>
        </p:nvGraphicFramePr>
        <p:xfrm>
          <a:off x="8164391" y="4223312"/>
          <a:ext cx="3515876" cy="1580560"/>
        </p:xfrm>
        <a:graphic>
          <a:graphicData uri="http://schemas.openxmlformats.org/drawingml/2006/chart">
            <c:chart xmlns:c="http://schemas.openxmlformats.org/drawingml/2006/chart" xmlns:r="http://schemas.openxmlformats.org/officeDocument/2006/relationships" r:id="rId5"/>
          </a:graphicData>
        </a:graphic>
      </p:graphicFrame>
      <p:sp>
        <p:nvSpPr>
          <p:cNvPr id="146" name="Rounded Rectangle 79">
            <a:extLst>
              <a:ext uri="{FF2B5EF4-FFF2-40B4-BE49-F238E27FC236}">
                <a16:creationId xmlns:a16="http://schemas.microsoft.com/office/drawing/2014/main" id="{968D2E76-FD38-4E35-BB28-7B2641D97E3B}"/>
              </a:ext>
            </a:extLst>
          </p:cNvPr>
          <p:cNvSpPr/>
          <p:nvPr/>
        </p:nvSpPr>
        <p:spPr bwMode="auto">
          <a:xfrm>
            <a:off x="10887180" y="4862857"/>
            <a:ext cx="863025" cy="1022802"/>
          </a:xfrm>
          <a:prstGeom prst="rect">
            <a:avLst/>
          </a:prstGeom>
          <a:noFill/>
          <a:ln w="9525" cap="flat" cmpd="sng" algn="ctr">
            <a:solidFill>
              <a:schemeClr val="accent1"/>
            </a:solidFill>
            <a:prstDash val="solid"/>
            <a:round/>
            <a:headEnd type="none" w="med" len="med"/>
            <a:tailEnd type="none" w="med" len="med"/>
          </a:ln>
          <a:effectLst/>
        </p:spPr>
        <p:txBody>
          <a:bodyPr lIns="36000" rIns="36000" anchor="t" anchorCtr="0"/>
          <a:lstStyle/>
          <a:p>
            <a:pPr algn="ctr">
              <a:defRPr/>
            </a:pPr>
            <a:r>
              <a:rPr lang="fr-BE" sz="1000" i="1" dirty="0">
                <a:solidFill>
                  <a:schemeClr val="accent1"/>
                </a:solidFill>
                <a:latin typeface="+mj-lt"/>
              </a:rPr>
              <a:t>Nombre moyen de chats :</a:t>
            </a:r>
            <a:br>
              <a:rPr lang="fr-BE" sz="1000" i="1" dirty="0">
                <a:solidFill>
                  <a:schemeClr val="accent1"/>
                </a:solidFill>
                <a:latin typeface="+mj-lt"/>
              </a:rPr>
            </a:br>
            <a:r>
              <a:rPr lang="fr-BE" sz="1000" i="1" dirty="0">
                <a:solidFill>
                  <a:schemeClr val="accent1"/>
                </a:solidFill>
                <a:latin typeface="+mj-lt"/>
              </a:rPr>
              <a:t>2,0</a:t>
            </a:r>
            <a:endParaRPr lang="fr-BE" sz="1050" i="1" dirty="0">
              <a:solidFill>
                <a:schemeClr val="accent1"/>
              </a:solidFill>
              <a:latin typeface="+mj-lt"/>
            </a:endParaRPr>
          </a:p>
        </p:txBody>
      </p:sp>
      <p:grpSp>
        <p:nvGrpSpPr>
          <p:cNvPr id="147" name="Graphic 149">
            <a:extLst>
              <a:ext uri="{FF2B5EF4-FFF2-40B4-BE49-F238E27FC236}">
                <a16:creationId xmlns:a16="http://schemas.microsoft.com/office/drawing/2014/main" id="{DCEB4717-E77D-4639-B2A3-ECE63EA55BB3}"/>
              </a:ext>
            </a:extLst>
          </p:cNvPr>
          <p:cNvGrpSpPr/>
          <p:nvPr/>
        </p:nvGrpSpPr>
        <p:grpSpPr>
          <a:xfrm flipH="1">
            <a:off x="10913286" y="5532822"/>
            <a:ext cx="255584" cy="307181"/>
            <a:chOff x="4062412" y="990600"/>
            <a:chExt cx="4057650" cy="4876800"/>
          </a:xfrm>
          <a:solidFill>
            <a:schemeClr val="accent1"/>
          </a:solidFill>
        </p:grpSpPr>
        <p:sp>
          <p:nvSpPr>
            <p:cNvPr id="148" name="Freeform: Shape 147">
              <a:extLst>
                <a:ext uri="{FF2B5EF4-FFF2-40B4-BE49-F238E27FC236}">
                  <a16:creationId xmlns:a16="http://schemas.microsoft.com/office/drawing/2014/main" id="{4F347057-1E6E-4186-8FAA-283E63DC32DD}"/>
                </a:ext>
              </a:extLst>
            </p:cNvPr>
            <p:cNvSpPr/>
            <p:nvPr/>
          </p:nvSpPr>
          <p:spPr>
            <a:xfrm>
              <a:off x="4062412" y="990600"/>
              <a:ext cx="4057650" cy="4876800"/>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 name="connsiteX41" fmla="*/ 2336768 w 4057650"/>
                <a:gd name="connsiteY41" fmla="*/ 4673632 h 4876800"/>
                <a:gd name="connsiteX42" fmla="*/ 1422368 w 4057650"/>
                <a:gd name="connsiteY42" fmla="*/ 4673632 h 4876800"/>
                <a:gd name="connsiteX43" fmla="*/ 1422368 w 4057650"/>
                <a:gd name="connsiteY43" fmla="*/ 4572000 h 4876800"/>
                <a:gd name="connsiteX44" fmla="*/ 1524000 w 4057650"/>
                <a:gd name="connsiteY44" fmla="*/ 4470368 h 4876800"/>
                <a:gd name="connsiteX45" fmla="*/ 1727168 w 4057650"/>
                <a:gd name="connsiteY45" fmla="*/ 4470368 h 4876800"/>
                <a:gd name="connsiteX46" fmla="*/ 1820989 w 4057650"/>
                <a:gd name="connsiteY46" fmla="*/ 4407694 h 4876800"/>
                <a:gd name="connsiteX47" fmla="*/ 1798987 w 4057650"/>
                <a:gd name="connsiteY47" fmla="*/ 4296918 h 4876800"/>
                <a:gd name="connsiteX48" fmla="*/ 1595818 w 4057650"/>
                <a:gd name="connsiteY48" fmla="*/ 4093750 h 4876800"/>
                <a:gd name="connsiteX49" fmla="*/ 1451991 w 4057650"/>
                <a:gd name="connsiteY49" fmla="*/ 3575780 h 4876800"/>
                <a:gd name="connsiteX50" fmla="*/ 1930432 w 4057650"/>
                <a:gd name="connsiteY50" fmla="*/ 3251168 h 4876800"/>
                <a:gd name="connsiteX51" fmla="*/ 2032064 w 4057650"/>
                <a:gd name="connsiteY51" fmla="*/ 3149537 h 4876800"/>
                <a:gd name="connsiteX52" fmla="*/ 1930432 w 4057650"/>
                <a:gd name="connsiteY52" fmla="*/ 3048000 h 4876800"/>
                <a:gd name="connsiteX53" fmla="*/ 1264253 w 4057650"/>
                <a:gd name="connsiteY53" fmla="*/ 3498056 h 4876800"/>
                <a:gd name="connsiteX54" fmla="*/ 1452182 w 4057650"/>
                <a:gd name="connsiteY54" fmla="*/ 4237482 h 4876800"/>
                <a:gd name="connsiteX55" fmla="*/ 1484567 w 4057650"/>
                <a:gd name="connsiteY55" fmla="*/ 4269867 h 4876800"/>
                <a:gd name="connsiteX56" fmla="*/ 1219200 w 4057650"/>
                <a:gd name="connsiteY56" fmla="*/ 4572000 h 4876800"/>
                <a:gd name="connsiteX57" fmla="*/ 1219200 w 4057650"/>
                <a:gd name="connsiteY57" fmla="*/ 4673632 h 4876800"/>
                <a:gd name="connsiteX58" fmla="*/ 609600 w 4057650"/>
                <a:gd name="connsiteY58" fmla="*/ 4673632 h 4876800"/>
                <a:gd name="connsiteX59" fmla="*/ 609600 w 4057650"/>
                <a:gd name="connsiteY59" fmla="*/ 4572000 h 4876800"/>
                <a:gd name="connsiteX60" fmla="*/ 711232 w 4057650"/>
                <a:gd name="connsiteY60" fmla="*/ 4470368 h 4876800"/>
                <a:gd name="connsiteX61" fmla="*/ 914400 w 4057650"/>
                <a:gd name="connsiteY61" fmla="*/ 4470368 h 4876800"/>
                <a:gd name="connsiteX62" fmla="*/ 1016032 w 4057650"/>
                <a:gd name="connsiteY62" fmla="*/ 4368737 h 4876800"/>
                <a:gd name="connsiteX63" fmla="*/ 1016032 w 4057650"/>
                <a:gd name="connsiteY63" fmla="*/ 3352800 h 4876800"/>
                <a:gd name="connsiteX64" fmla="*/ 1004507 w 4057650"/>
                <a:gd name="connsiteY64" fmla="*/ 3305747 h 4876800"/>
                <a:gd name="connsiteX65" fmla="*/ 812768 w 4057650"/>
                <a:gd name="connsiteY65" fmla="*/ 2743200 h 4876800"/>
                <a:gd name="connsiteX66" fmla="*/ 931831 w 4057650"/>
                <a:gd name="connsiteY66" fmla="*/ 2280285 h 4876800"/>
                <a:gd name="connsiteX67" fmla="*/ 1015937 w 4057650"/>
                <a:gd name="connsiteY67" fmla="*/ 2032064 h 4876800"/>
                <a:gd name="connsiteX68" fmla="*/ 1015937 w 4057650"/>
                <a:gd name="connsiteY68" fmla="*/ 1980057 h 4876800"/>
                <a:gd name="connsiteX69" fmla="*/ 983171 w 4057650"/>
                <a:gd name="connsiteY69" fmla="*/ 1557147 h 4876800"/>
                <a:gd name="connsiteX70" fmla="*/ 711137 w 4057650"/>
                <a:gd name="connsiteY70" fmla="*/ 1422368 h 4876800"/>
                <a:gd name="connsiteX71" fmla="*/ 203168 w 4057650"/>
                <a:gd name="connsiteY71" fmla="*/ 1117759 h 4876800"/>
                <a:gd name="connsiteX72" fmla="*/ 352425 w 4057650"/>
                <a:gd name="connsiteY72" fmla="*/ 983647 h 4876800"/>
                <a:gd name="connsiteX73" fmla="*/ 478250 w 4057650"/>
                <a:gd name="connsiteY73" fmla="*/ 884587 h 4876800"/>
                <a:gd name="connsiteX74" fmla="*/ 575501 w 4057650"/>
                <a:gd name="connsiteY74" fmla="*/ 756380 h 4876800"/>
                <a:gd name="connsiteX75" fmla="*/ 711232 w 4057650"/>
                <a:gd name="connsiteY75" fmla="*/ 609600 h 4876800"/>
                <a:gd name="connsiteX76" fmla="*/ 1005745 w 4057650"/>
                <a:gd name="connsiteY76" fmla="*/ 223456 h 4876800"/>
                <a:gd name="connsiteX77" fmla="*/ 1222439 w 4057650"/>
                <a:gd name="connsiteY77" fmla="*/ 532829 h 4876800"/>
                <a:gd name="connsiteX78" fmla="*/ 1288161 w 4057650"/>
                <a:gd name="connsiteY78" fmla="*/ 604266 h 4876800"/>
                <a:gd name="connsiteX79" fmla="*/ 1524000 w 4057650"/>
                <a:gd name="connsiteY79" fmla="*/ 914400 h 4876800"/>
                <a:gd name="connsiteX80" fmla="*/ 1524000 w 4057650"/>
                <a:gd name="connsiteY80" fmla="*/ 1930432 h 4876800"/>
                <a:gd name="connsiteX81" fmla="*/ 2080832 w 4057650"/>
                <a:gd name="connsiteY81" fmla="*/ 2645569 h 4876800"/>
                <a:gd name="connsiteX82" fmla="*/ 2264950 w 4057650"/>
                <a:gd name="connsiteY82" fmla="*/ 2815019 h 4876800"/>
                <a:gd name="connsiteX83" fmla="*/ 2391728 w 4057650"/>
                <a:gd name="connsiteY83" fmla="*/ 2931128 h 4876800"/>
                <a:gd name="connsiteX84" fmla="*/ 2844737 w 4057650"/>
                <a:gd name="connsiteY84" fmla="*/ 3759232 h 4876800"/>
                <a:gd name="connsiteX85" fmla="*/ 2844737 w 4057650"/>
                <a:gd name="connsiteY85" fmla="*/ 4165664 h 4876800"/>
                <a:gd name="connsiteX86" fmla="*/ 2336768 w 4057650"/>
                <a:gd name="connsiteY86" fmla="*/ 467363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moveTo>
                    <a:pt x="2336768" y="4673632"/>
                  </a:moveTo>
                  <a:lnTo>
                    <a:pt x="1422368" y="4673632"/>
                  </a:lnTo>
                  <a:lnTo>
                    <a:pt x="1422368" y="4572000"/>
                  </a:lnTo>
                  <a:cubicBezTo>
                    <a:pt x="1422368" y="4515993"/>
                    <a:pt x="1467993" y="4470368"/>
                    <a:pt x="1524000" y="4470368"/>
                  </a:cubicBezTo>
                  <a:lnTo>
                    <a:pt x="1727168" y="4470368"/>
                  </a:lnTo>
                  <a:cubicBezTo>
                    <a:pt x="1768221" y="4470368"/>
                    <a:pt x="1805368" y="4445604"/>
                    <a:pt x="1820989" y="4407694"/>
                  </a:cubicBezTo>
                  <a:cubicBezTo>
                    <a:pt x="1836611" y="4369784"/>
                    <a:pt x="1827943" y="4325970"/>
                    <a:pt x="1798987" y="4296918"/>
                  </a:cubicBezTo>
                  <a:lnTo>
                    <a:pt x="1595818" y="4093750"/>
                  </a:lnTo>
                  <a:cubicBezTo>
                    <a:pt x="1386459" y="3884200"/>
                    <a:pt x="1401985" y="3696462"/>
                    <a:pt x="1451991" y="3575780"/>
                  </a:cubicBezTo>
                  <a:cubicBezTo>
                    <a:pt x="1528572" y="3390614"/>
                    <a:pt x="1734407" y="3251168"/>
                    <a:pt x="1930432" y="3251168"/>
                  </a:cubicBezTo>
                  <a:cubicBezTo>
                    <a:pt x="1986629" y="3251168"/>
                    <a:pt x="2032064" y="3205734"/>
                    <a:pt x="2032064" y="3149537"/>
                  </a:cubicBezTo>
                  <a:cubicBezTo>
                    <a:pt x="2032064" y="3093339"/>
                    <a:pt x="1986534" y="3048000"/>
                    <a:pt x="1930432" y="3048000"/>
                  </a:cubicBezTo>
                  <a:cubicBezTo>
                    <a:pt x="1652397" y="3048000"/>
                    <a:pt x="1372267" y="3237357"/>
                    <a:pt x="1264253" y="3498056"/>
                  </a:cubicBezTo>
                  <a:cubicBezTo>
                    <a:pt x="1161669" y="3745897"/>
                    <a:pt x="1230154" y="4015359"/>
                    <a:pt x="1452182" y="4237482"/>
                  </a:cubicBezTo>
                  <a:lnTo>
                    <a:pt x="1484567" y="4269867"/>
                  </a:lnTo>
                  <a:cubicBezTo>
                    <a:pt x="1335119" y="4289203"/>
                    <a:pt x="1219200" y="4417409"/>
                    <a:pt x="1219200" y="4572000"/>
                  </a:cubicBezTo>
                  <a:lnTo>
                    <a:pt x="1219200" y="4673632"/>
                  </a:lnTo>
                  <a:lnTo>
                    <a:pt x="609600" y="4673632"/>
                  </a:lnTo>
                  <a:lnTo>
                    <a:pt x="609600" y="4572000"/>
                  </a:lnTo>
                  <a:cubicBezTo>
                    <a:pt x="609600" y="4515993"/>
                    <a:pt x="655225" y="4470368"/>
                    <a:pt x="711232" y="4470368"/>
                  </a:cubicBezTo>
                  <a:lnTo>
                    <a:pt x="914400" y="4470368"/>
                  </a:lnTo>
                  <a:cubicBezTo>
                    <a:pt x="970598" y="4470368"/>
                    <a:pt x="1016032" y="4424934"/>
                    <a:pt x="1016032" y="4368737"/>
                  </a:cubicBezTo>
                  <a:lnTo>
                    <a:pt x="1016032" y="3352800"/>
                  </a:lnTo>
                  <a:cubicBezTo>
                    <a:pt x="1016032" y="3336512"/>
                    <a:pt x="1012031" y="3320224"/>
                    <a:pt x="1004507" y="3305747"/>
                  </a:cubicBezTo>
                  <a:cubicBezTo>
                    <a:pt x="951167" y="3203543"/>
                    <a:pt x="812768" y="2902934"/>
                    <a:pt x="812768" y="2743200"/>
                  </a:cubicBezTo>
                  <a:cubicBezTo>
                    <a:pt x="812768" y="2478691"/>
                    <a:pt x="876110" y="2373344"/>
                    <a:pt x="931831" y="2280285"/>
                  </a:cubicBezTo>
                  <a:cubicBezTo>
                    <a:pt x="973074" y="2211419"/>
                    <a:pt x="1015937" y="2140172"/>
                    <a:pt x="1015937" y="2032064"/>
                  </a:cubicBezTo>
                  <a:lnTo>
                    <a:pt x="1015937" y="1980057"/>
                  </a:lnTo>
                  <a:cubicBezTo>
                    <a:pt x="1016127" y="1752029"/>
                    <a:pt x="1016127" y="1637538"/>
                    <a:pt x="983171" y="1557147"/>
                  </a:cubicBezTo>
                  <a:cubicBezTo>
                    <a:pt x="927830" y="1422368"/>
                    <a:pt x="797433" y="1422368"/>
                    <a:pt x="711137" y="1422368"/>
                  </a:cubicBezTo>
                  <a:cubicBezTo>
                    <a:pt x="551974" y="1422368"/>
                    <a:pt x="203359" y="1345597"/>
                    <a:pt x="203168" y="1117759"/>
                  </a:cubicBezTo>
                  <a:cubicBezTo>
                    <a:pt x="207169" y="1086612"/>
                    <a:pt x="305181" y="1017175"/>
                    <a:pt x="352425" y="983647"/>
                  </a:cubicBezTo>
                  <a:cubicBezTo>
                    <a:pt x="400622" y="949547"/>
                    <a:pt x="446532" y="916400"/>
                    <a:pt x="478250" y="884587"/>
                  </a:cubicBezTo>
                  <a:cubicBezTo>
                    <a:pt x="513779" y="849059"/>
                    <a:pt x="543782" y="804005"/>
                    <a:pt x="575501" y="756380"/>
                  </a:cubicBezTo>
                  <a:cubicBezTo>
                    <a:pt x="614363" y="697897"/>
                    <a:pt x="673322" y="609600"/>
                    <a:pt x="711232" y="609600"/>
                  </a:cubicBezTo>
                  <a:cubicBezTo>
                    <a:pt x="893636" y="609600"/>
                    <a:pt x="978313" y="394907"/>
                    <a:pt x="1005745" y="223456"/>
                  </a:cubicBezTo>
                  <a:cubicBezTo>
                    <a:pt x="1159574" y="294513"/>
                    <a:pt x="1221677" y="530066"/>
                    <a:pt x="1222439" y="532829"/>
                  </a:cubicBezTo>
                  <a:cubicBezTo>
                    <a:pt x="1230821" y="565976"/>
                    <a:pt x="1255967" y="593122"/>
                    <a:pt x="1288161" y="604266"/>
                  </a:cubicBezTo>
                  <a:cubicBezTo>
                    <a:pt x="1297781" y="607600"/>
                    <a:pt x="1524000" y="688562"/>
                    <a:pt x="1524000" y="914400"/>
                  </a:cubicBezTo>
                  <a:lnTo>
                    <a:pt x="1524000" y="1930432"/>
                  </a:lnTo>
                  <a:cubicBezTo>
                    <a:pt x="1524000" y="2132838"/>
                    <a:pt x="1765268" y="2364200"/>
                    <a:pt x="2080832" y="2645569"/>
                  </a:cubicBezTo>
                  <a:cubicBezTo>
                    <a:pt x="2151698" y="2708910"/>
                    <a:pt x="2216563" y="2766632"/>
                    <a:pt x="2264950" y="2815019"/>
                  </a:cubicBezTo>
                  <a:cubicBezTo>
                    <a:pt x="2302288" y="2852357"/>
                    <a:pt x="2345531" y="2890457"/>
                    <a:pt x="2391728" y="2931128"/>
                  </a:cubicBezTo>
                  <a:cubicBezTo>
                    <a:pt x="2604040" y="3117628"/>
                    <a:pt x="2844737" y="3329178"/>
                    <a:pt x="2844737" y="3759232"/>
                  </a:cubicBezTo>
                  <a:lnTo>
                    <a:pt x="2844737" y="4165664"/>
                  </a:lnTo>
                  <a:cubicBezTo>
                    <a:pt x="2844832" y="4445794"/>
                    <a:pt x="2616994" y="4673632"/>
                    <a:pt x="2336768" y="4673632"/>
                  </a:cubicBezTo>
                  <a:close/>
                </a:path>
              </a:pathLst>
            </a:custGeom>
            <a:grpFill/>
            <a:ln w="9525" cap="flat">
              <a:noFill/>
              <a:prstDash val="solid"/>
              <a:miter/>
            </a:ln>
          </p:spPr>
          <p:txBody>
            <a:bodyPr rtlCol="0" anchor="ctr"/>
            <a:lstStyle/>
            <a:p>
              <a:endParaRPr lang="fr-BE" dirty="0"/>
            </a:p>
          </p:txBody>
        </p:sp>
        <p:sp>
          <p:nvSpPr>
            <p:cNvPr id="149" name="Freeform: Shape 148">
              <a:extLst>
                <a:ext uri="{FF2B5EF4-FFF2-40B4-BE49-F238E27FC236}">
                  <a16:creationId xmlns:a16="http://schemas.microsoft.com/office/drawing/2014/main" id="{712B7801-B727-4A6A-9C9A-9E75B9334439}"/>
                </a:ext>
              </a:extLst>
            </p:cNvPr>
            <p:cNvSpPr/>
            <p:nvPr/>
          </p:nvSpPr>
          <p:spPr>
            <a:xfrm>
              <a:off x="4672012" y="1803368"/>
              <a:ext cx="304800" cy="200025"/>
            </a:xfrm>
            <a:custGeom>
              <a:avLst/>
              <a:gdLst>
                <a:gd name="connsiteX0" fmla="*/ 203168 w 304800"/>
                <a:gd name="connsiteY0" fmla="*/ 0 h 200025"/>
                <a:gd name="connsiteX1" fmla="*/ 101632 w 304800"/>
                <a:gd name="connsiteY1" fmla="*/ 0 h 200025"/>
                <a:gd name="connsiteX2" fmla="*/ 0 w 304800"/>
                <a:gd name="connsiteY2" fmla="*/ 101632 h 200025"/>
                <a:gd name="connsiteX3" fmla="*/ 101632 w 304800"/>
                <a:gd name="connsiteY3" fmla="*/ 203263 h 200025"/>
                <a:gd name="connsiteX4" fmla="*/ 203263 w 304800"/>
                <a:gd name="connsiteY4" fmla="*/ 203263 h 200025"/>
                <a:gd name="connsiteX5" fmla="*/ 304800 w 304800"/>
                <a:gd name="connsiteY5" fmla="*/ 101632 h 200025"/>
                <a:gd name="connsiteX6" fmla="*/ 203168 w 304800"/>
                <a:gd name="connsiteY6"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00025">
                  <a:moveTo>
                    <a:pt x="203168" y="0"/>
                  </a:moveTo>
                  <a:lnTo>
                    <a:pt x="101632" y="0"/>
                  </a:lnTo>
                  <a:cubicBezTo>
                    <a:pt x="45434" y="0"/>
                    <a:pt x="0" y="45434"/>
                    <a:pt x="0" y="101632"/>
                  </a:cubicBezTo>
                  <a:cubicBezTo>
                    <a:pt x="0" y="157829"/>
                    <a:pt x="45434" y="203263"/>
                    <a:pt x="101632" y="203263"/>
                  </a:cubicBezTo>
                  <a:lnTo>
                    <a:pt x="203263" y="203263"/>
                  </a:lnTo>
                  <a:cubicBezTo>
                    <a:pt x="259366" y="203263"/>
                    <a:pt x="304800" y="157829"/>
                    <a:pt x="304800" y="101632"/>
                  </a:cubicBezTo>
                  <a:cubicBezTo>
                    <a:pt x="304800" y="45434"/>
                    <a:pt x="259366" y="0"/>
                    <a:pt x="203168" y="0"/>
                  </a:cubicBezTo>
                  <a:close/>
                </a:path>
              </a:pathLst>
            </a:custGeom>
            <a:grpFill/>
            <a:ln w="9525" cap="flat">
              <a:noFill/>
              <a:prstDash val="solid"/>
              <a:miter/>
            </a:ln>
          </p:spPr>
          <p:txBody>
            <a:bodyPr rtlCol="0" anchor="ctr"/>
            <a:lstStyle/>
            <a:p>
              <a:endParaRPr lang="fr-BE" dirty="0"/>
            </a:p>
          </p:txBody>
        </p:sp>
      </p:grpSp>
      <p:graphicFrame>
        <p:nvGraphicFramePr>
          <p:cNvPr id="150" name="Chart 149">
            <a:extLst>
              <a:ext uri="{FF2B5EF4-FFF2-40B4-BE49-F238E27FC236}">
                <a16:creationId xmlns:a16="http://schemas.microsoft.com/office/drawing/2014/main" id="{22AE83ED-DAF7-4100-B309-3DC6921FF373}"/>
              </a:ext>
            </a:extLst>
          </p:cNvPr>
          <p:cNvGraphicFramePr/>
          <p:nvPr>
            <p:extLst>
              <p:ext uri="{D42A27DB-BD31-4B8C-83A1-F6EECF244321}">
                <p14:modId xmlns:p14="http://schemas.microsoft.com/office/powerpoint/2010/main" val="328333960"/>
              </p:ext>
            </p:extLst>
          </p:nvPr>
        </p:nvGraphicFramePr>
        <p:xfrm>
          <a:off x="3812729" y="4223311"/>
          <a:ext cx="3515876" cy="1556236"/>
        </p:xfrm>
        <a:graphic>
          <a:graphicData uri="http://schemas.openxmlformats.org/drawingml/2006/chart">
            <c:chart xmlns:c="http://schemas.openxmlformats.org/drawingml/2006/chart" xmlns:r="http://schemas.openxmlformats.org/officeDocument/2006/relationships" r:id="rId6"/>
          </a:graphicData>
        </a:graphic>
      </p:graphicFrame>
      <p:sp>
        <p:nvSpPr>
          <p:cNvPr id="116" name="Text Placeholder 1">
            <a:extLst>
              <a:ext uri="{FF2B5EF4-FFF2-40B4-BE49-F238E27FC236}">
                <a16:creationId xmlns:a16="http://schemas.microsoft.com/office/drawing/2014/main" id="{2A08963F-DDB1-449C-B9FB-8DF830FCA970}"/>
              </a:ext>
            </a:extLst>
          </p:cNvPr>
          <p:cNvSpPr>
            <a:spLocks noGrp="1"/>
          </p:cNvSpPr>
          <p:nvPr>
            <p:ph type="body" sz="quarter" idx="15"/>
          </p:nvPr>
        </p:nvSpPr>
        <p:spPr>
          <a:xfrm>
            <a:off x="407987" y="765175"/>
            <a:ext cx="11376025" cy="719138"/>
          </a:xfrm>
        </p:spPr>
        <p:txBody>
          <a:bodyPr/>
          <a:lstStyle/>
          <a:p>
            <a:r>
              <a:rPr lang="fr-BE" dirty="0"/>
              <a:t>Les maîtres de chats non-stérilisés habitent plus souvent dans le Hainaut.</a:t>
            </a:r>
          </a:p>
        </p:txBody>
      </p:sp>
      <p:graphicFrame>
        <p:nvGraphicFramePr>
          <p:cNvPr id="124" name="Chart 123">
            <a:extLst>
              <a:ext uri="{FF2B5EF4-FFF2-40B4-BE49-F238E27FC236}">
                <a16:creationId xmlns:a16="http://schemas.microsoft.com/office/drawing/2014/main" id="{F6BAD276-80B8-4AD6-9657-3C30ADD394E3}"/>
              </a:ext>
            </a:extLst>
          </p:cNvPr>
          <p:cNvGraphicFramePr/>
          <p:nvPr>
            <p:extLst>
              <p:ext uri="{D42A27DB-BD31-4B8C-83A1-F6EECF244321}">
                <p14:modId xmlns:p14="http://schemas.microsoft.com/office/powerpoint/2010/main" val="1250540951"/>
              </p:ext>
            </p:extLst>
          </p:nvPr>
        </p:nvGraphicFramePr>
        <p:xfrm>
          <a:off x="966643" y="4262142"/>
          <a:ext cx="3515876" cy="1580560"/>
        </p:xfrm>
        <a:graphic>
          <a:graphicData uri="http://schemas.openxmlformats.org/drawingml/2006/chart">
            <c:chart xmlns:c="http://schemas.openxmlformats.org/drawingml/2006/chart" xmlns:r="http://schemas.openxmlformats.org/officeDocument/2006/relationships" r:id="rId7"/>
          </a:graphicData>
        </a:graphic>
      </p:graphicFrame>
      <p:sp>
        <p:nvSpPr>
          <p:cNvPr id="61" name="Rounded Rectangle 79">
            <a:extLst>
              <a:ext uri="{FF2B5EF4-FFF2-40B4-BE49-F238E27FC236}">
                <a16:creationId xmlns:a16="http://schemas.microsoft.com/office/drawing/2014/main" id="{6D2EB6D8-E880-4E85-B18F-1EF2822D02FD}"/>
              </a:ext>
            </a:extLst>
          </p:cNvPr>
          <p:cNvSpPr/>
          <p:nvPr/>
        </p:nvSpPr>
        <p:spPr bwMode="auto">
          <a:xfrm>
            <a:off x="8165153" y="3277241"/>
            <a:ext cx="1757551"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fr-BE" sz="1400" dirty="0">
                <a:solidFill>
                  <a:schemeClr val="bg2"/>
                </a:solidFill>
                <a:latin typeface="+mj-lt"/>
              </a:rPr>
              <a:t>Wallonie</a:t>
            </a:r>
            <a:endParaRPr lang="fr-BE" dirty="0">
              <a:solidFill>
                <a:schemeClr val="bg2"/>
              </a:solidFill>
              <a:latin typeface="+mj-lt"/>
            </a:endParaRPr>
          </a:p>
        </p:txBody>
      </p:sp>
      <p:grpSp>
        <p:nvGrpSpPr>
          <p:cNvPr id="62" name="Group 61">
            <a:extLst>
              <a:ext uri="{FF2B5EF4-FFF2-40B4-BE49-F238E27FC236}">
                <a16:creationId xmlns:a16="http://schemas.microsoft.com/office/drawing/2014/main" id="{C313B547-07A6-4E30-BA00-7BEDD98F8573}"/>
              </a:ext>
            </a:extLst>
          </p:cNvPr>
          <p:cNvGrpSpPr/>
          <p:nvPr/>
        </p:nvGrpSpPr>
        <p:grpSpPr>
          <a:xfrm>
            <a:off x="8633246" y="1540824"/>
            <a:ext cx="3116959" cy="2249184"/>
            <a:chOff x="2470284" y="2637802"/>
            <a:chExt cx="2646830" cy="1909941"/>
          </a:xfrm>
          <a:solidFill>
            <a:schemeClr val="bg2"/>
          </a:solidFill>
        </p:grpSpPr>
        <p:sp>
          <p:nvSpPr>
            <p:cNvPr id="63" name="Freeform 152">
              <a:extLst>
                <a:ext uri="{FF2B5EF4-FFF2-40B4-BE49-F238E27FC236}">
                  <a16:creationId xmlns:a16="http://schemas.microsoft.com/office/drawing/2014/main" id="{680EFEDC-E243-4A89-9C77-9D3954E14687}"/>
                </a:ext>
              </a:extLst>
            </p:cNvPr>
            <p:cNvSpPr>
              <a:spLocks/>
            </p:cNvSpPr>
            <p:nvPr/>
          </p:nvSpPr>
          <p:spPr bwMode="auto">
            <a:xfrm>
              <a:off x="2470284" y="2637802"/>
              <a:ext cx="1136931" cy="1205320"/>
            </a:xfrm>
            <a:custGeom>
              <a:avLst/>
              <a:gdLst/>
              <a:ahLst/>
              <a:cxnLst>
                <a:cxn ang="0">
                  <a:pos x="413" y="92"/>
                </a:cxn>
                <a:cxn ang="0">
                  <a:pos x="326" y="71"/>
                </a:cxn>
                <a:cxn ang="0">
                  <a:pos x="182" y="134"/>
                </a:cxn>
                <a:cxn ang="0">
                  <a:pos x="94" y="23"/>
                </a:cxn>
                <a:cxn ang="0">
                  <a:pos x="5" y="21"/>
                </a:cxn>
                <a:cxn ang="0">
                  <a:pos x="38" y="118"/>
                </a:cxn>
                <a:cxn ang="0">
                  <a:pos x="66" y="205"/>
                </a:cxn>
                <a:cxn ang="0">
                  <a:pos x="61" y="368"/>
                </a:cxn>
                <a:cxn ang="0">
                  <a:pos x="87" y="562"/>
                </a:cxn>
                <a:cxn ang="0">
                  <a:pos x="208" y="593"/>
                </a:cxn>
                <a:cxn ang="0">
                  <a:pos x="307" y="642"/>
                </a:cxn>
                <a:cxn ang="0">
                  <a:pos x="371" y="647"/>
                </a:cxn>
                <a:cxn ang="0">
                  <a:pos x="442" y="687"/>
                </a:cxn>
                <a:cxn ang="0">
                  <a:pos x="472" y="812"/>
                </a:cxn>
                <a:cxn ang="0">
                  <a:pos x="477" y="895"/>
                </a:cxn>
                <a:cxn ang="0">
                  <a:pos x="468" y="1051"/>
                </a:cxn>
                <a:cxn ang="0">
                  <a:pos x="491" y="1070"/>
                </a:cxn>
                <a:cxn ang="0">
                  <a:pos x="555" y="985"/>
                </a:cxn>
                <a:cxn ang="0">
                  <a:pos x="739" y="1086"/>
                </a:cxn>
                <a:cxn ang="0">
                  <a:pos x="815" y="1051"/>
                </a:cxn>
                <a:cxn ang="0">
                  <a:pos x="921" y="1039"/>
                </a:cxn>
                <a:cxn ang="0">
                  <a:pos x="985" y="1155"/>
                </a:cxn>
                <a:cxn ang="0">
                  <a:pos x="1058" y="1249"/>
                </a:cxn>
                <a:cxn ang="0">
                  <a:pos x="1108" y="1273"/>
                </a:cxn>
                <a:cxn ang="0">
                  <a:pos x="983" y="1438"/>
                </a:cxn>
                <a:cxn ang="0">
                  <a:pos x="1006" y="1490"/>
                </a:cxn>
                <a:cxn ang="0">
                  <a:pos x="1060" y="1599"/>
                </a:cxn>
                <a:cxn ang="0">
                  <a:pos x="1032" y="1665"/>
                </a:cxn>
                <a:cxn ang="0">
                  <a:pos x="926" y="1727"/>
                </a:cxn>
                <a:cxn ang="0">
                  <a:pos x="973" y="1809"/>
                </a:cxn>
                <a:cxn ang="0">
                  <a:pos x="1146" y="1849"/>
                </a:cxn>
                <a:cxn ang="0">
                  <a:pos x="1271" y="1934"/>
                </a:cxn>
                <a:cxn ang="0">
                  <a:pos x="1287" y="1849"/>
                </a:cxn>
                <a:cxn ang="0">
                  <a:pos x="1273" y="1703"/>
                </a:cxn>
                <a:cxn ang="0">
                  <a:pos x="1275" y="1585"/>
                </a:cxn>
                <a:cxn ang="0">
                  <a:pos x="1264" y="1488"/>
                </a:cxn>
                <a:cxn ang="0">
                  <a:pos x="1327" y="1341"/>
                </a:cxn>
                <a:cxn ang="0">
                  <a:pos x="1245" y="1339"/>
                </a:cxn>
                <a:cxn ang="0">
                  <a:pos x="1240" y="1254"/>
                </a:cxn>
                <a:cxn ang="0">
                  <a:pos x="1294" y="1242"/>
                </a:cxn>
                <a:cxn ang="0">
                  <a:pos x="1351" y="1216"/>
                </a:cxn>
                <a:cxn ang="0">
                  <a:pos x="1450" y="1181"/>
                </a:cxn>
                <a:cxn ang="0">
                  <a:pos x="1564" y="1207"/>
                </a:cxn>
                <a:cxn ang="0">
                  <a:pos x="1597" y="1136"/>
                </a:cxn>
                <a:cxn ang="0">
                  <a:pos x="1639" y="1065"/>
                </a:cxn>
                <a:cxn ang="0">
                  <a:pos x="1620" y="959"/>
                </a:cxn>
                <a:cxn ang="0">
                  <a:pos x="1665" y="888"/>
                </a:cxn>
                <a:cxn ang="0">
                  <a:pos x="1573" y="808"/>
                </a:cxn>
                <a:cxn ang="0">
                  <a:pos x="1528" y="746"/>
                </a:cxn>
                <a:cxn ang="0">
                  <a:pos x="1453" y="697"/>
                </a:cxn>
                <a:cxn ang="0">
                  <a:pos x="1360" y="706"/>
                </a:cxn>
                <a:cxn ang="0">
                  <a:pos x="1318" y="656"/>
                </a:cxn>
                <a:cxn ang="0">
                  <a:pos x="1264" y="576"/>
                </a:cxn>
                <a:cxn ang="0">
                  <a:pos x="1221" y="529"/>
                </a:cxn>
                <a:cxn ang="0">
                  <a:pos x="1141" y="503"/>
                </a:cxn>
                <a:cxn ang="0">
                  <a:pos x="1127" y="354"/>
                </a:cxn>
                <a:cxn ang="0">
                  <a:pos x="1049" y="335"/>
                </a:cxn>
                <a:cxn ang="0">
                  <a:pos x="985" y="333"/>
                </a:cxn>
                <a:cxn ang="0">
                  <a:pos x="864" y="274"/>
                </a:cxn>
                <a:cxn ang="0">
                  <a:pos x="831" y="189"/>
                </a:cxn>
                <a:cxn ang="0">
                  <a:pos x="742" y="153"/>
                </a:cxn>
                <a:cxn ang="0">
                  <a:pos x="683" y="115"/>
                </a:cxn>
                <a:cxn ang="0">
                  <a:pos x="586" y="182"/>
                </a:cxn>
              </a:cxnLst>
              <a:rect l="0" t="0" r="r" b="b"/>
              <a:pathLst>
                <a:path w="1668" h="1934">
                  <a:moveTo>
                    <a:pt x="508" y="146"/>
                  </a:moveTo>
                  <a:lnTo>
                    <a:pt x="501" y="146"/>
                  </a:lnTo>
                  <a:lnTo>
                    <a:pt x="494" y="146"/>
                  </a:lnTo>
                  <a:lnTo>
                    <a:pt x="487" y="146"/>
                  </a:lnTo>
                  <a:lnTo>
                    <a:pt x="479" y="146"/>
                  </a:lnTo>
                  <a:lnTo>
                    <a:pt x="472" y="144"/>
                  </a:lnTo>
                  <a:lnTo>
                    <a:pt x="468" y="144"/>
                  </a:lnTo>
                  <a:lnTo>
                    <a:pt x="463" y="141"/>
                  </a:lnTo>
                  <a:lnTo>
                    <a:pt x="458" y="139"/>
                  </a:lnTo>
                  <a:lnTo>
                    <a:pt x="453" y="137"/>
                  </a:lnTo>
                  <a:lnTo>
                    <a:pt x="451" y="134"/>
                  </a:lnTo>
                  <a:lnTo>
                    <a:pt x="449" y="132"/>
                  </a:lnTo>
                  <a:lnTo>
                    <a:pt x="446" y="130"/>
                  </a:lnTo>
                  <a:lnTo>
                    <a:pt x="446" y="127"/>
                  </a:lnTo>
                  <a:lnTo>
                    <a:pt x="446" y="115"/>
                  </a:lnTo>
                  <a:lnTo>
                    <a:pt x="449" y="106"/>
                  </a:lnTo>
                  <a:lnTo>
                    <a:pt x="449" y="96"/>
                  </a:lnTo>
                  <a:lnTo>
                    <a:pt x="453" y="89"/>
                  </a:lnTo>
                  <a:lnTo>
                    <a:pt x="439" y="82"/>
                  </a:lnTo>
                  <a:lnTo>
                    <a:pt x="430" y="87"/>
                  </a:lnTo>
                  <a:lnTo>
                    <a:pt x="420" y="89"/>
                  </a:lnTo>
                  <a:lnTo>
                    <a:pt x="413" y="92"/>
                  </a:lnTo>
                  <a:lnTo>
                    <a:pt x="404" y="92"/>
                  </a:lnTo>
                  <a:lnTo>
                    <a:pt x="397" y="89"/>
                  </a:lnTo>
                  <a:lnTo>
                    <a:pt x="390" y="87"/>
                  </a:lnTo>
                  <a:lnTo>
                    <a:pt x="383" y="82"/>
                  </a:lnTo>
                  <a:lnTo>
                    <a:pt x="376" y="75"/>
                  </a:lnTo>
                  <a:lnTo>
                    <a:pt x="376" y="78"/>
                  </a:lnTo>
                  <a:lnTo>
                    <a:pt x="376" y="78"/>
                  </a:lnTo>
                  <a:lnTo>
                    <a:pt x="376" y="80"/>
                  </a:lnTo>
                  <a:lnTo>
                    <a:pt x="373" y="80"/>
                  </a:lnTo>
                  <a:lnTo>
                    <a:pt x="373" y="82"/>
                  </a:lnTo>
                  <a:lnTo>
                    <a:pt x="371" y="80"/>
                  </a:lnTo>
                  <a:lnTo>
                    <a:pt x="368" y="80"/>
                  </a:lnTo>
                  <a:lnTo>
                    <a:pt x="366" y="78"/>
                  </a:lnTo>
                  <a:lnTo>
                    <a:pt x="366" y="78"/>
                  </a:lnTo>
                  <a:lnTo>
                    <a:pt x="366" y="75"/>
                  </a:lnTo>
                  <a:lnTo>
                    <a:pt x="364" y="75"/>
                  </a:lnTo>
                  <a:lnTo>
                    <a:pt x="359" y="73"/>
                  </a:lnTo>
                  <a:lnTo>
                    <a:pt x="357" y="71"/>
                  </a:lnTo>
                  <a:lnTo>
                    <a:pt x="354" y="71"/>
                  </a:lnTo>
                  <a:lnTo>
                    <a:pt x="342" y="71"/>
                  </a:lnTo>
                  <a:lnTo>
                    <a:pt x="335" y="71"/>
                  </a:lnTo>
                  <a:lnTo>
                    <a:pt x="326" y="71"/>
                  </a:lnTo>
                  <a:lnTo>
                    <a:pt x="319" y="71"/>
                  </a:lnTo>
                  <a:lnTo>
                    <a:pt x="309" y="73"/>
                  </a:lnTo>
                  <a:lnTo>
                    <a:pt x="302" y="75"/>
                  </a:lnTo>
                  <a:lnTo>
                    <a:pt x="298" y="78"/>
                  </a:lnTo>
                  <a:lnTo>
                    <a:pt x="290" y="80"/>
                  </a:lnTo>
                  <a:lnTo>
                    <a:pt x="283" y="85"/>
                  </a:lnTo>
                  <a:lnTo>
                    <a:pt x="274" y="89"/>
                  </a:lnTo>
                  <a:lnTo>
                    <a:pt x="267" y="96"/>
                  </a:lnTo>
                  <a:lnTo>
                    <a:pt x="260" y="104"/>
                  </a:lnTo>
                  <a:lnTo>
                    <a:pt x="257" y="106"/>
                  </a:lnTo>
                  <a:lnTo>
                    <a:pt x="255" y="108"/>
                  </a:lnTo>
                  <a:lnTo>
                    <a:pt x="250" y="111"/>
                  </a:lnTo>
                  <a:lnTo>
                    <a:pt x="248" y="113"/>
                  </a:lnTo>
                  <a:lnTo>
                    <a:pt x="222" y="130"/>
                  </a:lnTo>
                  <a:lnTo>
                    <a:pt x="198" y="146"/>
                  </a:lnTo>
                  <a:lnTo>
                    <a:pt x="194" y="148"/>
                  </a:lnTo>
                  <a:lnTo>
                    <a:pt x="191" y="148"/>
                  </a:lnTo>
                  <a:lnTo>
                    <a:pt x="189" y="148"/>
                  </a:lnTo>
                  <a:lnTo>
                    <a:pt x="187" y="146"/>
                  </a:lnTo>
                  <a:lnTo>
                    <a:pt x="184" y="144"/>
                  </a:lnTo>
                  <a:lnTo>
                    <a:pt x="184" y="139"/>
                  </a:lnTo>
                  <a:lnTo>
                    <a:pt x="182" y="134"/>
                  </a:lnTo>
                  <a:lnTo>
                    <a:pt x="182" y="127"/>
                  </a:lnTo>
                  <a:lnTo>
                    <a:pt x="177" y="96"/>
                  </a:lnTo>
                  <a:lnTo>
                    <a:pt x="175" y="63"/>
                  </a:lnTo>
                  <a:lnTo>
                    <a:pt x="175" y="59"/>
                  </a:lnTo>
                  <a:lnTo>
                    <a:pt x="172" y="56"/>
                  </a:lnTo>
                  <a:lnTo>
                    <a:pt x="170" y="52"/>
                  </a:lnTo>
                  <a:lnTo>
                    <a:pt x="168" y="49"/>
                  </a:lnTo>
                  <a:lnTo>
                    <a:pt x="165" y="47"/>
                  </a:lnTo>
                  <a:lnTo>
                    <a:pt x="161" y="47"/>
                  </a:lnTo>
                  <a:lnTo>
                    <a:pt x="156" y="47"/>
                  </a:lnTo>
                  <a:lnTo>
                    <a:pt x="149" y="47"/>
                  </a:lnTo>
                  <a:lnTo>
                    <a:pt x="142" y="49"/>
                  </a:lnTo>
                  <a:lnTo>
                    <a:pt x="135" y="47"/>
                  </a:lnTo>
                  <a:lnTo>
                    <a:pt x="128" y="47"/>
                  </a:lnTo>
                  <a:lnTo>
                    <a:pt x="123" y="45"/>
                  </a:lnTo>
                  <a:lnTo>
                    <a:pt x="109" y="42"/>
                  </a:lnTo>
                  <a:lnTo>
                    <a:pt x="106" y="40"/>
                  </a:lnTo>
                  <a:lnTo>
                    <a:pt x="104" y="37"/>
                  </a:lnTo>
                  <a:lnTo>
                    <a:pt x="99" y="33"/>
                  </a:lnTo>
                  <a:lnTo>
                    <a:pt x="97" y="30"/>
                  </a:lnTo>
                  <a:lnTo>
                    <a:pt x="97" y="28"/>
                  </a:lnTo>
                  <a:lnTo>
                    <a:pt x="94" y="23"/>
                  </a:lnTo>
                  <a:lnTo>
                    <a:pt x="94" y="21"/>
                  </a:lnTo>
                  <a:lnTo>
                    <a:pt x="92" y="19"/>
                  </a:lnTo>
                  <a:lnTo>
                    <a:pt x="90" y="19"/>
                  </a:lnTo>
                  <a:lnTo>
                    <a:pt x="87" y="19"/>
                  </a:lnTo>
                  <a:lnTo>
                    <a:pt x="83" y="16"/>
                  </a:lnTo>
                  <a:lnTo>
                    <a:pt x="80" y="14"/>
                  </a:lnTo>
                  <a:lnTo>
                    <a:pt x="78" y="14"/>
                  </a:lnTo>
                  <a:lnTo>
                    <a:pt x="76" y="11"/>
                  </a:lnTo>
                  <a:lnTo>
                    <a:pt x="76" y="9"/>
                  </a:lnTo>
                  <a:lnTo>
                    <a:pt x="73" y="2"/>
                  </a:lnTo>
                  <a:lnTo>
                    <a:pt x="73" y="2"/>
                  </a:lnTo>
                  <a:lnTo>
                    <a:pt x="71" y="2"/>
                  </a:lnTo>
                  <a:lnTo>
                    <a:pt x="68" y="0"/>
                  </a:lnTo>
                  <a:lnTo>
                    <a:pt x="66" y="0"/>
                  </a:lnTo>
                  <a:lnTo>
                    <a:pt x="54" y="0"/>
                  </a:lnTo>
                  <a:lnTo>
                    <a:pt x="45" y="2"/>
                  </a:lnTo>
                  <a:lnTo>
                    <a:pt x="35" y="4"/>
                  </a:lnTo>
                  <a:lnTo>
                    <a:pt x="28" y="11"/>
                  </a:lnTo>
                  <a:lnTo>
                    <a:pt x="24" y="14"/>
                  </a:lnTo>
                  <a:lnTo>
                    <a:pt x="19" y="19"/>
                  </a:lnTo>
                  <a:lnTo>
                    <a:pt x="12" y="19"/>
                  </a:lnTo>
                  <a:lnTo>
                    <a:pt x="5" y="21"/>
                  </a:lnTo>
                  <a:lnTo>
                    <a:pt x="5" y="23"/>
                  </a:lnTo>
                  <a:lnTo>
                    <a:pt x="5" y="28"/>
                  </a:lnTo>
                  <a:lnTo>
                    <a:pt x="2" y="33"/>
                  </a:lnTo>
                  <a:lnTo>
                    <a:pt x="2" y="35"/>
                  </a:lnTo>
                  <a:lnTo>
                    <a:pt x="2" y="40"/>
                  </a:lnTo>
                  <a:lnTo>
                    <a:pt x="2" y="45"/>
                  </a:lnTo>
                  <a:lnTo>
                    <a:pt x="0" y="47"/>
                  </a:lnTo>
                  <a:lnTo>
                    <a:pt x="0" y="52"/>
                  </a:lnTo>
                  <a:lnTo>
                    <a:pt x="2" y="59"/>
                  </a:lnTo>
                  <a:lnTo>
                    <a:pt x="5" y="68"/>
                  </a:lnTo>
                  <a:lnTo>
                    <a:pt x="9" y="75"/>
                  </a:lnTo>
                  <a:lnTo>
                    <a:pt x="14" y="82"/>
                  </a:lnTo>
                  <a:lnTo>
                    <a:pt x="21" y="89"/>
                  </a:lnTo>
                  <a:lnTo>
                    <a:pt x="24" y="89"/>
                  </a:lnTo>
                  <a:lnTo>
                    <a:pt x="26" y="94"/>
                  </a:lnTo>
                  <a:lnTo>
                    <a:pt x="28" y="96"/>
                  </a:lnTo>
                  <a:lnTo>
                    <a:pt x="28" y="101"/>
                  </a:lnTo>
                  <a:lnTo>
                    <a:pt x="28" y="104"/>
                  </a:lnTo>
                  <a:lnTo>
                    <a:pt x="31" y="108"/>
                  </a:lnTo>
                  <a:lnTo>
                    <a:pt x="33" y="111"/>
                  </a:lnTo>
                  <a:lnTo>
                    <a:pt x="35" y="115"/>
                  </a:lnTo>
                  <a:lnTo>
                    <a:pt x="38" y="118"/>
                  </a:lnTo>
                  <a:lnTo>
                    <a:pt x="42" y="120"/>
                  </a:lnTo>
                  <a:lnTo>
                    <a:pt x="47" y="122"/>
                  </a:lnTo>
                  <a:lnTo>
                    <a:pt x="52" y="127"/>
                  </a:lnTo>
                  <a:lnTo>
                    <a:pt x="59" y="130"/>
                  </a:lnTo>
                  <a:lnTo>
                    <a:pt x="64" y="132"/>
                  </a:lnTo>
                  <a:lnTo>
                    <a:pt x="68" y="137"/>
                  </a:lnTo>
                  <a:lnTo>
                    <a:pt x="73" y="141"/>
                  </a:lnTo>
                  <a:lnTo>
                    <a:pt x="76" y="148"/>
                  </a:lnTo>
                  <a:lnTo>
                    <a:pt x="78" y="153"/>
                  </a:lnTo>
                  <a:lnTo>
                    <a:pt x="78" y="158"/>
                  </a:lnTo>
                  <a:lnTo>
                    <a:pt x="78" y="163"/>
                  </a:lnTo>
                  <a:lnTo>
                    <a:pt x="76" y="167"/>
                  </a:lnTo>
                  <a:lnTo>
                    <a:pt x="76" y="172"/>
                  </a:lnTo>
                  <a:lnTo>
                    <a:pt x="73" y="177"/>
                  </a:lnTo>
                  <a:lnTo>
                    <a:pt x="71" y="184"/>
                  </a:lnTo>
                  <a:lnTo>
                    <a:pt x="68" y="191"/>
                  </a:lnTo>
                  <a:lnTo>
                    <a:pt x="66" y="198"/>
                  </a:lnTo>
                  <a:lnTo>
                    <a:pt x="66" y="200"/>
                  </a:lnTo>
                  <a:lnTo>
                    <a:pt x="66" y="200"/>
                  </a:lnTo>
                  <a:lnTo>
                    <a:pt x="66" y="200"/>
                  </a:lnTo>
                  <a:lnTo>
                    <a:pt x="66" y="203"/>
                  </a:lnTo>
                  <a:lnTo>
                    <a:pt x="66" y="205"/>
                  </a:lnTo>
                  <a:lnTo>
                    <a:pt x="64" y="210"/>
                  </a:lnTo>
                  <a:lnTo>
                    <a:pt x="61" y="215"/>
                  </a:lnTo>
                  <a:lnTo>
                    <a:pt x="59" y="219"/>
                  </a:lnTo>
                  <a:lnTo>
                    <a:pt x="57" y="222"/>
                  </a:lnTo>
                  <a:lnTo>
                    <a:pt x="57" y="224"/>
                  </a:lnTo>
                  <a:lnTo>
                    <a:pt x="54" y="226"/>
                  </a:lnTo>
                  <a:lnTo>
                    <a:pt x="50" y="231"/>
                  </a:lnTo>
                  <a:lnTo>
                    <a:pt x="42" y="238"/>
                  </a:lnTo>
                  <a:lnTo>
                    <a:pt x="35" y="248"/>
                  </a:lnTo>
                  <a:lnTo>
                    <a:pt x="31" y="257"/>
                  </a:lnTo>
                  <a:lnTo>
                    <a:pt x="31" y="269"/>
                  </a:lnTo>
                  <a:lnTo>
                    <a:pt x="31" y="276"/>
                  </a:lnTo>
                  <a:lnTo>
                    <a:pt x="31" y="285"/>
                  </a:lnTo>
                  <a:lnTo>
                    <a:pt x="33" y="293"/>
                  </a:lnTo>
                  <a:lnTo>
                    <a:pt x="35" y="297"/>
                  </a:lnTo>
                  <a:lnTo>
                    <a:pt x="38" y="307"/>
                  </a:lnTo>
                  <a:lnTo>
                    <a:pt x="40" y="316"/>
                  </a:lnTo>
                  <a:lnTo>
                    <a:pt x="42" y="326"/>
                  </a:lnTo>
                  <a:lnTo>
                    <a:pt x="47" y="335"/>
                  </a:lnTo>
                  <a:lnTo>
                    <a:pt x="54" y="352"/>
                  </a:lnTo>
                  <a:lnTo>
                    <a:pt x="57" y="359"/>
                  </a:lnTo>
                  <a:lnTo>
                    <a:pt x="61" y="368"/>
                  </a:lnTo>
                  <a:lnTo>
                    <a:pt x="64" y="375"/>
                  </a:lnTo>
                  <a:lnTo>
                    <a:pt x="64" y="382"/>
                  </a:lnTo>
                  <a:lnTo>
                    <a:pt x="66" y="389"/>
                  </a:lnTo>
                  <a:lnTo>
                    <a:pt x="66" y="399"/>
                  </a:lnTo>
                  <a:lnTo>
                    <a:pt x="66" y="406"/>
                  </a:lnTo>
                  <a:lnTo>
                    <a:pt x="64" y="415"/>
                  </a:lnTo>
                  <a:lnTo>
                    <a:pt x="61" y="423"/>
                  </a:lnTo>
                  <a:lnTo>
                    <a:pt x="57" y="444"/>
                  </a:lnTo>
                  <a:lnTo>
                    <a:pt x="54" y="467"/>
                  </a:lnTo>
                  <a:lnTo>
                    <a:pt x="52" y="489"/>
                  </a:lnTo>
                  <a:lnTo>
                    <a:pt x="52" y="512"/>
                  </a:lnTo>
                  <a:lnTo>
                    <a:pt x="54" y="519"/>
                  </a:lnTo>
                  <a:lnTo>
                    <a:pt x="54" y="526"/>
                  </a:lnTo>
                  <a:lnTo>
                    <a:pt x="57" y="531"/>
                  </a:lnTo>
                  <a:lnTo>
                    <a:pt x="59" y="538"/>
                  </a:lnTo>
                  <a:lnTo>
                    <a:pt x="61" y="543"/>
                  </a:lnTo>
                  <a:lnTo>
                    <a:pt x="66" y="548"/>
                  </a:lnTo>
                  <a:lnTo>
                    <a:pt x="71" y="550"/>
                  </a:lnTo>
                  <a:lnTo>
                    <a:pt x="76" y="555"/>
                  </a:lnTo>
                  <a:lnTo>
                    <a:pt x="80" y="557"/>
                  </a:lnTo>
                  <a:lnTo>
                    <a:pt x="83" y="560"/>
                  </a:lnTo>
                  <a:lnTo>
                    <a:pt x="87" y="562"/>
                  </a:lnTo>
                  <a:lnTo>
                    <a:pt x="90" y="567"/>
                  </a:lnTo>
                  <a:lnTo>
                    <a:pt x="104" y="578"/>
                  </a:lnTo>
                  <a:lnTo>
                    <a:pt x="111" y="588"/>
                  </a:lnTo>
                  <a:lnTo>
                    <a:pt x="116" y="590"/>
                  </a:lnTo>
                  <a:lnTo>
                    <a:pt x="120" y="593"/>
                  </a:lnTo>
                  <a:lnTo>
                    <a:pt x="125" y="597"/>
                  </a:lnTo>
                  <a:lnTo>
                    <a:pt x="130" y="604"/>
                  </a:lnTo>
                  <a:lnTo>
                    <a:pt x="132" y="609"/>
                  </a:lnTo>
                  <a:lnTo>
                    <a:pt x="135" y="612"/>
                  </a:lnTo>
                  <a:lnTo>
                    <a:pt x="139" y="614"/>
                  </a:lnTo>
                  <a:lnTo>
                    <a:pt x="144" y="616"/>
                  </a:lnTo>
                  <a:lnTo>
                    <a:pt x="149" y="619"/>
                  </a:lnTo>
                  <a:lnTo>
                    <a:pt x="156" y="619"/>
                  </a:lnTo>
                  <a:lnTo>
                    <a:pt x="163" y="616"/>
                  </a:lnTo>
                  <a:lnTo>
                    <a:pt x="170" y="614"/>
                  </a:lnTo>
                  <a:lnTo>
                    <a:pt x="177" y="612"/>
                  </a:lnTo>
                  <a:lnTo>
                    <a:pt x="187" y="607"/>
                  </a:lnTo>
                  <a:lnTo>
                    <a:pt x="189" y="604"/>
                  </a:lnTo>
                  <a:lnTo>
                    <a:pt x="191" y="604"/>
                  </a:lnTo>
                  <a:lnTo>
                    <a:pt x="198" y="600"/>
                  </a:lnTo>
                  <a:lnTo>
                    <a:pt x="203" y="597"/>
                  </a:lnTo>
                  <a:lnTo>
                    <a:pt x="208" y="593"/>
                  </a:lnTo>
                  <a:lnTo>
                    <a:pt x="227" y="581"/>
                  </a:lnTo>
                  <a:lnTo>
                    <a:pt x="229" y="578"/>
                  </a:lnTo>
                  <a:lnTo>
                    <a:pt x="236" y="576"/>
                  </a:lnTo>
                  <a:lnTo>
                    <a:pt x="248" y="571"/>
                  </a:lnTo>
                  <a:lnTo>
                    <a:pt x="260" y="567"/>
                  </a:lnTo>
                  <a:lnTo>
                    <a:pt x="276" y="567"/>
                  </a:lnTo>
                  <a:lnTo>
                    <a:pt x="283" y="564"/>
                  </a:lnTo>
                  <a:lnTo>
                    <a:pt x="293" y="567"/>
                  </a:lnTo>
                  <a:lnTo>
                    <a:pt x="309" y="569"/>
                  </a:lnTo>
                  <a:lnTo>
                    <a:pt x="314" y="569"/>
                  </a:lnTo>
                  <a:lnTo>
                    <a:pt x="319" y="576"/>
                  </a:lnTo>
                  <a:lnTo>
                    <a:pt x="324" y="581"/>
                  </a:lnTo>
                  <a:lnTo>
                    <a:pt x="326" y="586"/>
                  </a:lnTo>
                  <a:lnTo>
                    <a:pt x="326" y="593"/>
                  </a:lnTo>
                  <a:lnTo>
                    <a:pt x="328" y="597"/>
                  </a:lnTo>
                  <a:lnTo>
                    <a:pt x="326" y="602"/>
                  </a:lnTo>
                  <a:lnTo>
                    <a:pt x="326" y="609"/>
                  </a:lnTo>
                  <a:lnTo>
                    <a:pt x="324" y="614"/>
                  </a:lnTo>
                  <a:lnTo>
                    <a:pt x="321" y="621"/>
                  </a:lnTo>
                  <a:lnTo>
                    <a:pt x="314" y="630"/>
                  </a:lnTo>
                  <a:lnTo>
                    <a:pt x="312" y="635"/>
                  </a:lnTo>
                  <a:lnTo>
                    <a:pt x="307" y="642"/>
                  </a:lnTo>
                  <a:lnTo>
                    <a:pt x="300" y="649"/>
                  </a:lnTo>
                  <a:lnTo>
                    <a:pt x="295" y="659"/>
                  </a:lnTo>
                  <a:lnTo>
                    <a:pt x="295" y="663"/>
                  </a:lnTo>
                  <a:lnTo>
                    <a:pt x="293" y="668"/>
                  </a:lnTo>
                  <a:lnTo>
                    <a:pt x="293" y="671"/>
                  </a:lnTo>
                  <a:lnTo>
                    <a:pt x="293" y="675"/>
                  </a:lnTo>
                  <a:lnTo>
                    <a:pt x="295" y="678"/>
                  </a:lnTo>
                  <a:lnTo>
                    <a:pt x="298" y="680"/>
                  </a:lnTo>
                  <a:lnTo>
                    <a:pt x="300" y="682"/>
                  </a:lnTo>
                  <a:lnTo>
                    <a:pt x="302" y="682"/>
                  </a:lnTo>
                  <a:lnTo>
                    <a:pt x="307" y="682"/>
                  </a:lnTo>
                  <a:lnTo>
                    <a:pt x="312" y="682"/>
                  </a:lnTo>
                  <a:lnTo>
                    <a:pt x="340" y="680"/>
                  </a:lnTo>
                  <a:lnTo>
                    <a:pt x="342" y="678"/>
                  </a:lnTo>
                  <a:lnTo>
                    <a:pt x="347" y="678"/>
                  </a:lnTo>
                  <a:lnTo>
                    <a:pt x="350" y="675"/>
                  </a:lnTo>
                  <a:lnTo>
                    <a:pt x="354" y="673"/>
                  </a:lnTo>
                  <a:lnTo>
                    <a:pt x="357" y="671"/>
                  </a:lnTo>
                  <a:lnTo>
                    <a:pt x="359" y="666"/>
                  </a:lnTo>
                  <a:lnTo>
                    <a:pt x="361" y="663"/>
                  </a:lnTo>
                  <a:lnTo>
                    <a:pt x="364" y="659"/>
                  </a:lnTo>
                  <a:lnTo>
                    <a:pt x="371" y="647"/>
                  </a:lnTo>
                  <a:lnTo>
                    <a:pt x="376" y="649"/>
                  </a:lnTo>
                  <a:lnTo>
                    <a:pt x="378" y="649"/>
                  </a:lnTo>
                  <a:lnTo>
                    <a:pt x="383" y="652"/>
                  </a:lnTo>
                  <a:lnTo>
                    <a:pt x="385" y="656"/>
                  </a:lnTo>
                  <a:lnTo>
                    <a:pt x="387" y="659"/>
                  </a:lnTo>
                  <a:lnTo>
                    <a:pt x="390" y="663"/>
                  </a:lnTo>
                  <a:lnTo>
                    <a:pt x="390" y="668"/>
                  </a:lnTo>
                  <a:lnTo>
                    <a:pt x="392" y="675"/>
                  </a:lnTo>
                  <a:lnTo>
                    <a:pt x="392" y="678"/>
                  </a:lnTo>
                  <a:lnTo>
                    <a:pt x="392" y="680"/>
                  </a:lnTo>
                  <a:lnTo>
                    <a:pt x="394" y="682"/>
                  </a:lnTo>
                  <a:lnTo>
                    <a:pt x="397" y="685"/>
                  </a:lnTo>
                  <a:lnTo>
                    <a:pt x="404" y="687"/>
                  </a:lnTo>
                  <a:lnTo>
                    <a:pt x="411" y="689"/>
                  </a:lnTo>
                  <a:lnTo>
                    <a:pt x="416" y="692"/>
                  </a:lnTo>
                  <a:lnTo>
                    <a:pt x="423" y="692"/>
                  </a:lnTo>
                  <a:lnTo>
                    <a:pt x="425" y="692"/>
                  </a:lnTo>
                  <a:lnTo>
                    <a:pt x="427" y="692"/>
                  </a:lnTo>
                  <a:lnTo>
                    <a:pt x="432" y="692"/>
                  </a:lnTo>
                  <a:lnTo>
                    <a:pt x="437" y="689"/>
                  </a:lnTo>
                  <a:lnTo>
                    <a:pt x="439" y="689"/>
                  </a:lnTo>
                  <a:lnTo>
                    <a:pt x="442" y="687"/>
                  </a:lnTo>
                  <a:lnTo>
                    <a:pt x="444" y="687"/>
                  </a:lnTo>
                  <a:lnTo>
                    <a:pt x="446" y="687"/>
                  </a:lnTo>
                  <a:lnTo>
                    <a:pt x="449" y="685"/>
                  </a:lnTo>
                  <a:lnTo>
                    <a:pt x="451" y="682"/>
                  </a:lnTo>
                  <a:lnTo>
                    <a:pt x="458" y="708"/>
                  </a:lnTo>
                  <a:lnTo>
                    <a:pt x="461" y="723"/>
                  </a:lnTo>
                  <a:lnTo>
                    <a:pt x="461" y="737"/>
                  </a:lnTo>
                  <a:lnTo>
                    <a:pt x="461" y="739"/>
                  </a:lnTo>
                  <a:lnTo>
                    <a:pt x="463" y="744"/>
                  </a:lnTo>
                  <a:lnTo>
                    <a:pt x="465" y="746"/>
                  </a:lnTo>
                  <a:lnTo>
                    <a:pt x="468" y="751"/>
                  </a:lnTo>
                  <a:lnTo>
                    <a:pt x="472" y="756"/>
                  </a:lnTo>
                  <a:lnTo>
                    <a:pt x="475" y="763"/>
                  </a:lnTo>
                  <a:lnTo>
                    <a:pt x="477" y="767"/>
                  </a:lnTo>
                  <a:lnTo>
                    <a:pt x="479" y="775"/>
                  </a:lnTo>
                  <a:lnTo>
                    <a:pt x="479" y="782"/>
                  </a:lnTo>
                  <a:lnTo>
                    <a:pt x="479" y="789"/>
                  </a:lnTo>
                  <a:lnTo>
                    <a:pt x="477" y="793"/>
                  </a:lnTo>
                  <a:lnTo>
                    <a:pt x="475" y="803"/>
                  </a:lnTo>
                  <a:lnTo>
                    <a:pt x="472" y="808"/>
                  </a:lnTo>
                  <a:lnTo>
                    <a:pt x="472" y="812"/>
                  </a:lnTo>
                  <a:lnTo>
                    <a:pt x="472" y="812"/>
                  </a:lnTo>
                  <a:lnTo>
                    <a:pt x="477" y="812"/>
                  </a:lnTo>
                  <a:lnTo>
                    <a:pt x="477" y="819"/>
                  </a:lnTo>
                  <a:lnTo>
                    <a:pt x="477" y="829"/>
                  </a:lnTo>
                  <a:lnTo>
                    <a:pt x="479" y="836"/>
                  </a:lnTo>
                  <a:lnTo>
                    <a:pt x="484" y="843"/>
                  </a:lnTo>
                  <a:lnTo>
                    <a:pt x="487" y="850"/>
                  </a:lnTo>
                  <a:lnTo>
                    <a:pt x="487" y="857"/>
                  </a:lnTo>
                  <a:lnTo>
                    <a:pt x="487" y="864"/>
                  </a:lnTo>
                  <a:lnTo>
                    <a:pt x="487" y="864"/>
                  </a:lnTo>
                  <a:lnTo>
                    <a:pt x="487" y="864"/>
                  </a:lnTo>
                  <a:lnTo>
                    <a:pt x="487" y="864"/>
                  </a:lnTo>
                  <a:lnTo>
                    <a:pt x="487" y="867"/>
                  </a:lnTo>
                  <a:lnTo>
                    <a:pt x="487" y="871"/>
                  </a:lnTo>
                  <a:lnTo>
                    <a:pt x="484" y="878"/>
                  </a:lnTo>
                  <a:lnTo>
                    <a:pt x="484" y="881"/>
                  </a:lnTo>
                  <a:lnTo>
                    <a:pt x="484" y="881"/>
                  </a:lnTo>
                  <a:lnTo>
                    <a:pt x="484" y="881"/>
                  </a:lnTo>
                  <a:lnTo>
                    <a:pt x="484" y="881"/>
                  </a:lnTo>
                  <a:lnTo>
                    <a:pt x="484" y="883"/>
                  </a:lnTo>
                  <a:lnTo>
                    <a:pt x="482" y="888"/>
                  </a:lnTo>
                  <a:lnTo>
                    <a:pt x="479" y="890"/>
                  </a:lnTo>
                  <a:lnTo>
                    <a:pt x="477" y="895"/>
                  </a:lnTo>
                  <a:lnTo>
                    <a:pt x="472" y="900"/>
                  </a:lnTo>
                  <a:lnTo>
                    <a:pt x="468" y="902"/>
                  </a:lnTo>
                  <a:lnTo>
                    <a:pt x="465" y="907"/>
                  </a:lnTo>
                  <a:lnTo>
                    <a:pt x="463" y="909"/>
                  </a:lnTo>
                  <a:lnTo>
                    <a:pt x="453" y="921"/>
                  </a:lnTo>
                  <a:lnTo>
                    <a:pt x="451" y="926"/>
                  </a:lnTo>
                  <a:lnTo>
                    <a:pt x="449" y="933"/>
                  </a:lnTo>
                  <a:lnTo>
                    <a:pt x="449" y="938"/>
                  </a:lnTo>
                  <a:lnTo>
                    <a:pt x="446" y="940"/>
                  </a:lnTo>
                  <a:lnTo>
                    <a:pt x="444" y="961"/>
                  </a:lnTo>
                  <a:lnTo>
                    <a:pt x="444" y="982"/>
                  </a:lnTo>
                  <a:lnTo>
                    <a:pt x="446" y="992"/>
                  </a:lnTo>
                  <a:lnTo>
                    <a:pt x="449" y="1001"/>
                  </a:lnTo>
                  <a:lnTo>
                    <a:pt x="453" y="1011"/>
                  </a:lnTo>
                  <a:lnTo>
                    <a:pt x="458" y="1015"/>
                  </a:lnTo>
                  <a:lnTo>
                    <a:pt x="463" y="1020"/>
                  </a:lnTo>
                  <a:lnTo>
                    <a:pt x="463" y="1025"/>
                  </a:lnTo>
                  <a:lnTo>
                    <a:pt x="465" y="1027"/>
                  </a:lnTo>
                  <a:lnTo>
                    <a:pt x="465" y="1032"/>
                  </a:lnTo>
                  <a:lnTo>
                    <a:pt x="465" y="1037"/>
                  </a:lnTo>
                  <a:lnTo>
                    <a:pt x="465" y="1041"/>
                  </a:lnTo>
                  <a:lnTo>
                    <a:pt x="468" y="1051"/>
                  </a:lnTo>
                  <a:lnTo>
                    <a:pt x="470" y="1058"/>
                  </a:lnTo>
                  <a:lnTo>
                    <a:pt x="472" y="1060"/>
                  </a:lnTo>
                  <a:lnTo>
                    <a:pt x="477" y="1063"/>
                  </a:lnTo>
                  <a:lnTo>
                    <a:pt x="477" y="1065"/>
                  </a:lnTo>
                  <a:lnTo>
                    <a:pt x="479" y="1067"/>
                  </a:lnTo>
                  <a:lnTo>
                    <a:pt x="479" y="1070"/>
                  </a:lnTo>
                  <a:lnTo>
                    <a:pt x="479" y="1075"/>
                  </a:lnTo>
                  <a:lnTo>
                    <a:pt x="479" y="1072"/>
                  </a:lnTo>
                  <a:lnTo>
                    <a:pt x="479" y="1072"/>
                  </a:lnTo>
                  <a:lnTo>
                    <a:pt x="482" y="1072"/>
                  </a:lnTo>
                  <a:lnTo>
                    <a:pt x="482" y="1072"/>
                  </a:lnTo>
                  <a:lnTo>
                    <a:pt x="482" y="1072"/>
                  </a:lnTo>
                  <a:lnTo>
                    <a:pt x="484" y="1072"/>
                  </a:lnTo>
                  <a:lnTo>
                    <a:pt x="484" y="1072"/>
                  </a:lnTo>
                  <a:lnTo>
                    <a:pt x="487" y="1072"/>
                  </a:lnTo>
                  <a:lnTo>
                    <a:pt x="489" y="1072"/>
                  </a:lnTo>
                  <a:lnTo>
                    <a:pt x="489" y="1070"/>
                  </a:lnTo>
                  <a:lnTo>
                    <a:pt x="489" y="1070"/>
                  </a:lnTo>
                  <a:lnTo>
                    <a:pt x="489" y="1070"/>
                  </a:lnTo>
                  <a:lnTo>
                    <a:pt x="491" y="1070"/>
                  </a:lnTo>
                  <a:lnTo>
                    <a:pt x="491" y="1070"/>
                  </a:lnTo>
                  <a:lnTo>
                    <a:pt x="491" y="1070"/>
                  </a:lnTo>
                  <a:lnTo>
                    <a:pt x="491" y="1070"/>
                  </a:lnTo>
                  <a:lnTo>
                    <a:pt x="491" y="1067"/>
                  </a:lnTo>
                  <a:lnTo>
                    <a:pt x="494" y="1065"/>
                  </a:lnTo>
                  <a:lnTo>
                    <a:pt x="496" y="1063"/>
                  </a:lnTo>
                  <a:lnTo>
                    <a:pt x="496" y="1060"/>
                  </a:lnTo>
                  <a:lnTo>
                    <a:pt x="496" y="1053"/>
                  </a:lnTo>
                  <a:lnTo>
                    <a:pt x="501" y="1046"/>
                  </a:lnTo>
                  <a:lnTo>
                    <a:pt x="508" y="1034"/>
                  </a:lnTo>
                  <a:lnTo>
                    <a:pt x="517" y="1023"/>
                  </a:lnTo>
                  <a:lnTo>
                    <a:pt x="529" y="1013"/>
                  </a:lnTo>
                  <a:lnTo>
                    <a:pt x="543" y="1004"/>
                  </a:lnTo>
                  <a:lnTo>
                    <a:pt x="543" y="1001"/>
                  </a:lnTo>
                  <a:lnTo>
                    <a:pt x="546" y="999"/>
                  </a:lnTo>
                  <a:lnTo>
                    <a:pt x="550" y="994"/>
                  </a:lnTo>
                  <a:lnTo>
                    <a:pt x="553" y="992"/>
                  </a:lnTo>
                  <a:lnTo>
                    <a:pt x="553" y="989"/>
                  </a:lnTo>
                  <a:lnTo>
                    <a:pt x="553" y="989"/>
                  </a:lnTo>
                  <a:lnTo>
                    <a:pt x="553" y="989"/>
                  </a:lnTo>
                  <a:lnTo>
                    <a:pt x="553" y="989"/>
                  </a:lnTo>
                  <a:lnTo>
                    <a:pt x="555" y="987"/>
                  </a:lnTo>
                  <a:lnTo>
                    <a:pt x="555" y="985"/>
                  </a:lnTo>
                  <a:lnTo>
                    <a:pt x="555" y="985"/>
                  </a:lnTo>
                  <a:lnTo>
                    <a:pt x="555" y="985"/>
                  </a:lnTo>
                  <a:lnTo>
                    <a:pt x="555" y="985"/>
                  </a:lnTo>
                  <a:lnTo>
                    <a:pt x="555" y="982"/>
                  </a:lnTo>
                  <a:lnTo>
                    <a:pt x="557" y="980"/>
                  </a:lnTo>
                  <a:lnTo>
                    <a:pt x="560" y="978"/>
                  </a:lnTo>
                  <a:lnTo>
                    <a:pt x="564" y="978"/>
                  </a:lnTo>
                  <a:lnTo>
                    <a:pt x="598" y="978"/>
                  </a:lnTo>
                  <a:lnTo>
                    <a:pt x="633" y="978"/>
                  </a:lnTo>
                  <a:lnTo>
                    <a:pt x="647" y="982"/>
                  </a:lnTo>
                  <a:lnTo>
                    <a:pt x="654" y="985"/>
                  </a:lnTo>
                  <a:lnTo>
                    <a:pt x="659" y="987"/>
                  </a:lnTo>
                  <a:lnTo>
                    <a:pt x="661" y="992"/>
                  </a:lnTo>
                  <a:lnTo>
                    <a:pt x="666" y="997"/>
                  </a:lnTo>
                  <a:lnTo>
                    <a:pt x="680" y="1032"/>
                  </a:lnTo>
                  <a:lnTo>
                    <a:pt x="685" y="1041"/>
                  </a:lnTo>
                  <a:lnTo>
                    <a:pt x="690" y="1051"/>
                  </a:lnTo>
                  <a:lnTo>
                    <a:pt x="697" y="1060"/>
                  </a:lnTo>
                  <a:lnTo>
                    <a:pt x="704" y="1067"/>
                  </a:lnTo>
                  <a:lnTo>
                    <a:pt x="711" y="1072"/>
                  </a:lnTo>
                  <a:lnTo>
                    <a:pt x="720" y="1079"/>
                  </a:lnTo>
                  <a:lnTo>
                    <a:pt x="730" y="1082"/>
                  </a:lnTo>
                  <a:lnTo>
                    <a:pt x="739" y="1086"/>
                  </a:lnTo>
                  <a:lnTo>
                    <a:pt x="744" y="1086"/>
                  </a:lnTo>
                  <a:lnTo>
                    <a:pt x="746" y="1086"/>
                  </a:lnTo>
                  <a:lnTo>
                    <a:pt x="749" y="1086"/>
                  </a:lnTo>
                  <a:lnTo>
                    <a:pt x="753" y="1086"/>
                  </a:lnTo>
                  <a:lnTo>
                    <a:pt x="753" y="1086"/>
                  </a:lnTo>
                  <a:lnTo>
                    <a:pt x="756" y="1086"/>
                  </a:lnTo>
                  <a:lnTo>
                    <a:pt x="758" y="1086"/>
                  </a:lnTo>
                  <a:lnTo>
                    <a:pt x="763" y="1084"/>
                  </a:lnTo>
                  <a:lnTo>
                    <a:pt x="768" y="1082"/>
                  </a:lnTo>
                  <a:lnTo>
                    <a:pt x="772" y="1079"/>
                  </a:lnTo>
                  <a:lnTo>
                    <a:pt x="772" y="1077"/>
                  </a:lnTo>
                  <a:lnTo>
                    <a:pt x="775" y="1077"/>
                  </a:lnTo>
                  <a:lnTo>
                    <a:pt x="775" y="1077"/>
                  </a:lnTo>
                  <a:lnTo>
                    <a:pt x="775" y="1077"/>
                  </a:lnTo>
                  <a:lnTo>
                    <a:pt x="775" y="1077"/>
                  </a:lnTo>
                  <a:lnTo>
                    <a:pt x="782" y="1070"/>
                  </a:lnTo>
                  <a:lnTo>
                    <a:pt x="789" y="1063"/>
                  </a:lnTo>
                  <a:lnTo>
                    <a:pt x="798" y="1058"/>
                  </a:lnTo>
                  <a:lnTo>
                    <a:pt x="808" y="1056"/>
                  </a:lnTo>
                  <a:lnTo>
                    <a:pt x="810" y="1053"/>
                  </a:lnTo>
                  <a:lnTo>
                    <a:pt x="812" y="1053"/>
                  </a:lnTo>
                  <a:lnTo>
                    <a:pt x="815" y="1051"/>
                  </a:lnTo>
                  <a:lnTo>
                    <a:pt x="815" y="1051"/>
                  </a:lnTo>
                  <a:lnTo>
                    <a:pt x="824" y="1049"/>
                  </a:lnTo>
                  <a:lnTo>
                    <a:pt x="829" y="1046"/>
                  </a:lnTo>
                  <a:lnTo>
                    <a:pt x="836" y="1046"/>
                  </a:lnTo>
                  <a:lnTo>
                    <a:pt x="843" y="1046"/>
                  </a:lnTo>
                  <a:lnTo>
                    <a:pt x="850" y="1046"/>
                  </a:lnTo>
                  <a:lnTo>
                    <a:pt x="857" y="1046"/>
                  </a:lnTo>
                  <a:lnTo>
                    <a:pt x="864" y="1044"/>
                  </a:lnTo>
                  <a:lnTo>
                    <a:pt x="869" y="1044"/>
                  </a:lnTo>
                  <a:lnTo>
                    <a:pt x="876" y="1041"/>
                  </a:lnTo>
                  <a:lnTo>
                    <a:pt x="881" y="1037"/>
                  </a:lnTo>
                  <a:lnTo>
                    <a:pt x="888" y="1034"/>
                  </a:lnTo>
                  <a:lnTo>
                    <a:pt x="898" y="1030"/>
                  </a:lnTo>
                  <a:lnTo>
                    <a:pt x="907" y="1027"/>
                  </a:lnTo>
                  <a:lnTo>
                    <a:pt x="909" y="1025"/>
                  </a:lnTo>
                  <a:lnTo>
                    <a:pt x="912" y="1025"/>
                  </a:lnTo>
                  <a:lnTo>
                    <a:pt x="914" y="1027"/>
                  </a:lnTo>
                  <a:lnTo>
                    <a:pt x="916" y="1027"/>
                  </a:lnTo>
                  <a:lnTo>
                    <a:pt x="919" y="1030"/>
                  </a:lnTo>
                  <a:lnTo>
                    <a:pt x="921" y="1032"/>
                  </a:lnTo>
                  <a:lnTo>
                    <a:pt x="921" y="1034"/>
                  </a:lnTo>
                  <a:lnTo>
                    <a:pt x="921" y="1039"/>
                  </a:lnTo>
                  <a:lnTo>
                    <a:pt x="921" y="1086"/>
                  </a:lnTo>
                  <a:lnTo>
                    <a:pt x="919" y="1089"/>
                  </a:lnTo>
                  <a:lnTo>
                    <a:pt x="921" y="1091"/>
                  </a:lnTo>
                  <a:lnTo>
                    <a:pt x="921" y="1093"/>
                  </a:lnTo>
                  <a:lnTo>
                    <a:pt x="923" y="1096"/>
                  </a:lnTo>
                  <a:lnTo>
                    <a:pt x="926" y="1096"/>
                  </a:lnTo>
                  <a:lnTo>
                    <a:pt x="928" y="1098"/>
                  </a:lnTo>
                  <a:lnTo>
                    <a:pt x="931" y="1098"/>
                  </a:lnTo>
                  <a:lnTo>
                    <a:pt x="935" y="1098"/>
                  </a:lnTo>
                  <a:lnTo>
                    <a:pt x="938" y="1105"/>
                  </a:lnTo>
                  <a:lnTo>
                    <a:pt x="940" y="1108"/>
                  </a:lnTo>
                  <a:lnTo>
                    <a:pt x="942" y="1110"/>
                  </a:lnTo>
                  <a:lnTo>
                    <a:pt x="947" y="1112"/>
                  </a:lnTo>
                  <a:lnTo>
                    <a:pt x="954" y="1115"/>
                  </a:lnTo>
                  <a:lnTo>
                    <a:pt x="957" y="1115"/>
                  </a:lnTo>
                  <a:lnTo>
                    <a:pt x="959" y="1117"/>
                  </a:lnTo>
                  <a:lnTo>
                    <a:pt x="961" y="1119"/>
                  </a:lnTo>
                  <a:lnTo>
                    <a:pt x="961" y="1122"/>
                  </a:lnTo>
                  <a:lnTo>
                    <a:pt x="968" y="1136"/>
                  </a:lnTo>
                  <a:lnTo>
                    <a:pt x="971" y="1141"/>
                  </a:lnTo>
                  <a:lnTo>
                    <a:pt x="975" y="1148"/>
                  </a:lnTo>
                  <a:lnTo>
                    <a:pt x="985" y="1155"/>
                  </a:lnTo>
                  <a:lnTo>
                    <a:pt x="997" y="1162"/>
                  </a:lnTo>
                  <a:lnTo>
                    <a:pt x="999" y="1162"/>
                  </a:lnTo>
                  <a:lnTo>
                    <a:pt x="999" y="1164"/>
                  </a:lnTo>
                  <a:lnTo>
                    <a:pt x="1001" y="1169"/>
                  </a:lnTo>
                  <a:lnTo>
                    <a:pt x="1001" y="1171"/>
                  </a:lnTo>
                  <a:lnTo>
                    <a:pt x="1001" y="1183"/>
                  </a:lnTo>
                  <a:lnTo>
                    <a:pt x="1001" y="1190"/>
                  </a:lnTo>
                  <a:lnTo>
                    <a:pt x="1004" y="1197"/>
                  </a:lnTo>
                  <a:lnTo>
                    <a:pt x="1001" y="1209"/>
                  </a:lnTo>
                  <a:lnTo>
                    <a:pt x="1001" y="1221"/>
                  </a:lnTo>
                  <a:lnTo>
                    <a:pt x="999" y="1226"/>
                  </a:lnTo>
                  <a:lnTo>
                    <a:pt x="1001" y="1228"/>
                  </a:lnTo>
                  <a:lnTo>
                    <a:pt x="1001" y="1233"/>
                  </a:lnTo>
                  <a:lnTo>
                    <a:pt x="1006" y="1238"/>
                  </a:lnTo>
                  <a:lnTo>
                    <a:pt x="1009" y="1238"/>
                  </a:lnTo>
                  <a:lnTo>
                    <a:pt x="1011" y="1240"/>
                  </a:lnTo>
                  <a:lnTo>
                    <a:pt x="1020" y="1245"/>
                  </a:lnTo>
                  <a:lnTo>
                    <a:pt x="1027" y="1247"/>
                  </a:lnTo>
                  <a:lnTo>
                    <a:pt x="1035" y="1247"/>
                  </a:lnTo>
                  <a:lnTo>
                    <a:pt x="1044" y="1249"/>
                  </a:lnTo>
                  <a:lnTo>
                    <a:pt x="1051" y="1249"/>
                  </a:lnTo>
                  <a:lnTo>
                    <a:pt x="1058" y="1249"/>
                  </a:lnTo>
                  <a:lnTo>
                    <a:pt x="1068" y="1247"/>
                  </a:lnTo>
                  <a:lnTo>
                    <a:pt x="1075" y="1245"/>
                  </a:lnTo>
                  <a:lnTo>
                    <a:pt x="1082" y="1242"/>
                  </a:lnTo>
                  <a:lnTo>
                    <a:pt x="1089" y="1240"/>
                  </a:lnTo>
                  <a:lnTo>
                    <a:pt x="1098" y="1238"/>
                  </a:lnTo>
                  <a:lnTo>
                    <a:pt x="1101" y="1238"/>
                  </a:lnTo>
                  <a:lnTo>
                    <a:pt x="1105" y="1240"/>
                  </a:lnTo>
                  <a:lnTo>
                    <a:pt x="1108" y="1240"/>
                  </a:lnTo>
                  <a:lnTo>
                    <a:pt x="1110" y="1242"/>
                  </a:lnTo>
                  <a:lnTo>
                    <a:pt x="1112" y="1242"/>
                  </a:lnTo>
                  <a:lnTo>
                    <a:pt x="1115" y="1245"/>
                  </a:lnTo>
                  <a:lnTo>
                    <a:pt x="1115" y="1247"/>
                  </a:lnTo>
                  <a:lnTo>
                    <a:pt x="1117" y="1247"/>
                  </a:lnTo>
                  <a:lnTo>
                    <a:pt x="1120" y="1247"/>
                  </a:lnTo>
                  <a:lnTo>
                    <a:pt x="1124" y="1249"/>
                  </a:lnTo>
                  <a:lnTo>
                    <a:pt x="1124" y="1252"/>
                  </a:lnTo>
                  <a:lnTo>
                    <a:pt x="1122" y="1256"/>
                  </a:lnTo>
                  <a:lnTo>
                    <a:pt x="1120" y="1264"/>
                  </a:lnTo>
                  <a:lnTo>
                    <a:pt x="1117" y="1266"/>
                  </a:lnTo>
                  <a:lnTo>
                    <a:pt x="1115" y="1268"/>
                  </a:lnTo>
                  <a:lnTo>
                    <a:pt x="1112" y="1271"/>
                  </a:lnTo>
                  <a:lnTo>
                    <a:pt x="1108" y="1273"/>
                  </a:lnTo>
                  <a:lnTo>
                    <a:pt x="1103" y="1278"/>
                  </a:lnTo>
                  <a:lnTo>
                    <a:pt x="1098" y="1280"/>
                  </a:lnTo>
                  <a:lnTo>
                    <a:pt x="1096" y="1282"/>
                  </a:lnTo>
                  <a:lnTo>
                    <a:pt x="1086" y="1287"/>
                  </a:lnTo>
                  <a:lnTo>
                    <a:pt x="1077" y="1292"/>
                  </a:lnTo>
                  <a:lnTo>
                    <a:pt x="1060" y="1304"/>
                  </a:lnTo>
                  <a:lnTo>
                    <a:pt x="1046" y="1318"/>
                  </a:lnTo>
                  <a:lnTo>
                    <a:pt x="1039" y="1325"/>
                  </a:lnTo>
                  <a:lnTo>
                    <a:pt x="1035" y="1334"/>
                  </a:lnTo>
                  <a:lnTo>
                    <a:pt x="1025" y="1346"/>
                  </a:lnTo>
                  <a:lnTo>
                    <a:pt x="1016" y="1358"/>
                  </a:lnTo>
                  <a:lnTo>
                    <a:pt x="1006" y="1372"/>
                  </a:lnTo>
                  <a:lnTo>
                    <a:pt x="1001" y="1384"/>
                  </a:lnTo>
                  <a:lnTo>
                    <a:pt x="997" y="1401"/>
                  </a:lnTo>
                  <a:lnTo>
                    <a:pt x="994" y="1417"/>
                  </a:lnTo>
                  <a:lnTo>
                    <a:pt x="994" y="1419"/>
                  </a:lnTo>
                  <a:lnTo>
                    <a:pt x="992" y="1424"/>
                  </a:lnTo>
                  <a:lnTo>
                    <a:pt x="990" y="1427"/>
                  </a:lnTo>
                  <a:lnTo>
                    <a:pt x="990" y="1429"/>
                  </a:lnTo>
                  <a:lnTo>
                    <a:pt x="990" y="1431"/>
                  </a:lnTo>
                  <a:lnTo>
                    <a:pt x="985" y="1436"/>
                  </a:lnTo>
                  <a:lnTo>
                    <a:pt x="983" y="1438"/>
                  </a:lnTo>
                  <a:lnTo>
                    <a:pt x="980" y="1441"/>
                  </a:lnTo>
                  <a:lnTo>
                    <a:pt x="978" y="1441"/>
                  </a:lnTo>
                  <a:lnTo>
                    <a:pt x="975" y="1443"/>
                  </a:lnTo>
                  <a:lnTo>
                    <a:pt x="966" y="1448"/>
                  </a:lnTo>
                  <a:lnTo>
                    <a:pt x="959" y="1455"/>
                  </a:lnTo>
                  <a:lnTo>
                    <a:pt x="952" y="1460"/>
                  </a:lnTo>
                  <a:lnTo>
                    <a:pt x="947" y="1464"/>
                  </a:lnTo>
                  <a:lnTo>
                    <a:pt x="942" y="1474"/>
                  </a:lnTo>
                  <a:lnTo>
                    <a:pt x="935" y="1486"/>
                  </a:lnTo>
                  <a:lnTo>
                    <a:pt x="935" y="1488"/>
                  </a:lnTo>
                  <a:lnTo>
                    <a:pt x="940" y="1490"/>
                  </a:lnTo>
                  <a:lnTo>
                    <a:pt x="942" y="1493"/>
                  </a:lnTo>
                  <a:lnTo>
                    <a:pt x="947" y="1495"/>
                  </a:lnTo>
                  <a:lnTo>
                    <a:pt x="952" y="1495"/>
                  </a:lnTo>
                  <a:lnTo>
                    <a:pt x="957" y="1495"/>
                  </a:lnTo>
                  <a:lnTo>
                    <a:pt x="964" y="1493"/>
                  </a:lnTo>
                  <a:lnTo>
                    <a:pt x="968" y="1493"/>
                  </a:lnTo>
                  <a:lnTo>
                    <a:pt x="975" y="1490"/>
                  </a:lnTo>
                  <a:lnTo>
                    <a:pt x="985" y="1490"/>
                  </a:lnTo>
                  <a:lnTo>
                    <a:pt x="990" y="1488"/>
                  </a:lnTo>
                  <a:lnTo>
                    <a:pt x="994" y="1488"/>
                  </a:lnTo>
                  <a:lnTo>
                    <a:pt x="1006" y="1490"/>
                  </a:lnTo>
                  <a:lnTo>
                    <a:pt x="1009" y="1490"/>
                  </a:lnTo>
                  <a:lnTo>
                    <a:pt x="1013" y="1493"/>
                  </a:lnTo>
                  <a:lnTo>
                    <a:pt x="1020" y="1497"/>
                  </a:lnTo>
                  <a:lnTo>
                    <a:pt x="1023" y="1500"/>
                  </a:lnTo>
                  <a:lnTo>
                    <a:pt x="1025" y="1504"/>
                  </a:lnTo>
                  <a:lnTo>
                    <a:pt x="1027" y="1509"/>
                  </a:lnTo>
                  <a:lnTo>
                    <a:pt x="1027" y="1514"/>
                  </a:lnTo>
                  <a:lnTo>
                    <a:pt x="1030" y="1519"/>
                  </a:lnTo>
                  <a:lnTo>
                    <a:pt x="1030" y="1523"/>
                  </a:lnTo>
                  <a:lnTo>
                    <a:pt x="1030" y="1535"/>
                  </a:lnTo>
                  <a:lnTo>
                    <a:pt x="1030" y="1542"/>
                  </a:lnTo>
                  <a:lnTo>
                    <a:pt x="1030" y="1549"/>
                  </a:lnTo>
                  <a:lnTo>
                    <a:pt x="1030" y="1554"/>
                  </a:lnTo>
                  <a:lnTo>
                    <a:pt x="1032" y="1559"/>
                  </a:lnTo>
                  <a:lnTo>
                    <a:pt x="1037" y="1568"/>
                  </a:lnTo>
                  <a:lnTo>
                    <a:pt x="1042" y="1575"/>
                  </a:lnTo>
                  <a:lnTo>
                    <a:pt x="1044" y="1578"/>
                  </a:lnTo>
                  <a:lnTo>
                    <a:pt x="1049" y="1582"/>
                  </a:lnTo>
                  <a:lnTo>
                    <a:pt x="1053" y="1587"/>
                  </a:lnTo>
                  <a:lnTo>
                    <a:pt x="1056" y="1590"/>
                  </a:lnTo>
                  <a:lnTo>
                    <a:pt x="1058" y="1594"/>
                  </a:lnTo>
                  <a:lnTo>
                    <a:pt x="1060" y="1599"/>
                  </a:lnTo>
                  <a:lnTo>
                    <a:pt x="1063" y="1613"/>
                  </a:lnTo>
                  <a:lnTo>
                    <a:pt x="1065" y="1627"/>
                  </a:lnTo>
                  <a:lnTo>
                    <a:pt x="1065" y="1630"/>
                  </a:lnTo>
                  <a:lnTo>
                    <a:pt x="1065" y="1634"/>
                  </a:lnTo>
                  <a:lnTo>
                    <a:pt x="1065" y="1634"/>
                  </a:lnTo>
                  <a:lnTo>
                    <a:pt x="1065" y="1634"/>
                  </a:lnTo>
                  <a:lnTo>
                    <a:pt x="1065" y="1634"/>
                  </a:lnTo>
                  <a:lnTo>
                    <a:pt x="1065" y="1637"/>
                  </a:lnTo>
                  <a:lnTo>
                    <a:pt x="1065" y="1642"/>
                  </a:lnTo>
                  <a:lnTo>
                    <a:pt x="1063" y="1644"/>
                  </a:lnTo>
                  <a:lnTo>
                    <a:pt x="1063" y="1646"/>
                  </a:lnTo>
                  <a:lnTo>
                    <a:pt x="1060" y="1649"/>
                  </a:lnTo>
                  <a:lnTo>
                    <a:pt x="1058" y="1653"/>
                  </a:lnTo>
                  <a:lnTo>
                    <a:pt x="1056" y="1653"/>
                  </a:lnTo>
                  <a:lnTo>
                    <a:pt x="1056" y="1656"/>
                  </a:lnTo>
                  <a:lnTo>
                    <a:pt x="1053" y="1656"/>
                  </a:lnTo>
                  <a:lnTo>
                    <a:pt x="1051" y="1658"/>
                  </a:lnTo>
                  <a:lnTo>
                    <a:pt x="1049" y="1660"/>
                  </a:lnTo>
                  <a:lnTo>
                    <a:pt x="1044" y="1660"/>
                  </a:lnTo>
                  <a:lnTo>
                    <a:pt x="1042" y="1660"/>
                  </a:lnTo>
                  <a:lnTo>
                    <a:pt x="1042" y="1663"/>
                  </a:lnTo>
                  <a:lnTo>
                    <a:pt x="1032" y="1665"/>
                  </a:lnTo>
                  <a:lnTo>
                    <a:pt x="1018" y="1667"/>
                  </a:lnTo>
                  <a:lnTo>
                    <a:pt x="1013" y="1667"/>
                  </a:lnTo>
                  <a:lnTo>
                    <a:pt x="1011" y="1670"/>
                  </a:lnTo>
                  <a:lnTo>
                    <a:pt x="1006" y="1670"/>
                  </a:lnTo>
                  <a:lnTo>
                    <a:pt x="1001" y="1667"/>
                  </a:lnTo>
                  <a:lnTo>
                    <a:pt x="999" y="1665"/>
                  </a:lnTo>
                  <a:lnTo>
                    <a:pt x="999" y="1665"/>
                  </a:lnTo>
                  <a:lnTo>
                    <a:pt x="997" y="1663"/>
                  </a:lnTo>
                  <a:lnTo>
                    <a:pt x="997" y="1663"/>
                  </a:lnTo>
                  <a:lnTo>
                    <a:pt x="994" y="1663"/>
                  </a:lnTo>
                  <a:lnTo>
                    <a:pt x="990" y="1663"/>
                  </a:lnTo>
                  <a:lnTo>
                    <a:pt x="978" y="1665"/>
                  </a:lnTo>
                  <a:lnTo>
                    <a:pt x="966" y="1670"/>
                  </a:lnTo>
                  <a:lnTo>
                    <a:pt x="957" y="1677"/>
                  </a:lnTo>
                  <a:lnTo>
                    <a:pt x="947" y="1689"/>
                  </a:lnTo>
                  <a:lnTo>
                    <a:pt x="945" y="1693"/>
                  </a:lnTo>
                  <a:lnTo>
                    <a:pt x="942" y="1696"/>
                  </a:lnTo>
                  <a:lnTo>
                    <a:pt x="935" y="1703"/>
                  </a:lnTo>
                  <a:lnTo>
                    <a:pt x="931" y="1708"/>
                  </a:lnTo>
                  <a:lnTo>
                    <a:pt x="928" y="1715"/>
                  </a:lnTo>
                  <a:lnTo>
                    <a:pt x="926" y="1719"/>
                  </a:lnTo>
                  <a:lnTo>
                    <a:pt x="926" y="1727"/>
                  </a:lnTo>
                  <a:lnTo>
                    <a:pt x="926" y="1734"/>
                  </a:lnTo>
                  <a:lnTo>
                    <a:pt x="928" y="1741"/>
                  </a:lnTo>
                  <a:lnTo>
                    <a:pt x="931" y="1748"/>
                  </a:lnTo>
                  <a:lnTo>
                    <a:pt x="933" y="1750"/>
                  </a:lnTo>
                  <a:lnTo>
                    <a:pt x="933" y="1753"/>
                  </a:lnTo>
                  <a:lnTo>
                    <a:pt x="933" y="1760"/>
                  </a:lnTo>
                  <a:lnTo>
                    <a:pt x="931" y="1767"/>
                  </a:lnTo>
                  <a:lnTo>
                    <a:pt x="928" y="1776"/>
                  </a:lnTo>
                  <a:lnTo>
                    <a:pt x="931" y="1783"/>
                  </a:lnTo>
                  <a:lnTo>
                    <a:pt x="933" y="1793"/>
                  </a:lnTo>
                  <a:lnTo>
                    <a:pt x="933" y="1795"/>
                  </a:lnTo>
                  <a:lnTo>
                    <a:pt x="935" y="1797"/>
                  </a:lnTo>
                  <a:lnTo>
                    <a:pt x="938" y="1800"/>
                  </a:lnTo>
                  <a:lnTo>
                    <a:pt x="942" y="1800"/>
                  </a:lnTo>
                  <a:lnTo>
                    <a:pt x="952" y="1802"/>
                  </a:lnTo>
                  <a:lnTo>
                    <a:pt x="964" y="1802"/>
                  </a:lnTo>
                  <a:lnTo>
                    <a:pt x="966" y="1802"/>
                  </a:lnTo>
                  <a:lnTo>
                    <a:pt x="968" y="1802"/>
                  </a:lnTo>
                  <a:lnTo>
                    <a:pt x="968" y="1802"/>
                  </a:lnTo>
                  <a:lnTo>
                    <a:pt x="971" y="1805"/>
                  </a:lnTo>
                  <a:lnTo>
                    <a:pt x="971" y="1807"/>
                  </a:lnTo>
                  <a:lnTo>
                    <a:pt x="973" y="1809"/>
                  </a:lnTo>
                  <a:lnTo>
                    <a:pt x="973" y="1812"/>
                  </a:lnTo>
                  <a:lnTo>
                    <a:pt x="973" y="1816"/>
                  </a:lnTo>
                  <a:lnTo>
                    <a:pt x="973" y="1823"/>
                  </a:lnTo>
                  <a:lnTo>
                    <a:pt x="975" y="1831"/>
                  </a:lnTo>
                  <a:lnTo>
                    <a:pt x="978" y="1835"/>
                  </a:lnTo>
                  <a:lnTo>
                    <a:pt x="980" y="1838"/>
                  </a:lnTo>
                  <a:lnTo>
                    <a:pt x="983" y="1842"/>
                  </a:lnTo>
                  <a:lnTo>
                    <a:pt x="990" y="1847"/>
                  </a:lnTo>
                  <a:lnTo>
                    <a:pt x="994" y="1852"/>
                  </a:lnTo>
                  <a:lnTo>
                    <a:pt x="999" y="1854"/>
                  </a:lnTo>
                  <a:lnTo>
                    <a:pt x="1004" y="1856"/>
                  </a:lnTo>
                  <a:lnTo>
                    <a:pt x="1009" y="1856"/>
                  </a:lnTo>
                  <a:lnTo>
                    <a:pt x="1011" y="1856"/>
                  </a:lnTo>
                  <a:lnTo>
                    <a:pt x="1027" y="1852"/>
                  </a:lnTo>
                  <a:lnTo>
                    <a:pt x="1044" y="1849"/>
                  </a:lnTo>
                  <a:lnTo>
                    <a:pt x="1063" y="1847"/>
                  </a:lnTo>
                  <a:lnTo>
                    <a:pt x="1082" y="1845"/>
                  </a:lnTo>
                  <a:lnTo>
                    <a:pt x="1110" y="1845"/>
                  </a:lnTo>
                  <a:lnTo>
                    <a:pt x="1122" y="1845"/>
                  </a:lnTo>
                  <a:lnTo>
                    <a:pt x="1136" y="1847"/>
                  </a:lnTo>
                  <a:lnTo>
                    <a:pt x="1141" y="1847"/>
                  </a:lnTo>
                  <a:lnTo>
                    <a:pt x="1146" y="1849"/>
                  </a:lnTo>
                  <a:lnTo>
                    <a:pt x="1150" y="1852"/>
                  </a:lnTo>
                  <a:lnTo>
                    <a:pt x="1153" y="1854"/>
                  </a:lnTo>
                  <a:lnTo>
                    <a:pt x="1160" y="1861"/>
                  </a:lnTo>
                  <a:lnTo>
                    <a:pt x="1162" y="1868"/>
                  </a:lnTo>
                  <a:lnTo>
                    <a:pt x="1162" y="1873"/>
                  </a:lnTo>
                  <a:lnTo>
                    <a:pt x="1162" y="1880"/>
                  </a:lnTo>
                  <a:lnTo>
                    <a:pt x="1164" y="1887"/>
                  </a:lnTo>
                  <a:lnTo>
                    <a:pt x="1167" y="1894"/>
                  </a:lnTo>
                  <a:lnTo>
                    <a:pt x="1169" y="1899"/>
                  </a:lnTo>
                  <a:lnTo>
                    <a:pt x="1172" y="1906"/>
                  </a:lnTo>
                  <a:lnTo>
                    <a:pt x="1176" y="1911"/>
                  </a:lnTo>
                  <a:lnTo>
                    <a:pt x="1181" y="1913"/>
                  </a:lnTo>
                  <a:lnTo>
                    <a:pt x="1188" y="1918"/>
                  </a:lnTo>
                  <a:lnTo>
                    <a:pt x="1195" y="1920"/>
                  </a:lnTo>
                  <a:lnTo>
                    <a:pt x="1216" y="1925"/>
                  </a:lnTo>
                  <a:lnTo>
                    <a:pt x="1242" y="1930"/>
                  </a:lnTo>
                  <a:lnTo>
                    <a:pt x="1247" y="1932"/>
                  </a:lnTo>
                  <a:lnTo>
                    <a:pt x="1247" y="1932"/>
                  </a:lnTo>
                  <a:lnTo>
                    <a:pt x="1249" y="1932"/>
                  </a:lnTo>
                  <a:lnTo>
                    <a:pt x="1249" y="1932"/>
                  </a:lnTo>
                  <a:lnTo>
                    <a:pt x="1249" y="1932"/>
                  </a:lnTo>
                  <a:lnTo>
                    <a:pt x="1271" y="1934"/>
                  </a:lnTo>
                  <a:lnTo>
                    <a:pt x="1271" y="1930"/>
                  </a:lnTo>
                  <a:lnTo>
                    <a:pt x="1273" y="1925"/>
                  </a:lnTo>
                  <a:lnTo>
                    <a:pt x="1278" y="1920"/>
                  </a:lnTo>
                  <a:lnTo>
                    <a:pt x="1283" y="1916"/>
                  </a:lnTo>
                  <a:lnTo>
                    <a:pt x="1285" y="1916"/>
                  </a:lnTo>
                  <a:lnTo>
                    <a:pt x="1285" y="1913"/>
                  </a:lnTo>
                  <a:lnTo>
                    <a:pt x="1285" y="1913"/>
                  </a:lnTo>
                  <a:lnTo>
                    <a:pt x="1285" y="1913"/>
                  </a:lnTo>
                  <a:lnTo>
                    <a:pt x="1285" y="1913"/>
                  </a:lnTo>
                  <a:lnTo>
                    <a:pt x="1287" y="1911"/>
                  </a:lnTo>
                  <a:lnTo>
                    <a:pt x="1290" y="1901"/>
                  </a:lnTo>
                  <a:lnTo>
                    <a:pt x="1294" y="1894"/>
                  </a:lnTo>
                  <a:lnTo>
                    <a:pt x="1297" y="1887"/>
                  </a:lnTo>
                  <a:lnTo>
                    <a:pt x="1299" y="1882"/>
                  </a:lnTo>
                  <a:lnTo>
                    <a:pt x="1297" y="1880"/>
                  </a:lnTo>
                  <a:lnTo>
                    <a:pt x="1297" y="1880"/>
                  </a:lnTo>
                  <a:lnTo>
                    <a:pt x="1297" y="1875"/>
                  </a:lnTo>
                  <a:lnTo>
                    <a:pt x="1297" y="1873"/>
                  </a:lnTo>
                  <a:lnTo>
                    <a:pt x="1297" y="1871"/>
                  </a:lnTo>
                  <a:lnTo>
                    <a:pt x="1290" y="1854"/>
                  </a:lnTo>
                  <a:lnTo>
                    <a:pt x="1287" y="1852"/>
                  </a:lnTo>
                  <a:lnTo>
                    <a:pt x="1287" y="1849"/>
                  </a:lnTo>
                  <a:lnTo>
                    <a:pt x="1283" y="1845"/>
                  </a:lnTo>
                  <a:lnTo>
                    <a:pt x="1275" y="1828"/>
                  </a:lnTo>
                  <a:lnTo>
                    <a:pt x="1268" y="1814"/>
                  </a:lnTo>
                  <a:lnTo>
                    <a:pt x="1264" y="1802"/>
                  </a:lnTo>
                  <a:lnTo>
                    <a:pt x="1264" y="1797"/>
                  </a:lnTo>
                  <a:lnTo>
                    <a:pt x="1264" y="1790"/>
                  </a:lnTo>
                  <a:lnTo>
                    <a:pt x="1264" y="1781"/>
                  </a:lnTo>
                  <a:lnTo>
                    <a:pt x="1268" y="1769"/>
                  </a:lnTo>
                  <a:lnTo>
                    <a:pt x="1268" y="1767"/>
                  </a:lnTo>
                  <a:lnTo>
                    <a:pt x="1268" y="1764"/>
                  </a:lnTo>
                  <a:lnTo>
                    <a:pt x="1271" y="1762"/>
                  </a:lnTo>
                  <a:lnTo>
                    <a:pt x="1273" y="1755"/>
                  </a:lnTo>
                  <a:lnTo>
                    <a:pt x="1273" y="1748"/>
                  </a:lnTo>
                  <a:lnTo>
                    <a:pt x="1273" y="1743"/>
                  </a:lnTo>
                  <a:lnTo>
                    <a:pt x="1275" y="1736"/>
                  </a:lnTo>
                  <a:lnTo>
                    <a:pt x="1278" y="1729"/>
                  </a:lnTo>
                  <a:lnTo>
                    <a:pt x="1278" y="1724"/>
                  </a:lnTo>
                  <a:lnTo>
                    <a:pt x="1280" y="1719"/>
                  </a:lnTo>
                  <a:lnTo>
                    <a:pt x="1278" y="1715"/>
                  </a:lnTo>
                  <a:lnTo>
                    <a:pt x="1278" y="1710"/>
                  </a:lnTo>
                  <a:lnTo>
                    <a:pt x="1275" y="1708"/>
                  </a:lnTo>
                  <a:lnTo>
                    <a:pt x="1273" y="1703"/>
                  </a:lnTo>
                  <a:lnTo>
                    <a:pt x="1271" y="1701"/>
                  </a:lnTo>
                  <a:lnTo>
                    <a:pt x="1266" y="1698"/>
                  </a:lnTo>
                  <a:lnTo>
                    <a:pt x="1259" y="1696"/>
                  </a:lnTo>
                  <a:lnTo>
                    <a:pt x="1257" y="1693"/>
                  </a:lnTo>
                  <a:lnTo>
                    <a:pt x="1257" y="1691"/>
                  </a:lnTo>
                  <a:lnTo>
                    <a:pt x="1254" y="1689"/>
                  </a:lnTo>
                  <a:lnTo>
                    <a:pt x="1252" y="1675"/>
                  </a:lnTo>
                  <a:lnTo>
                    <a:pt x="1249" y="1667"/>
                  </a:lnTo>
                  <a:lnTo>
                    <a:pt x="1249" y="1663"/>
                  </a:lnTo>
                  <a:lnTo>
                    <a:pt x="1249" y="1651"/>
                  </a:lnTo>
                  <a:lnTo>
                    <a:pt x="1249" y="1639"/>
                  </a:lnTo>
                  <a:lnTo>
                    <a:pt x="1252" y="1630"/>
                  </a:lnTo>
                  <a:lnTo>
                    <a:pt x="1252" y="1627"/>
                  </a:lnTo>
                  <a:lnTo>
                    <a:pt x="1254" y="1623"/>
                  </a:lnTo>
                  <a:lnTo>
                    <a:pt x="1259" y="1616"/>
                  </a:lnTo>
                  <a:lnTo>
                    <a:pt x="1264" y="1608"/>
                  </a:lnTo>
                  <a:lnTo>
                    <a:pt x="1264" y="1604"/>
                  </a:lnTo>
                  <a:lnTo>
                    <a:pt x="1266" y="1604"/>
                  </a:lnTo>
                  <a:lnTo>
                    <a:pt x="1266" y="1601"/>
                  </a:lnTo>
                  <a:lnTo>
                    <a:pt x="1266" y="1601"/>
                  </a:lnTo>
                  <a:lnTo>
                    <a:pt x="1271" y="1592"/>
                  </a:lnTo>
                  <a:lnTo>
                    <a:pt x="1275" y="1585"/>
                  </a:lnTo>
                  <a:lnTo>
                    <a:pt x="1285" y="1573"/>
                  </a:lnTo>
                  <a:lnTo>
                    <a:pt x="1287" y="1566"/>
                  </a:lnTo>
                  <a:lnTo>
                    <a:pt x="1290" y="1564"/>
                  </a:lnTo>
                  <a:lnTo>
                    <a:pt x="1290" y="1564"/>
                  </a:lnTo>
                  <a:lnTo>
                    <a:pt x="1290" y="1564"/>
                  </a:lnTo>
                  <a:lnTo>
                    <a:pt x="1290" y="1564"/>
                  </a:lnTo>
                  <a:lnTo>
                    <a:pt x="1290" y="1561"/>
                  </a:lnTo>
                  <a:lnTo>
                    <a:pt x="1290" y="1559"/>
                  </a:lnTo>
                  <a:lnTo>
                    <a:pt x="1290" y="1556"/>
                  </a:lnTo>
                  <a:lnTo>
                    <a:pt x="1290" y="1552"/>
                  </a:lnTo>
                  <a:lnTo>
                    <a:pt x="1287" y="1545"/>
                  </a:lnTo>
                  <a:lnTo>
                    <a:pt x="1283" y="1538"/>
                  </a:lnTo>
                  <a:lnTo>
                    <a:pt x="1283" y="1530"/>
                  </a:lnTo>
                  <a:lnTo>
                    <a:pt x="1280" y="1523"/>
                  </a:lnTo>
                  <a:lnTo>
                    <a:pt x="1280" y="1516"/>
                  </a:lnTo>
                  <a:lnTo>
                    <a:pt x="1278" y="1512"/>
                  </a:lnTo>
                  <a:lnTo>
                    <a:pt x="1278" y="1507"/>
                  </a:lnTo>
                  <a:lnTo>
                    <a:pt x="1273" y="1504"/>
                  </a:lnTo>
                  <a:lnTo>
                    <a:pt x="1271" y="1500"/>
                  </a:lnTo>
                  <a:lnTo>
                    <a:pt x="1268" y="1497"/>
                  </a:lnTo>
                  <a:lnTo>
                    <a:pt x="1266" y="1495"/>
                  </a:lnTo>
                  <a:lnTo>
                    <a:pt x="1264" y="1488"/>
                  </a:lnTo>
                  <a:lnTo>
                    <a:pt x="1261" y="1481"/>
                  </a:lnTo>
                  <a:lnTo>
                    <a:pt x="1261" y="1476"/>
                  </a:lnTo>
                  <a:lnTo>
                    <a:pt x="1264" y="1474"/>
                  </a:lnTo>
                  <a:lnTo>
                    <a:pt x="1264" y="1467"/>
                  </a:lnTo>
                  <a:lnTo>
                    <a:pt x="1266" y="1462"/>
                  </a:lnTo>
                  <a:lnTo>
                    <a:pt x="1266" y="1457"/>
                  </a:lnTo>
                  <a:lnTo>
                    <a:pt x="1268" y="1453"/>
                  </a:lnTo>
                  <a:lnTo>
                    <a:pt x="1273" y="1450"/>
                  </a:lnTo>
                  <a:lnTo>
                    <a:pt x="1275" y="1448"/>
                  </a:lnTo>
                  <a:lnTo>
                    <a:pt x="1290" y="1448"/>
                  </a:lnTo>
                  <a:lnTo>
                    <a:pt x="1304" y="1450"/>
                  </a:lnTo>
                  <a:lnTo>
                    <a:pt x="1304" y="1427"/>
                  </a:lnTo>
                  <a:lnTo>
                    <a:pt x="1306" y="1412"/>
                  </a:lnTo>
                  <a:lnTo>
                    <a:pt x="1306" y="1403"/>
                  </a:lnTo>
                  <a:lnTo>
                    <a:pt x="1308" y="1393"/>
                  </a:lnTo>
                  <a:lnTo>
                    <a:pt x="1311" y="1386"/>
                  </a:lnTo>
                  <a:lnTo>
                    <a:pt x="1313" y="1379"/>
                  </a:lnTo>
                  <a:lnTo>
                    <a:pt x="1320" y="1367"/>
                  </a:lnTo>
                  <a:lnTo>
                    <a:pt x="1325" y="1356"/>
                  </a:lnTo>
                  <a:lnTo>
                    <a:pt x="1327" y="1351"/>
                  </a:lnTo>
                  <a:lnTo>
                    <a:pt x="1327" y="1346"/>
                  </a:lnTo>
                  <a:lnTo>
                    <a:pt x="1327" y="1341"/>
                  </a:lnTo>
                  <a:lnTo>
                    <a:pt x="1327" y="1337"/>
                  </a:lnTo>
                  <a:lnTo>
                    <a:pt x="1323" y="1332"/>
                  </a:lnTo>
                  <a:lnTo>
                    <a:pt x="1316" y="1327"/>
                  </a:lnTo>
                  <a:lnTo>
                    <a:pt x="1311" y="1325"/>
                  </a:lnTo>
                  <a:lnTo>
                    <a:pt x="1306" y="1323"/>
                  </a:lnTo>
                  <a:lnTo>
                    <a:pt x="1301" y="1323"/>
                  </a:lnTo>
                  <a:lnTo>
                    <a:pt x="1299" y="1320"/>
                  </a:lnTo>
                  <a:lnTo>
                    <a:pt x="1294" y="1320"/>
                  </a:lnTo>
                  <a:lnTo>
                    <a:pt x="1290" y="1320"/>
                  </a:lnTo>
                  <a:lnTo>
                    <a:pt x="1283" y="1320"/>
                  </a:lnTo>
                  <a:lnTo>
                    <a:pt x="1278" y="1323"/>
                  </a:lnTo>
                  <a:lnTo>
                    <a:pt x="1275" y="1327"/>
                  </a:lnTo>
                  <a:lnTo>
                    <a:pt x="1271" y="1327"/>
                  </a:lnTo>
                  <a:lnTo>
                    <a:pt x="1271" y="1330"/>
                  </a:lnTo>
                  <a:lnTo>
                    <a:pt x="1268" y="1330"/>
                  </a:lnTo>
                  <a:lnTo>
                    <a:pt x="1264" y="1334"/>
                  </a:lnTo>
                  <a:lnTo>
                    <a:pt x="1259" y="1337"/>
                  </a:lnTo>
                  <a:lnTo>
                    <a:pt x="1257" y="1339"/>
                  </a:lnTo>
                  <a:lnTo>
                    <a:pt x="1254" y="1339"/>
                  </a:lnTo>
                  <a:lnTo>
                    <a:pt x="1249" y="1339"/>
                  </a:lnTo>
                  <a:lnTo>
                    <a:pt x="1247" y="1339"/>
                  </a:lnTo>
                  <a:lnTo>
                    <a:pt x="1245" y="1339"/>
                  </a:lnTo>
                  <a:lnTo>
                    <a:pt x="1245" y="1339"/>
                  </a:lnTo>
                  <a:lnTo>
                    <a:pt x="1242" y="1339"/>
                  </a:lnTo>
                  <a:lnTo>
                    <a:pt x="1238" y="1339"/>
                  </a:lnTo>
                  <a:lnTo>
                    <a:pt x="1235" y="1337"/>
                  </a:lnTo>
                  <a:lnTo>
                    <a:pt x="1228" y="1334"/>
                  </a:lnTo>
                  <a:lnTo>
                    <a:pt x="1226" y="1332"/>
                  </a:lnTo>
                  <a:lnTo>
                    <a:pt x="1223" y="1330"/>
                  </a:lnTo>
                  <a:lnTo>
                    <a:pt x="1221" y="1327"/>
                  </a:lnTo>
                  <a:lnTo>
                    <a:pt x="1221" y="1323"/>
                  </a:lnTo>
                  <a:lnTo>
                    <a:pt x="1214" y="1318"/>
                  </a:lnTo>
                  <a:lnTo>
                    <a:pt x="1209" y="1311"/>
                  </a:lnTo>
                  <a:lnTo>
                    <a:pt x="1197" y="1299"/>
                  </a:lnTo>
                  <a:lnTo>
                    <a:pt x="1195" y="1294"/>
                  </a:lnTo>
                  <a:lnTo>
                    <a:pt x="1195" y="1292"/>
                  </a:lnTo>
                  <a:lnTo>
                    <a:pt x="1193" y="1282"/>
                  </a:lnTo>
                  <a:lnTo>
                    <a:pt x="1197" y="1275"/>
                  </a:lnTo>
                  <a:lnTo>
                    <a:pt x="1205" y="1268"/>
                  </a:lnTo>
                  <a:lnTo>
                    <a:pt x="1209" y="1266"/>
                  </a:lnTo>
                  <a:lnTo>
                    <a:pt x="1212" y="1264"/>
                  </a:lnTo>
                  <a:lnTo>
                    <a:pt x="1221" y="1259"/>
                  </a:lnTo>
                  <a:lnTo>
                    <a:pt x="1231" y="1256"/>
                  </a:lnTo>
                  <a:lnTo>
                    <a:pt x="1240" y="1254"/>
                  </a:lnTo>
                  <a:lnTo>
                    <a:pt x="1249" y="1254"/>
                  </a:lnTo>
                  <a:lnTo>
                    <a:pt x="1259" y="1256"/>
                  </a:lnTo>
                  <a:lnTo>
                    <a:pt x="1264" y="1256"/>
                  </a:lnTo>
                  <a:lnTo>
                    <a:pt x="1266" y="1256"/>
                  </a:lnTo>
                  <a:lnTo>
                    <a:pt x="1266" y="1256"/>
                  </a:lnTo>
                  <a:lnTo>
                    <a:pt x="1266" y="1256"/>
                  </a:lnTo>
                  <a:lnTo>
                    <a:pt x="1268" y="1259"/>
                  </a:lnTo>
                  <a:lnTo>
                    <a:pt x="1271" y="1259"/>
                  </a:lnTo>
                  <a:lnTo>
                    <a:pt x="1273" y="1256"/>
                  </a:lnTo>
                  <a:lnTo>
                    <a:pt x="1275" y="1256"/>
                  </a:lnTo>
                  <a:lnTo>
                    <a:pt x="1278" y="1256"/>
                  </a:lnTo>
                  <a:lnTo>
                    <a:pt x="1280" y="1256"/>
                  </a:lnTo>
                  <a:lnTo>
                    <a:pt x="1280" y="1254"/>
                  </a:lnTo>
                  <a:lnTo>
                    <a:pt x="1283" y="1254"/>
                  </a:lnTo>
                  <a:lnTo>
                    <a:pt x="1285" y="1252"/>
                  </a:lnTo>
                  <a:lnTo>
                    <a:pt x="1290" y="1252"/>
                  </a:lnTo>
                  <a:lnTo>
                    <a:pt x="1290" y="1247"/>
                  </a:lnTo>
                  <a:lnTo>
                    <a:pt x="1290" y="1247"/>
                  </a:lnTo>
                  <a:lnTo>
                    <a:pt x="1290" y="1247"/>
                  </a:lnTo>
                  <a:lnTo>
                    <a:pt x="1292" y="1247"/>
                  </a:lnTo>
                  <a:lnTo>
                    <a:pt x="1292" y="1245"/>
                  </a:lnTo>
                  <a:lnTo>
                    <a:pt x="1294" y="1242"/>
                  </a:lnTo>
                  <a:lnTo>
                    <a:pt x="1297" y="1240"/>
                  </a:lnTo>
                  <a:lnTo>
                    <a:pt x="1304" y="1233"/>
                  </a:lnTo>
                  <a:lnTo>
                    <a:pt x="1308" y="1228"/>
                  </a:lnTo>
                  <a:lnTo>
                    <a:pt x="1313" y="1228"/>
                  </a:lnTo>
                  <a:lnTo>
                    <a:pt x="1318" y="1226"/>
                  </a:lnTo>
                  <a:lnTo>
                    <a:pt x="1323" y="1226"/>
                  </a:lnTo>
                  <a:lnTo>
                    <a:pt x="1330" y="1226"/>
                  </a:lnTo>
                  <a:lnTo>
                    <a:pt x="1337" y="1228"/>
                  </a:lnTo>
                  <a:lnTo>
                    <a:pt x="1339" y="1228"/>
                  </a:lnTo>
                  <a:lnTo>
                    <a:pt x="1344" y="1226"/>
                  </a:lnTo>
                  <a:lnTo>
                    <a:pt x="1346" y="1226"/>
                  </a:lnTo>
                  <a:lnTo>
                    <a:pt x="1346" y="1226"/>
                  </a:lnTo>
                  <a:lnTo>
                    <a:pt x="1349" y="1223"/>
                  </a:lnTo>
                  <a:lnTo>
                    <a:pt x="1349" y="1223"/>
                  </a:lnTo>
                  <a:lnTo>
                    <a:pt x="1349" y="1223"/>
                  </a:lnTo>
                  <a:lnTo>
                    <a:pt x="1349" y="1223"/>
                  </a:lnTo>
                  <a:lnTo>
                    <a:pt x="1351" y="1221"/>
                  </a:lnTo>
                  <a:lnTo>
                    <a:pt x="1351" y="1221"/>
                  </a:lnTo>
                  <a:lnTo>
                    <a:pt x="1351" y="1219"/>
                  </a:lnTo>
                  <a:lnTo>
                    <a:pt x="1351" y="1219"/>
                  </a:lnTo>
                  <a:lnTo>
                    <a:pt x="1351" y="1216"/>
                  </a:lnTo>
                  <a:lnTo>
                    <a:pt x="1351" y="1216"/>
                  </a:lnTo>
                  <a:lnTo>
                    <a:pt x="1351" y="1214"/>
                  </a:lnTo>
                  <a:lnTo>
                    <a:pt x="1351" y="1209"/>
                  </a:lnTo>
                  <a:lnTo>
                    <a:pt x="1351" y="1204"/>
                  </a:lnTo>
                  <a:lnTo>
                    <a:pt x="1351" y="1202"/>
                  </a:lnTo>
                  <a:lnTo>
                    <a:pt x="1353" y="1202"/>
                  </a:lnTo>
                  <a:lnTo>
                    <a:pt x="1358" y="1200"/>
                  </a:lnTo>
                  <a:lnTo>
                    <a:pt x="1363" y="1197"/>
                  </a:lnTo>
                  <a:lnTo>
                    <a:pt x="1372" y="1195"/>
                  </a:lnTo>
                  <a:lnTo>
                    <a:pt x="1382" y="1195"/>
                  </a:lnTo>
                  <a:lnTo>
                    <a:pt x="1394" y="1200"/>
                  </a:lnTo>
                  <a:lnTo>
                    <a:pt x="1398" y="1200"/>
                  </a:lnTo>
                  <a:lnTo>
                    <a:pt x="1403" y="1202"/>
                  </a:lnTo>
                  <a:lnTo>
                    <a:pt x="1410" y="1202"/>
                  </a:lnTo>
                  <a:lnTo>
                    <a:pt x="1415" y="1202"/>
                  </a:lnTo>
                  <a:lnTo>
                    <a:pt x="1422" y="1200"/>
                  </a:lnTo>
                  <a:lnTo>
                    <a:pt x="1427" y="1200"/>
                  </a:lnTo>
                  <a:lnTo>
                    <a:pt x="1431" y="1197"/>
                  </a:lnTo>
                  <a:lnTo>
                    <a:pt x="1436" y="1195"/>
                  </a:lnTo>
                  <a:lnTo>
                    <a:pt x="1441" y="1190"/>
                  </a:lnTo>
                  <a:lnTo>
                    <a:pt x="1443" y="1188"/>
                  </a:lnTo>
                  <a:lnTo>
                    <a:pt x="1448" y="1186"/>
                  </a:lnTo>
                  <a:lnTo>
                    <a:pt x="1450" y="1181"/>
                  </a:lnTo>
                  <a:lnTo>
                    <a:pt x="1455" y="1176"/>
                  </a:lnTo>
                  <a:lnTo>
                    <a:pt x="1460" y="1171"/>
                  </a:lnTo>
                  <a:lnTo>
                    <a:pt x="1462" y="1171"/>
                  </a:lnTo>
                  <a:lnTo>
                    <a:pt x="1462" y="1171"/>
                  </a:lnTo>
                  <a:lnTo>
                    <a:pt x="1467" y="1174"/>
                  </a:lnTo>
                  <a:lnTo>
                    <a:pt x="1469" y="1174"/>
                  </a:lnTo>
                  <a:lnTo>
                    <a:pt x="1474" y="1178"/>
                  </a:lnTo>
                  <a:lnTo>
                    <a:pt x="1481" y="1186"/>
                  </a:lnTo>
                  <a:lnTo>
                    <a:pt x="1493" y="1197"/>
                  </a:lnTo>
                  <a:lnTo>
                    <a:pt x="1500" y="1202"/>
                  </a:lnTo>
                  <a:lnTo>
                    <a:pt x="1507" y="1207"/>
                  </a:lnTo>
                  <a:lnTo>
                    <a:pt x="1514" y="1209"/>
                  </a:lnTo>
                  <a:lnTo>
                    <a:pt x="1526" y="1212"/>
                  </a:lnTo>
                  <a:lnTo>
                    <a:pt x="1526" y="1212"/>
                  </a:lnTo>
                  <a:lnTo>
                    <a:pt x="1528" y="1212"/>
                  </a:lnTo>
                  <a:lnTo>
                    <a:pt x="1531" y="1212"/>
                  </a:lnTo>
                  <a:lnTo>
                    <a:pt x="1533" y="1212"/>
                  </a:lnTo>
                  <a:lnTo>
                    <a:pt x="1533" y="1212"/>
                  </a:lnTo>
                  <a:lnTo>
                    <a:pt x="1540" y="1207"/>
                  </a:lnTo>
                  <a:lnTo>
                    <a:pt x="1547" y="1207"/>
                  </a:lnTo>
                  <a:lnTo>
                    <a:pt x="1554" y="1207"/>
                  </a:lnTo>
                  <a:lnTo>
                    <a:pt x="1564" y="1207"/>
                  </a:lnTo>
                  <a:lnTo>
                    <a:pt x="1573" y="1207"/>
                  </a:lnTo>
                  <a:lnTo>
                    <a:pt x="1585" y="1207"/>
                  </a:lnTo>
                  <a:lnTo>
                    <a:pt x="1597" y="1204"/>
                  </a:lnTo>
                  <a:lnTo>
                    <a:pt x="1608" y="1204"/>
                  </a:lnTo>
                  <a:lnTo>
                    <a:pt x="1606" y="1195"/>
                  </a:lnTo>
                  <a:lnTo>
                    <a:pt x="1606" y="1188"/>
                  </a:lnTo>
                  <a:lnTo>
                    <a:pt x="1604" y="1181"/>
                  </a:lnTo>
                  <a:lnTo>
                    <a:pt x="1601" y="1176"/>
                  </a:lnTo>
                  <a:lnTo>
                    <a:pt x="1597" y="1164"/>
                  </a:lnTo>
                  <a:lnTo>
                    <a:pt x="1592" y="1155"/>
                  </a:lnTo>
                  <a:lnTo>
                    <a:pt x="1592" y="1152"/>
                  </a:lnTo>
                  <a:lnTo>
                    <a:pt x="1592" y="1152"/>
                  </a:lnTo>
                  <a:lnTo>
                    <a:pt x="1594" y="1150"/>
                  </a:lnTo>
                  <a:lnTo>
                    <a:pt x="1594" y="1148"/>
                  </a:lnTo>
                  <a:lnTo>
                    <a:pt x="1594" y="1148"/>
                  </a:lnTo>
                  <a:lnTo>
                    <a:pt x="1597" y="1145"/>
                  </a:lnTo>
                  <a:lnTo>
                    <a:pt x="1597" y="1145"/>
                  </a:lnTo>
                  <a:lnTo>
                    <a:pt x="1597" y="1143"/>
                  </a:lnTo>
                  <a:lnTo>
                    <a:pt x="1597" y="1141"/>
                  </a:lnTo>
                  <a:lnTo>
                    <a:pt x="1597" y="1138"/>
                  </a:lnTo>
                  <a:lnTo>
                    <a:pt x="1597" y="1138"/>
                  </a:lnTo>
                  <a:lnTo>
                    <a:pt x="1597" y="1136"/>
                  </a:lnTo>
                  <a:lnTo>
                    <a:pt x="1597" y="1134"/>
                  </a:lnTo>
                  <a:lnTo>
                    <a:pt x="1597" y="1129"/>
                  </a:lnTo>
                  <a:lnTo>
                    <a:pt x="1599" y="1127"/>
                  </a:lnTo>
                  <a:lnTo>
                    <a:pt x="1601" y="1124"/>
                  </a:lnTo>
                  <a:lnTo>
                    <a:pt x="1604" y="1122"/>
                  </a:lnTo>
                  <a:lnTo>
                    <a:pt x="1616" y="1117"/>
                  </a:lnTo>
                  <a:lnTo>
                    <a:pt x="1625" y="1112"/>
                  </a:lnTo>
                  <a:lnTo>
                    <a:pt x="1630" y="1108"/>
                  </a:lnTo>
                  <a:lnTo>
                    <a:pt x="1634" y="1105"/>
                  </a:lnTo>
                  <a:lnTo>
                    <a:pt x="1642" y="1101"/>
                  </a:lnTo>
                  <a:lnTo>
                    <a:pt x="1649" y="1096"/>
                  </a:lnTo>
                  <a:lnTo>
                    <a:pt x="1644" y="1093"/>
                  </a:lnTo>
                  <a:lnTo>
                    <a:pt x="1639" y="1091"/>
                  </a:lnTo>
                  <a:lnTo>
                    <a:pt x="1637" y="1089"/>
                  </a:lnTo>
                  <a:lnTo>
                    <a:pt x="1637" y="1086"/>
                  </a:lnTo>
                  <a:lnTo>
                    <a:pt x="1634" y="1082"/>
                  </a:lnTo>
                  <a:lnTo>
                    <a:pt x="1634" y="1079"/>
                  </a:lnTo>
                  <a:lnTo>
                    <a:pt x="1634" y="1075"/>
                  </a:lnTo>
                  <a:lnTo>
                    <a:pt x="1634" y="1072"/>
                  </a:lnTo>
                  <a:lnTo>
                    <a:pt x="1637" y="1067"/>
                  </a:lnTo>
                  <a:lnTo>
                    <a:pt x="1637" y="1065"/>
                  </a:lnTo>
                  <a:lnTo>
                    <a:pt x="1639" y="1065"/>
                  </a:lnTo>
                  <a:lnTo>
                    <a:pt x="1644" y="1063"/>
                  </a:lnTo>
                  <a:lnTo>
                    <a:pt x="1644" y="1063"/>
                  </a:lnTo>
                  <a:lnTo>
                    <a:pt x="1646" y="1060"/>
                  </a:lnTo>
                  <a:lnTo>
                    <a:pt x="1651" y="1058"/>
                  </a:lnTo>
                  <a:lnTo>
                    <a:pt x="1656" y="1056"/>
                  </a:lnTo>
                  <a:lnTo>
                    <a:pt x="1658" y="1051"/>
                  </a:lnTo>
                  <a:lnTo>
                    <a:pt x="1660" y="1046"/>
                  </a:lnTo>
                  <a:lnTo>
                    <a:pt x="1663" y="1041"/>
                  </a:lnTo>
                  <a:lnTo>
                    <a:pt x="1665" y="1037"/>
                  </a:lnTo>
                  <a:lnTo>
                    <a:pt x="1665" y="1034"/>
                  </a:lnTo>
                  <a:lnTo>
                    <a:pt x="1665" y="1030"/>
                  </a:lnTo>
                  <a:lnTo>
                    <a:pt x="1658" y="1023"/>
                  </a:lnTo>
                  <a:lnTo>
                    <a:pt x="1644" y="1004"/>
                  </a:lnTo>
                  <a:lnTo>
                    <a:pt x="1630" y="987"/>
                  </a:lnTo>
                  <a:lnTo>
                    <a:pt x="1623" y="982"/>
                  </a:lnTo>
                  <a:lnTo>
                    <a:pt x="1620" y="980"/>
                  </a:lnTo>
                  <a:lnTo>
                    <a:pt x="1618" y="975"/>
                  </a:lnTo>
                  <a:lnTo>
                    <a:pt x="1616" y="971"/>
                  </a:lnTo>
                  <a:lnTo>
                    <a:pt x="1616" y="968"/>
                  </a:lnTo>
                  <a:lnTo>
                    <a:pt x="1616" y="963"/>
                  </a:lnTo>
                  <a:lnTo>
                    <a:pt x="1618" y="961"/>
                  </a:lnTo>
                  <a:lnTo>
                    <a:pt x="1620" y="959"/>
                  </a:lnTo>
                  <a:lnTo>
                    <a:pt x="1625" y="954"/>
                  </a:lnTo>
                  <a:lnTo>
                    <a:pt x="1630" y="952"/>
                  </a:lnTo>
                  <a:lnTo>
                    <a:pt x="1634" y="947"/>
                  </a:lnTo>
                  <a:lnTo>
                    <a:pt x="1639" y="945"/>
                  </a:lnTo>
                  <a:lnTo>
                    <a:pt x="1642" y="942"/>
                  </a:lnTo>
                  <a:lnTo>
                    <a:pt x="1646" y="938"/>
                  </a:lnTo>
                  <a:lnTo>
                    <a:pt x="1649" y="935"/>
                  </a:lnTo>
                  <a:lnTo>
                    <a:pt x="1649" y="933"/>
                  </a:lnTo>
                  <a:lnTo>
                    <a:pt x="1649" y="933"/>
                  </a:lnTo>
                  <a:lnTo>
                    <a:pt x="1649" y="933"/>
                  </a:lnTo>
                  <a:lnTo>
                    <a:pt x="1651" y="933"/>
                  </a:lnTo>
                  <a:lnTo>
                    <a:pt x="1651" y="930"/>
                  </a:lnTo>
                  <a:lnTo>
                    <a:pt x="1656" y="926"/>
                  </a:lnTo>
                  <a:lnTo>
                    <a:pt x="1658" y="921"/>
                  </a:lnTo>
                  <a:lnTo>
                    <a:pt x="1663" y="912"/>
                  </a:lnTo>
                  <a:lnTo>
                    <a:pt x="1665" y="907"/>
                  </a:lnTo>
                  <a:lnTo>
                    <a:pt x="1665" y="902"/>
                  </a:lnTo>
                  <a:lnTo>
                    <a:pt x="1668" y="900"/>
                  </a:lnTo>
                  <a:lnTo>
                    <a:pt x="1668" y="897"/>
                  </a:lnTo>
                  <a:lnTo>
                    <a:pt x="1668" y="893"/>
                  </a:lnTo>
                  <a:lnTo>
                    <a:pt x="1665" y="890"/>
                  </a:lnTo>
                  <a:lnTo>
                    <a:pt x="1665" y="888"/>
                  </a:lnTo>
                  <a:lnTo>
                    <a:pt x="1663" y="886"/>
                  </a:lnTo>
                  <a:lnTo>
                    <a:pt x="1656" y="883"/>
                  </a:lnTo>
                  <a:lnTo>
                    <a:pt x="1651" y="881"/>
                  </a:lnTo>
                  <a:lnTo>
                    <a:pt x="1646" y="878"/>
                  </a:lnTo>
                  <a:lnTo>
                    <a:pt x="1642" y="878"/>
                  </a:lnTo>
                  <a:lnTo>
                    <a:pt x="1637" y="876"/>
                  </a:lnTo>
                  <a:lnTo>
                    <a:pt x="1632" y="876"/>
                  </a:lnTo>
                  <a:lnTo>
                    <a:pt x="1625" y="876"/>
                  </a:lnTo>
                  <a:lnTo>
                    <a:pt x="1620" y="878"/>
                  </a:lnTo>
                  <a:lnTo>
                    <a:pt x="1620" y="874"/>
                  </a:lnTo>
                  <a:lnTo>
                    <a:pt x="1625" y="855"/>
                  </a:lnTo>
                  <a:lnTo>
                    <a:pt x="1632" y="836"/>
                  </a:lnTo>
                  <a:lnTo>
                    <a:pt x="1649" y="800"/>
                  </a:lnTo>
                  <a:lnTo>
                    <a:pt x="1639" y="798"/>
                  </a:lnTo>
                  <a:lnTo>
                    <a:pt x="1634" y="796"/>
                  </a:lnTo>
                  <a:lnTo>
                    <a:pt x="1632" y="796"/>
                  </a:lnTo>
                  <a:lnTo>
                    <a:pt x="1623" y="796"/>
                  </a:lnTo>
                  <a:lnTo>
                    <a:pt x="1616" y="798"/>
                  </a:lnTo>
                  <a:lnTo>
                    <a:pt x="1601" y="800"/>
                  </a:lnTo>
                  <a:lnTo>
                    <a:pt x="1590" y="803"/>
                  </a:lnTo>
                  <a:lnTo>
                    <a:pt x="1578" y="805"/>
                  </a:lnTo>
                  <a:lnTo>
                    <a:pt x="1573" y="808"/>
                  </a:lnTo>
                  <a:lnTo>
                    <a:pt x="1568" y="812"/>
                  </a:lnTo>
                  <a:lnTo>
                    <a:pt x="1571" y="805"/>
                  </a:lnTo>
                  <a:lnTo>
                    <a:pt x="1571" y="798"/>
                  </a:lnTo>
                  <a:lnTo>
                    <a:pt x="1571" y="793"/>
                  </a:lnTo>
                  <a:lnTo>
                    <a:pt x="1571" y="789"/>
                  </a:lnTo>
                  <a:lnTo>
                    <a:pt x="1571" y="784"/>
                  </a:lnTo>
                  <a:lnTo>
                    <a:pt x="1568" y="782"/>
                  </a:lnTo>
                  <a:lnTo>
                    <a:pt x="1566" y="777"/>
                  </a:lnTo>
                  <a:lnTo>
                    <a:pt x="1561" y="775"/>
                  </a:lnTo>
                  <a:lnTo>
                    <a:pt x="1557" y="775"/>
                  </a:lnTo>
                  <a:lnTo>
                    <a:pt x="1554" y="775"/>
                  </a:lnTo>
                  <a:lnTo>
                    <a:pt x="1554" y="775"/>
                  </a:lnTo>
                  <a:lnTo>
                    <a:pt x="1547" y="775"/>
                  </a:lnTo>
                  <a:lnTo>
                    <a:pt x="1542" y="777"/>
                  </a:lnTo>
                  <a:lnTo>
                    <a:pt x="1538" y="779"/>
                  </a:lnTo>
                  <a:lnTo>
                    <a:pt x="1535" y="784"/>
                  </a:lnTo>
                  <a:lnTo>
                    <a:pt x="1531" y="779"/>
                  </a:lnTo>
                  <a:lnTo>
                    <a:pt x="1528" y="775"/>
                  </a:lnTo>
                  <a:lnTo>
                    <a:pt x="1528" y="770"/>
                  </a:lnTo>
                  <a:lnTo>
                    <a:pt x="1528" y="765"/>
                  </a:lnTo>
                  <a:lnTo>
                    <a:pt x="1528" y="756"/>
                  </a:lnTo>
                  <a:lnTo>
                    <a:pt x="1528" y="746"/>
                  </a:lnTo>
                  <a:lnTo>
                    <a:pt x="1528" y="739"/>
                  </a:lnTo>
                  <a:lnTo>
                    <a:pt x="1526" y="732"/>
                  </a:lnTo>
                  <a:lnTo>
                    <a:pt x="1523" y="725"/>
                  </a:lnTo>
                  <a:lnTo>
                    <a:pt x="1521" y="723"/>
                  </a:lnTo>
                  <a:lnTo>
                    <a:pt x="1521" y="723"/>
                  </a:lnTo>
                  <a:lnTo>
                    <a:pt x="1519" y="723"/>
                  </a:lnTo>
                  <a:lnTo>
                    <a:pt x="1516" y="723"/>
                  </a:lnTo>
                  <a:lnTo>
                    <a:pt x="1509" y="723"/>
                  </a:lnTo>
                  <a:lnTo>
                    <a:pt x="1505" y="723"/>
                  </a:lnTo>
                  <a:lnTo>
                    <a:pt x="1500" y="723"/>
                  </a:lnTo>
                  <a:lnTo>
                    <a:pt x="1495" y="723"/>
                  </a:lnTo>
                  <a:lnTo>
                    <a:pt x="1490" y="720"/>
                  </a:lnTo>
                  <a:lnTo>
                    <a:pt x="1486" y="720"/>
                  </a:lnTo>
                  <a:lnTo>
                    <a:pt x="1483" y="718"/>
                  </a:lnTo>
                  <a:lnTo>
                    <a:pt x="1481" y="715"/>
                  </a:lnTo>
                  <a:lnTo>
                    <a:pt x="1476" y="713"/>
                  </a:lnTo>
                  <a:lnTo>
                    <a:pt x="1474" y="711"/>
                  </a:lnTo>
                  <a:lnTo>
                    <a:pt x="1469" y="706"/>
                  </a:lnTo>
                  <a:lnTo>
                    <a:pt x="1462" y="704"/>
                  </a:lnTo>
                  <a:lnTo>
                    <a:pt x="1460" y="699"/>
                  </a:lnTo>
                  <a:lnTo>
                    <a:pt x="1455" y="697"/>
                  </a:lnTo>
                  <a:lnTo>
                    <a:pt x="1453" y="697"/>
                  </a:lnTo>
                  <a:lnTo>
                    <a:pt x="1448" y="694"/>
                  </a:lnTo>
                  <a:lnTo>
                    <a:pt x="1438" y="692"/>
                  </a:lnTo>
                  <a:lnTo>
                    <a:pt x="1431" y="694"/>
                  </a:lnTo>
                  <a:lnTo>
                    <a:pt x="1422" y="694"/>
                  </a:lnTo>
                  <a:lnTo>
                    <a:pt x="1415" y="699"/>
                  </a:lnTo>
                  <a:lnTo>
                    <a:pt x="1412" y="699"/>
                  </a:lnTo>
                  <a:lnTo>
                    <a:pt x="1412" y="699"/>
                  </a:lnTo>
                  <a:lnTo>
                    <a:pt x="1410" y="699"/>
                  </a:lnTo>
                  <a:lnTo>
                    <a:pt x="1405" y="701"/>
                  </a:lnTo>
                  <a:lnTo>
                    <a:pt x="1403" y="701"/>
                  </a:lnTo>
                  <a:lnTo>
                    <a:pt x="1401" y="701"/>
                  </a:lnTo>
                  <a:lnTo>
                    <a:pt x="1398" y="701"/>
                  </a:lnTo>
                  <a:lnTo>
                    <a:pt x="1394" y="699"/>
                  </a:lnTo>
                  <a:lnTo>
                    <a:pt x="1389" y="697"/>
                  </a:lnTo>
                  <a:lnTo>
                    <a:pt x="1382" y="694"/>
                  </a:lnTo>
                  <a:lnTo>
                    <a:pt x="1377" y="694"/>
                  </a:lnTo>
                  <a:lnTo>
                    <a:pt x="1372" y="694"/>
                  </a:lnTo>
                  <a:lnTo>
                    <a:pt x="1368" y="694"/>
                  </a:lnTo>
                  <a:lnTo>
                    <a:pt x="1365" y="697"/>
                  </a:lnTo>
                  <a:lnTo>
                    <a:pt x="1363" y="699"/>
                  </a:lnTo>
                  <a:lnTo>
                    <a:pt x="1363" y="701"/>
                  </a:lnTo>
                  <a:lnTo>
                    <a:pt x="1360" y="706"/>
                  </a:lnTo>
                  <a:lnTo>
                    <a:pt x="1363" y="713"/>
                  </a:lnTo>
                  <a:lnTo>
                    <a:pt x="1360" y="713"/>
                  </a:lnTo>
                  <a:lnTo>
                    <a:pt x="1360" y="715"/>
                  </a:lnTo>
                  <a:lnTo>
                    <a:pt x="1360" y="715"/>
                  </a:lnTo>
                  <a:lnTo>
                    <a:pt x="1358" y="720"/>
                  </a:lnTo>
                  <a:lnTo>
                    <a:pt x="1351" y="725"/>
                  </a:lnTo>
                  <a:lnTo>
                    <a:pt x="1346" y="732"/>
                  </a:lnTo>
                  <a:lnTo>
                    <a:pt x="1342" y="723"/>
                  </a:lnTo>
                  <a:lnTo>
                    <a:pt x="1339" y="715"/>
                  </a:lnTo>
                  <a:lnTo>
                    <a:pt x="1339" y="706"/>
                  </a:lnTo>
                  <a:lnTo>
                    <a:pt x="1337" y="701"/>
                  </a:lnTo>
                  <a:lnTo>
                    <a:pt x="1339" y="699"/>
                  </a:lnTo>
                  <a:lnTo>
                    <a:pt x="1337" y="694"/>
                  </a:lnTo>
                  <a:lnTo>
                    <a:pt x="1334" y="689"/>
                  </a:lnTo>
                  <a:lnTo>
                    <a:pt x="1332" y="682"/>
                  </a:lnTo>
                  <a:lnTo>
                    <a:pt x="1332" y="675"/>
                  </a:lnTo>
                  <a:lnTo>
                    <a:pt x="1330" y="671"/>
                  </a:lnTo>
                  <a:lnTo>
                    <a:pt x="1330" y="666"/>
                  </a:lnTo>
                  <a:lnTo>
                    <a:pt x="1327" y="663"/>
                  </a:lnTo>
                  <a:lnTo>
                    <a:pt x="1325" y="661"/>
                  </a:lnTo>
                  <a:lnTo>
                    <a:pt x="1323" y="659"/>
                  </a:lnTo>
                  <a:lnTo>
                    <a:pt x="1318" y="656"/>
                  </a:lnTo>
                  <a:lnTo>
                    <a:pt x="1313" y="654"/>
                  </a:lnTo>
                  <a:lnTo>
                    <a:pt x="1306" y="647"/>
                  </a:lnTo>
                  <a:lnTo>
                    <a:pt x="1301" y="642"/>
                  </a:lnTo>
                  <a:lnTo>
                    <a:pt x="1299" y="637"/>
                  </a:lnTo>
                  <a:lnTo>
                    <a:pt x="1297" y="628"/>
                  </a:lnTo>
                  <a:lnTo>
                    <a:pt x="1294" y="621"/>
                  </a:lnTo>
                  <a:lnTo>
                    <a:pt x="1294" y="616"/>
                  </a:lnTo>
                  <a:lnTo>
                    <a:pt x="1294" y="614"/>
                  </a:lnTo>
                  <a:lnTo>
                    <a:pt x="1297" y="607"/>
                  </a:lnTo>
                  <a:lnTo>
                    <a:pt x="1297" y="607"/>
                  </a:lnTo>
                  <a:lnTo>
                    <a:pt x="1297" y="604"/>
                  </a:lnTo>
                  <a:lnTo>
                    <a:pt x="1297" y="602"/>
                  </a:lnTo>
                  <a:lnTo>
                    <a:pt x="1297" y="600"/>
                  </a:lnTo>
                  <a:lnTo>
                    <a:pt x="1299" y="600"/>
                  </a:lnTo>
                  <a:lnTo>
                    <a:pt x="1283" y="597"/>
                  </a:lnTo>
                  <a:lnTo>
                    <a:pt x="1266" y="595"/>
                  </a:lnTo>
                  <a:lnTo>
                    <a:pt x="1264" y="595"/>
                  </a:lnTo>
                  <a:lnTo>
                    <a:pt x="1264" y="593"/>
                  </a:lnTo>
                  <a:lnTo>
                    <a:pt x="1261" y="590"/>
                  </a:lnTo>
                  <a:lnTo>
                    <a:pt x="1261" y="590"/>
                  </a:lnTo>
                  <a:lnTo>
                    <a:pt x="1261" y="583"/>
                  </a:lnTo>
                  <a:lnTo>
                    <a:pt x="1264" y="576"/>
                  </a:lnTo>
                  <a:lnTo>
                    <a:pt x="1268" y="571"/>
                  </a:lnTo>
                  <a:lnTo>
                    <a:pt x="1275" y="567"/>
                  </a:lnTo>
                  <a:lnTo>
                    <a:pt x="1275" y="564"/>
                  </a:lnTo>
                  <a:lnTo>
                    <a:pt x="1278" y="562"/>
                  </a:lnTo>
                  <a:lnTo>
                    <a:pt x="1280" y="562"/>
                  </a:lnTo>
                  <a:lnTo>
                    <a:pt x="1283" y="560"/>
                  </a:lnTo>
                  <a:lnTo>
                    <a:pt x="1283" y="555"/>
                  </a:lnTo>
                  <a:lnTo>
                    <a:pt x="1283" y="555"/>
                  </a:lnTo>
                  <a:lnTo>
                    <a:pt x="1283" y="552"/>
                  </a:lnTo>
                  <a:lnTo>
                    <a:pt x="1285" y="552"/>
                  </a:lnTo>
                  <a:lnTo>
                    <a:pt x="1273" y="548"/>
                  </a:lnTo>
                  <a:lnTo>
                    <a:pt x="1264" y="545"/>
                  </a:lnTo>
                  <a:lnTo>
                    <a:pt x="1252" y="545"/>
                  </a:lnTo>
                  <a:lnTo>
                    <a:pt x="1242" y="545"/>
                  </a:lnTo>
                  <a:lnTo>
                    <a:pt x="1238" y="545"/>
                  </a:lnTo>
                  <a:lnTo>
                    <a:pt x="1233" y="543"/>
                  </a:lnTo>
                  <a:lnTo>
                    <a:pt x="1231" y="543"/>
                  </a:lnTo>
                  <a:lnTo>
                    <a:pt x="1228" y="541"/>
                  </a:lnTo>
                  <a:lnTo>
                    <a:pt x="1226" y="538"/>
                  </a:lnTo>
                  <a:lnTo>
                    <a:pt x="1223" y="536"/>
                  </a:lnTo>
                  <a:lnTo>
                    <a:pt x="1221" y="531"/>
                  </a:lnTo>
                  <a:lnTo>
                    <a:pt x="1221" y="529"/>
                  </a:lnTo>
                  <a:lnTo>
                    <a:pt x="1219" y="519"/>
                  </a:lnTo>
                  <a:lnTo>
                    <a:pt x="1216" y="512"/>
                  </a:lnTo>
                  <a:lnTo>
                    <a:pt x="1214" y="508"/>
                  </a:lnTo>
                  <a:lnTo>
                    <a:pt x="1212" y="496"/>
                  </a:lnTo>
                  <a:lnTo>
                    <a:pt x="1212" y="484"/>
                  </a:lnTo>
                  <a:lnTo>
                    <a:pt x="1209" y="477"/>
                  </a:lnTo>
                  <a:lnTo>
                    <a:pt x="1212" y="472"/>
                  </a:lnTo>
                  <a:lnTo>
                    <a:pt x="1209" y="467"/>
                  </a:lnTo>
                  <a:lnTo>
                    <a:pt x="1209" y="467"/>
                  </a:lnTo>
                  <a:lnTo>
                    <a:pt x="1200" y="467"/>
                  </a:lnTo>
                  <a:lnTo>
                    <a:pt x="1195" y="470"/>
                  </a:lnTo>
                  <a:lnTo>
                    <a:pt x="1188" y="472"/>
                  </a:lnTo>
                  <a:lnTo>
                    <a:pt x="1181" y="474"/>
                  </a:lnTo>
                  <a:lnTo>
                    <a:pt x="1176" y="477"/>
                  </a:lnTo>
                  <a:lnTo>
                    <a:pt x="1172" y="482"/>
                  </a:lnTo>
                  <a:lnTo>
                    <a:pt x="1164" y="493"/>
                  </a:lnTo>
                  <a:lnTo>
                    <a:pt x="1162" y="496"/>
                  </a:lnTo>
                  <a:lnTo>
                    <a:pt x="1160" y="496"/>
                  </a:lnTo>
                  <a:lnTo>
                    <a:pt x="1157" y="500"/>
                  </a:lnTo>
                  <a:lnTo>
                    <a:pt x="1150" y="503"/>
                  </a:lnTo>
                  <a:lnTo>
                    <a:pt x="1146" y="503"/>
                  </a:lnTo>
                  <a:lnTo>
                    <a:pt x="1141" y="503"/>
                  </a:lnTo>
                  <a:lnTo>
                    <a:pt x="1138" y="503"/>
                  </a:lnTo>
                  <a:lnTo>
                    <a:pt x="1134" y="505"/>
                  </a:lnTo>
                  <a:lnTo>
                    <a:pt x="1131" y="503"/>
                  </a:lnTo>
                  <a:lnTo>
                    <a:pt x="1131" y="503"/>
                  </a:lnTo>
                  <a:lnTo>
                    <a:pt x="1129" y="498"/>
                  </a:lnTo>
                  <a:lnTo>
                    <a:pt x="1127" y="486"/>
                  </a:lnTo>
                  <a:lnTo>
                    <a:pt x="1122" y="477"/>
                  </a:lnTo>
                  <a:lnTo>
                    <a:pt x="1115" y="467"/>
                  </a:lnTo>
                  <a:lnTo>
                    <a:pt x="1110" y="465"/>
                  </a:lnTo>
                  <a:lnTo>
                    <a:pt x="1105" y="460"/>
                  </a:lnTo>
                  <a:lnTo>
                    <a:pt x="1101" y="458"/>
                  </a:lnTo>
                  <a:lnTo>
                    <a:pt x="1098" y="453"/>
                  </a:lnTo>
                  <a:lnTo>
                    <a:pt x="1098" y="448"/>
                  </a:lnTo>
                  <a:lnTo>
                    <a:pt x="1098" y="446"/>
                  </a:lnTo>
                  <a:lnTo>
                    <a:pt x="1098" y="444"/>
                  </a:lnTo>
                  <a:lnTo>
                    <a:pt x="1101" y="406"/>
                  </a:lnTo>
                  <a:lnTo>
                    <a:pt x="1103" y="399"/>
                  </a:lnTo>
                  <a:lnTo>
                    <a:pt x="1103" y="394"/>
                  </a:lnTo>
                  <a:lnTo>
                    <a:pt x="1110" y="378"/>
                  </a:lnTo>
                  <a:lnTo>
                    <a:pt x="1117" y="361"/>
                  </a:lnTo>
                  <a:lnTo>
                    <a:pt x="1122" y="356"/>
                  </a:lnTo>
                  <a:lnTo>
                    <a:pt x="1127" y="354"/>
                  </a:lnTo>
                  <a:lnTo>
                    <a:pt x="1131" y="356"/>
                  </a:lnTo>
                  <a:lnTo>
                    <a:pt x="1138" y="359"/>
                  </a:lnTo>
                  <a:lnTo>
                    <a:pt x="1143" y="347"/>
                  </a:lnTo>
                  <a:lnTo>
                    <a:pt x="1143" y="347"/>
                  </a:lnTo>
                  <a:lnTo>
                    <a:pt x="1143" y="345"/>
                  </a:lnTo>
                  <a:lnTo>
                    <a:pt x="1143" y="337"/>
                  </a:lnTo>
                  <a:lnTo>
                    <a:pt x="1146" y="330"/>
                  </a:lnTo>
                  <a:lnTo>
                    <a:pt x="1136" y="330"/>
                  </a:lnTo>
                  <a:lnTo>
                    <a:pt x="1129" y="330"/>
                  </a:lnTo>
                  <a:lnTo>
                    <a:pt x="1122" y="328"/>
                  </a:lnTo>
                  <a:lnTo>
                    <a:pt x="1117" y="323"/>
                  </a:lnTo>
                  <a:lnTo>
                    <a:pt x="1112" y="321"/>
                  </a:lnTo>
                  <a:lnTo>
                    <a:pt x="1108" y="319"/>
                  </a:lnTo>
                  <a:lnTo>
                    <a:pt x="1103" y="316"/>
                  </a:lnTo>
                  <a:lnTo>
                    <a:pt x="1098" y="316"/>
                  </a:lnTo>
                  <a:lnTo>
                    <a:pt x="1091" y="319"/>
                  </a:lnTo>
                  <a:lnTo>
                    <a:pt x="1086" y="319"/>
                  </a:lnTo>
                  <a:lnTo>
                    <a:pt x="1082" y="321"/>
                  </a:lnTo>
                  <a:lnTo>
                    <a:pt x="1077" y="326"/>
                  </a:lnTo>
                  <a:lnTo>
                    <a:pt x="1065" y="330"/>
                  </a:lnTo>
                  <a:lnTo>
                    <a:pt x="1056" y="335"/>
                  </a:lnTo>
                  <a:lnTo>
                    <a:pt x="1049" y="335"/>
                  </a:lnTo>
                  <a:lnTo>
                    <a:pt x="1046" y="335"/>
                  </a:lnTo>
                  <a:lnTo>
                    <a:pt x="1046" y="335"/>
                  </a:lnTo>
                  <a:lnTo>
                    <a:pt x="1044" y="335"/>
                  </a:lnTo>
                  <a:lnTo>
                    <a:pt x="1032" y="335"/>
                  </a:lnTo>
                  <a:lnTo>
                    <a:pt x="1030" y="335"/>
                  </a:lnTo>
                  <a:lnTo>
                    <a:pt x="1027" y="333"/>
                  </a:lnTo>
                  <a:lnTo>
                    <a:pt x="1025" y="333"/>
                  </a:lnTo>
                  <a:lnTo>
                    <a:pt x="1025" y="330"/>
                  </a:lnTo>
                  <a:lnTo>
                    <a:pt x="1023" y="323"/>
                  </a:lnTo>
                  <a:lnTo>
                    <a:pt x="1023" y="319"/>
                  </a:lnTo>
                  <a:lnTo>
                    <a:pt x="1020" y="316"/>
                  </a:lnTo>
                  <a:lnTo>
                    <a:pt x="1020" y="314"/>
                  </a:lnTo>
                  <a:lnTo>
                    <a:pt x="1018" y="314"/>
                  </a:lnTo>
                  <a:lnTo>
                    <a:pt x="1016" y="314"/>
                  </a:lnTo>
                  <a:lnTo>
                    <a:pt x="1013" y="314"/>
                  </a:lnTo>
                  <a:lnTo>
                    <a:pt x="1011" y="316"/>
                  </a:lnTo>
                  <a:lnTo>
                    <a:pt x="1009" y="321"/>
                  </a:lnTo>
                  <a:lnTo>
                    <a:pt x="1004" y="323"/>
                  </a:lnTo>
                  <a:lnTo>
                    <a:pt x="1001" y="326"/>
                  </a:lnTo>
                  <a:lnTo>
                    <a:pt x="999" y="328"/>
                  </a:lnTo>
                  <a:lnTo>
                    <a:pt x="997" y="328"/>
                  </a:lnTo>
                  <a:lnTo>
                    <a:pt x="985" y="333"/>
                  </a:lnTo>
                  <a:lnTo>
                    <a:pt x="973" y="335"/>
                  </a:lnTo>
                  <a:lnTo>
                    <a:pt x="961" y="337"/>
                  </a:lnTo>
                  <a:lnTo>
                    <a:pt x="952" y="337"/>
                  </a:lnTo>
                  <a:lnTo>
                    <a:pt x="940" y="337"/>
                  </a:lnTo>
                  <a:lnTo>
                    <a:pt x="928" y="335"/>
                  </a:lnTo>
                  <a:lnTo>
                    <a:pt x="916" y="333"/>
                  </a:lnTo>
                  <a:lnTo>
                    <a:pt x="907" y="330"/>
                  </a:lnTo>
                  <a:lnTo>
                    <a:pt x="902" y="328"/>
                  </a:lnTo>
                  <a:lnTo>
                    <a:pt x="900" y="326"/>
                  </a:lnTo>
                  <a:lnTo>
                    <a:pt x="898" y="323"/>
                  </a:lnTo>
                  <a:lnTo>
                    <a:pt x="898" y="321"/>
                  </a:lnTo>
                  <a:lnTo>
                    <a:pt x="893" y="314"/>
                  </a:lnTo>
                  <a:lnTo>
                    <a:pt x="893" y="311"/>
                  </a:lnTo>
                  <a:lnTo>
                    <a:pt x="893" y="311"/>
                  </a:lnTo>
                  <a:lnTo>
                    <a:pt x="890" y="309"/>
                  </a:lnTo>
                  <a:lnTo>
                    <a:pt x="890" y="304"/>
                  </a:lnTo>
                  <a:lnTo>
                    <a:pt x="886" y="297"/>
                  </a:lnTo>
                  <a:lnTo>
                    <a:pt x="879" y="288"/>
                  </a:lnTo>
                  <a:lnTo>
                    <a:pt x="874" y="283"/>
                  </a:lnTo>
                  <a:lnTo>
                    <a:pt x="872" y="281"/>
                  </a:lnTo>
                  <a:lnTo>
                    <a:pt x="869" y="278"/>
                  </a:lnTo>
                  <a:lnTo>
                    <a:pt x="864" y="274"/>
                  </a:lnTo>
                  <a:lnTo>
                    <a:pt x="860" y="271"/>
                  </a:lnTo>
                  <a:lnTo>
                    <a:pt x="857" y="267"/>
                  </a:lnTo>
                  <a:lnTo>
                    <a:pt x="855" y="264"/>
                  </a:lnTo>
                  <a:lnTo>
                    <a:pt x="853" y="260"/>
                  </a:lnTo>
                  <a:lnTo>
                    <a:pt x="853" y="255"/>
                  </a:lnTo>
                  <a:lnTo>
                    <a:pt x="853" y="250"/>
                  </a:lnTo>
                  <a:lnTo>
                    <a:pt x="853" y="248"/>
                  </a:lnTo>
                  <a:lnTo>
                    <a:pt x="853" y="241"/>
                  </a:lnTo>
                  <a:lnTo>
                    <a:pt x="853" y="234"/>
                  </a:lnTo>
                  <a:lnTo>
                    <a:pt x="853" y="229"/>
                  </a:lnTo>
                  <a:lnTo>
                    <a:pt x="853" y="224"/>
                  </a:lnTo>
                  <a:lnTo>
                    <a:pt x="850" y="219"/>
                  </a:lnTo>
                  <a:lnTo>
                    <a:pt x="848" y="217"/>
                  </a:lnTo>
                  <a:lnTo>
                    <a:pt x="846" y="215"/>
                  </a:lnTo>
                  <a:lnTo>
                    <a:pt x="843" y="212"/>
                  </a:lnTo>
                  <a:lnTo>
                    <a:pt x="841" y="208"/>
                  </a:lnTo>
                  <a:lnTo>
                    <a:pt x="841" y="205"/>
                  </a:lnTo>
                  <a:lnTo>
                    <a:pt x="838" y="198"/>
                  </a:lnTo>
                  <a:lnTo>
                    <a:pt x="838" y="198"/>
                  </a:lnTo>
                  <a:lnTo>
                    <a:pt x="836" y="193"/>
                  </a:lnTo>
                  <a:lnTo>
                    <a:pt x="834" y="191"/>
                  </a:lnTo>
                  <a:lnTo>
                    <a:pt x="831" y="189"/>
                  </a:lnTo>
                  <a:lnTo>
                    <a:pt x="827" y="189"/>
                  </a:lnTo>
                  <a:lnTo>
                    <a:pt x="824" y="186"/>
                  </a:lnTo>
                  <a:lnTo>
                    <a:pt x="820" y="186"/>
                  </a:lnTo>
                  <a:lnTo>
                    <a:pt x="812" y="189"/>
                  </a:lnTo>
                  <a:lnTo>
                    <a:pt x="808" y="189"/>
                  </a:lnTo>
                  <a:lnTo>
                    <a:pt x="801" y="191"/>
                  </a:lnTo>
                  <a:lnTo>
                    <a:pt x="796" y="193"/>
                  </a:lnTo>
                  <a:lnTo>
                    <a:pt x="789" y="196"/>
                  </a:lnTo>
                  <a:lnTo>
                    <a:pt x="784" y="198"/>
                  </a:lnTo>
                  <a:lnTo>
                    <a:pt x="777" y="198"/>
                  </a:lnTo>
                  <a:lnTo>
                    <a:pt x="772" y="198"/>
                  </a:lnTo>
                  <a:lnTo>
                    <a:pt x="770" y="196"/>
                  </a:lnTo>
                  <a:lnTo>
                    <a:pt x="765" y="193"/>
                  </a:lnTo>
                  <a:lnTo>
                    <a:pt x="763" y="189"/>
                  </a:lnTo>
                  <a:lnTo>
                    <a:pt x="761" y="184"/>
                  </a:lnTo>
                  <a:lnTo>
                    <a:pt x="761" y="179"/>
                  </a:lnTo>
                  <a:lnTo>
                    <a:pt x="758" y="177"/>
                  </a:lnTo>
                  <a:lnTo>
                    <a:pt x="756" y="174"/>
                  </a:lnTo>
                  <a:lnTo>
                    <a:pt x="751" y="170"/>
                  </a:lnTo>
                  <a:lnTo>
                    <a:pt x="746" y="165"/>
                  </a:lnTo>
                  <a:lnTo>
                    <a:pt x="744" y="160"/>
                  </a:lnTo>
                  <a:lnTo>
                    <a:pt x="742" y="153"/>
                  </a:lnTo>
                  <a:lnTo>
                    <a:pt x="739" y="148"/>
                  </a:lnTo>
                  <a:lnTo>
                    <a:pt x="737" y="141"/>
                  </a:lnTo>
                  <a:lnTo>
                    <a:pt x="737" y="134"/>
                  </a:lnTo>
                  <a:lnTo>
                    <a:pt x="737" y="127"/>
                  </a:lnTo>
                  <a:lnTo>
                    <a:pt x="737" y="120"/>
                  </a:lnTo>
                  <a:lnTo>
                    <a:pt x="737" y="115"/>
                  </a:lnTo>
                  <a:lnTo>
                    <a:pt x="737" y="113"/>
                  </a:lnTo>
                  <a:lnTo>
                    <a:pt x="737" y="108"/>
                  </a:lnTo>
                  <a:lnTo>
                    <a:pt x="739" y="106"/>
                  </a:lnTo>
                  <a:lnTo>
                    <a:pt x="732" y="106"/>
                  </a:lnTo>
                  <a:lnTo>
                    <a:pt x="725" y="108"/>
                  </a:lnTo>
                  <a:lnTo>
                    <a:pt x="718" y="113"/>
                  </a:lnTo>
                  <a:lnTo>
                    <a:pt x="711" y="115"/>
                  </a:lnTo>
                  <a:lnTo>
                    <a:pt x="704" y="118"/>
                  </a:lnTo>
                  <a:lnTo>
                    <a:pt x="699" y="118"/>
                  </a:lnTo>
                  <a:lnTo>
                    <a:pt x="699" y="118"/>
                  </a:lnTo>
                  <a:lnTo>
                    <a:pt x="697" y="118"/>
                  </a:lnTo>
                  <a:lnTo>
                    <a:pt x="697" y="118"/>
                  </a:lnTo>
                  <a:lnTo>
                    <a:pt x="697" y="118"/>
                  </a:lnTo>
                  <a:lnTo>
                    <a:pt x="690" y="118"/>
                  </a:lnTo>
                  <a:lnTo>
                    <a:pt x="687" y="118"/>
                  </a:lnTo>
                  <a:lnTo>
                    <a:pt x="683" y="115"/>
                  </a:lnTo>
                  <a:lnTo>
                    <a:pt x="680" y="113"/>
                  </a:lnTo>
                  <a:lnTo>
                    <a:pt x="680" y="111"/>
                  </a:lnTo>
                  <a:lnTo>
                    <a:pt x="678" y="106"/>
                  </a:lnTo>
                  <a:lnTo>
                    <a:pt x="675" y="101"/>
                  </a:lnTo>
                  <a:lnTo>
                    <a:pt x="671" y="96"/>
                  </a:lnTo>
                  <a:lnTo>
                    <a:pt x="668" y="94"/>
                  </a:lnTo>
                  <a:lnTo>
                    <a:pt x="664" y="92"/>
                  </a:lnTo>
                  <a:lnTo>
                    <a:pt x="659" y="92"/>
                  </a:lnTo>
                  <a:lnTo>
                    <a:pt x="652" y="92"/>
                  </a:lnTo>
                  <a:lnTo>
                    <a:pt x="647" y="92"/>
                  </a:lnTo>
                  <a:lnTo>
                    <a:pt x="640" y="94"/>
                  </a:lnTo>
                  <a:lnTo>
                    <a:pt x="635" y="96"/>
                  </a:lnTo>
                  <a:lnTo>
                    <a:pt x="631" y="101"/>
                  </a:lnTo>
                  <a:lnTo>
                    <a:pt x="626" y="106"/>
                  </a:lnTo>
                  <a:lnTo>
                    <a:pt x="616" y="120"/>
                  </a:lnTo>
                  <a:lnTo>
                    <a:pt x="607" y="137"/>
                  </a:lnTo>
                  <a:lnTo>
                    <a:pt x="598" y="153"/>
                  </a:lnTo>
                  <a:lnTo>
                    <a:pt x="593" y="170"/>
                  </a:lnTo>
                  <a:lnTo>
                    <a:pt x="590" y="174"/>
                  </a:lnTo>
                  <a:lnTo>
                    <a:pt x="588" y="177"/>
                  </a:lnTo>
                  <a:lnTo>
                    <a:pt x="588" y="179"/>
                  </a:lnTo>
                  <a:lnTo>
                    <a:pt x="586" y="182"/>
                  </a:lnTo>
                  <a:lnTo>
                    <a:pt x="586" y="184"/>
                  </a:lnTo>
                  <a:lnTo>
                    <a:pt x="583" y="184"/>
                  </a:lnTo>
                  <a:lnTo>
                    <a:pt x="583" y="186"/>
                  </a:lnTo>
                  <a:lnTo>
                    <a:pt x="581" y="189"/>
                  </a:lnTo>
                  <a:lnTo>
                    <a:pt x="579" y="193"/>
                  </a:lnTo>
                  <a:lnTo>
                    <a:pt x="572" y="198"/>
                  </a:lnTo>
                  <a:lnTo>
                    <a:pt x="567" y="200"/>
                  </a:lnTo>
                  <a:lnTo>
                    <a:pt x="562" y="203"/>
                  </a:lnTo>
                  <a:lnTo>
                    <a:pt x="557" y="205"/>
                  </a:lnTo>
                  <a:lnTo>
                    <a:pt x="550" y="191"/>
                  </a:lnTo>
                  <a:lnTo>
                    <a:pt x="546" y="182"/>
                  </a:lnTo>
                  <a:lnTo>
                    <a:pt x="541" y="170"/>
                  </a:lnTo>
                  <a:lnTo>
                    <a:pt x="536" y="163"/>
                  </a:lnTo>
                  <a:lnTo>
                    <a:pt x="531" y="156"/>
                  </a:lnTo>
                  <a:lnTo>
                    <a:pt x="529" y="153"/>
                  </a:lnTo>
                  <a:lnTo>
                    <a:pt x="527" y="153"/>
                  </a:lnTo>
                  <a:lnTo>
                    <a:pt x="522" y="151"/>
                  </a:lnTo>
                  <a:lnTo>
                    <a:pt x="517" y="148"/>
                  </a:lnTo>
                  <a:lnTo>
                    <a:pt x="508" y="146"/>
                  </a:lnTo>
                  <a:lnTo>
                    <a:pt x="508" y="146"/>
                  </a:lnTo>
                  <a:close/>
                </a:path>
              </a:pathLst>
            </a:custGeom>
            <a:grpFill/>
            <a:ln w="9525">
              <a:solidFill>
                <a:schemeClr val="bg1"/>
              </a:solidFill>
              <a:round/>
              <a:headEnd/>
              <a:tailEnd/>
            </a:ln>
          </p:spPr>
          <p:txBody>
            <a:bodyPr/>
            <a:lstStyle/>
            <a:p>
              <a:pPr>
                <a:defRPr/>
              </a:pPr>
              <a:endParaRPr lang="fr-BE" dirty="0">
                <a:solidFill>
                  <a:schemeClr val="bg1"/>
                </a:solidFill>
              </a:endParaRPr>
            </a:p>
          </p:txBody>
        </p:sp>
        <p:sp>
          <p:nvSpPr>
            <p:cNvPr id="64" name="Freeform 153">
              <a:extLst>
                <a:ext uri="{FF2B5EF4-FFF2-40B4-BE49-F238E27FC236}">
                  <a16:creationId xmlns:a16="http://schemas.microsoft.com/office/drawing/2014/main" id="{FFD9E805-946C-483C-B97F-0B6110622CA5}"/>
                </a:ext>
              </a:extLst>
            </p:cNvPr>
            <p:cNvSpPr>
              <a:spLocks/>
            </p:cNvSpPr>
            <p:nvPr/>
          </p:nvSpPr>
          <p:spPr bwMode="auto">
            <a:xfrm>
              <a:off x="3219065" y="2810486"/>
              <a:ext cx="816161" cy="333220"/>
            </a:xfrm>
            <a:custGeom>
              <a:avLst/>
              <a:gdLst/>
              <a:ahLst/>
              <a:cxnLst>
                <a:cxn ang="0">
                  <a:pos x="1084" y="178"/>
                </a:cxn>
                <a:cxn ang="0">
                  <a:pos x="1056" y="154"/>
                </a:cxn>
                <a:cxn ang="0">
                  <a:pos x="971" y="111"/>
                </a:cxn>
                <a:cxn ang="0">
                  <a:pos x="910" y="50"/>
                </a:cxn>
                <a:cxn ang="0">
                  <a:pos x="820" y="5"/>
                </a:cxn>
                <a:cxn ang="0">
                  <a:pos x="751" y="5"/>
                </a:cxn>
                <a:cxn ang="0">
                  <a:pos x="725" y="45"/>
                </a:cxn>
                <a:cxn ang="0">
                  <a:pos x="718" y="64"/>
                </a:cxn>
                <a:cxn ang="0">
                  <a:pos x="707" y="81"/>
                </a:cxn>
                <a:cxn ang="0">
                  <a:pos x="614" y="74"/>
                </a:cxn>
                <a:cxn ang="0">
                  <a:pos x="560" y="93"/>
                </a:cxn>
                <a:cxn ang="0">
                  <a:pos x="518" y="48"/>
                </a:cxn>
                <a:cxn ang="0">
                  <a:pos x="397" y="62"/>
                </a:cxn>
                <a:cxn ang="0">
                  <a:pos x="340" y="81"/>
                </a:cxn>
                <a:cxn ang="0">
                  <a:pos x="277" y="133"/>
                </a:cxn>
                <a:cxn ang="0">
                  <a:pos x="248" y="137"/>
                </a:cxn>
                <a:cxn ang="0">
                  <a:pos x="168" y="104"/>
                </a:cxn>
                <a:cxn ang="0">
                  <a:pos x="118" y="88"/>
                </a:cxn>
                <a:cxn ang="0">
                  <a:pos x="95" y="69"/>
                </a:cxn>
                <a:cxn ang="0">
                  <a:pos x="33" y="78"/>
                </a:cxn>
                <a:cxn ang="0">
                  <a:pos x="0" y="168"/>
                </a:cxn>
                <a:cxn ang="0">
                  <a:pos x="31" y="220"/>
                </a:cxn>
                <a:cxn ang="0">
                  <a:pos x="62" y="218"/>
                </a:cxn>
                <a:cxn ang="0">
                  <a:pos x="111" y="189"/>
                </a:cxn>
                <a:cxn ang="0">
                  <a:pos x="123" y="251"/>
                </a:cxn>
                <a:cxn ang="0">
                  <a:pos x="154" y="267"/>
                </a:cxn>
                <a:cxn ang="0">
                  <a:pos x="180" y="284"/>
                </a:cxn>
                <a:cxn ang="0">
                  <a:pos x="166" y="317"/>
                </a:cxn>
                <a:cxn ang="0">
                  <a:pos x="196" y="336"/>
                </a:cxn>
                <a:cxn ang="0">
                  <a:pos x="225" y="381"/>
                </a:cxn>
                <a:cxn ang="0">
                  <a:pos x="241" y="421"/>
                </a:cxn>
                <a:cxn ang="0">
                  <a:pos x="262" y="437"/>
                </a:cxn>
                <a:cxn ang="0">
                  <a:pos x="279" y="416"/>
                </a:cxn>
                <a:cxn ang="0">
                  <a:pos x="314" y="421"/>
                </a:cxn>
                <a:cxn ang="0">
                  <a:pos x="362" y="421"/>
                </a:cxn>
                <a:cxn ang="0">
                  <a:pos x="397" y="445"/>
                </a:cxn>
                <a:cxn ang="0">
                  <a:pos x="428" y="454"/>
                </a:cxn>
                <a:cxn ang="0">
                  <a:pos x="440" y="501"/>
                </a:cxn>
                <a:cxn ang="0">
                  <a:pos x="473" y="506"/>
                </a:cxn>
                <a:cxn ang="0">
                  <a:pos x="503" y="522"/>
                </a:cxn>
                <a:cxn ang="0">
                  <a:pos x="553" y="513"/>
                </a:cxn>
                <a:cxn ang="0">
                  <a:pos x="558" y="478"/>
                </a:cxn>
                <a:cxn ang="0">
                  <a:pos x="581" y="449"/>
                </a:cxn>
                <a:cxn ang="0">
                  <a:pos x="650" y="480"/>
                </a:cxn>
                <a:cxn ang="0">
                  <a:pos x="676" y="466"/>
                </a:cxn>
                <a:cxn ang="0">
                  <a:pos x="673" y="404"/>
                </a:cxn>
                <a:cxn ang="0">
                  <a:pos x="721" y="416"/>
                </a:cxn>
                <a:cxn ang="0">
                  <a:pos x="742" y="409"/>
                </a:cxn>
                <a:cxn ang="0">
                  <a:pos x="773" y="421"/>
                </a:cxn>
                <a:cxn ang="0">
                  <a:pos x="784" y="452"/>
                </a:cxn>
                <a:cxn ang="0">
                  <a:pos x="919" y="433"/>
                </a:cxn>
                <a:cxn ang="0">
                  <a:pos x="1011" y="414"/>
                </a:cxn>
                <a:cxn ang="0">
                  <a:pos x="1047" y="381"/>
                </a:cxn>
                <a:cxn ang="0">
                  <a:pos x="1089" y="409"/>
                </a:cxn>
                <a:cxn ang="0">
                  <a:pos x="1120" y="371"/>
                </a:cxn>
                <a:cxn ang="0">
                  <a:pos x="1132" y="341"/>
                </a:cxn>
                <a:cxn ang="0">
                  <a:pos x="1143" y="296"/>
                </a:cxn>
                <a:cxn ang="0">
                  <a:pos x="1162" y="286"/>
                </a:cxn>
                <a:cxn ang="0">
                  <a:pos x="1146" y="260"/>
                </a:cxn>
                <a:cxn ang="0">
                  <a:pos x="1139" y="230"/>
                </a:cxn>
                <a:cxn ang="0">
                  <a:pos x="1195" y="185"/>
                </a:cxn>
              </a:cxnLst>
              <a:rect l="0" t="0" r="r" b="b"/>
              <a:pathLst>
                <a:path w="1198" h="534">
                  <a:moveTo>
                    <a:pt x="1193" y="185"/>
                  </a:moveTo>
                  <a:lnTo>
                    <a:pt x="1191" y="182"/>
                  </a:lnTo>
                  <a:lnTo>
                    <a:pt x="1188" y="180"/>
                  </a:lnTo>
                  <a:lnTo>
                    <a:pt x="1162" y="170"/>
                  </a:lnTo>
                  <a:lnTo>
                    <a:pt x="1153" y="168"/>
                  </a:lnTo>
                  <a:lnTo>
                    <a:pt x="1136" y="168"/>
                  </a:lnTo>
                  <a:lnTo>
                    <a:pt x="1117" y="170"/>
                  </a:lnTo>
                  <a:lnTo>
                    <a:pt x="1101" y="173"/>
                  </a:lnTo>
                  <a:lnTo>
                    <a:pt x="1084" y="178"/>
                  </a:lnTo>
                  <a:lnTo>
                    <a:pt x="1080" y="180"/>
                  </a:lnTo>
                  <a:lnTo>
                    <a:pt x="1077" y="180"/>
                  </a:lnTo>
                  <a:lnTo>
                    <a:pt x="1073" y="178"/>
                  </a:lnTo>
                  <a:lnTo>
                    <a:pt x="1070" y="178"/>
                  </a:lnTo>
                  <a:lnTo>
                    <a:pt x="1068" y="175"/>
                  </a:lnTo>
                  <a:lnTo>
                    <a:pt x="1066" y="170"/>
                  </a:lnTo>
                  <a:lnTo>
                    <a:pt x="1063" y="163"/>
                  </a:lnTo>
                  <a:lnTo>
                    <a:pt x="1058" y="159"/>
                  </a:lnTo>
                  <a:lnTo>
                    <a:pt x="1056" y="154"/>
                  </a:lnTo>
                  <a:lnTo>
                    <a:pt x="1051" y="149"/>
                  </a:lnTo>
                  <a:lnTo>
                    <a:pt x="1047" y="145"/>
                  </a:lnTo>
                  <a:lnTo>
                    <a:pt x="1040" y="140"/>
                  </a:lnTo>
                  <a:lnTo>
                    <a:pt x="1035" y="137"/>
                  </a:lnTo>
                  <a:lnTo>
                    <a:pt x="1028" y="135"/>
                  </a:lnTo>
                  <a:lnTo>
                    <a:pt x="1021" y="133"/>
                  </a:lnTo>
                  <a:lnTo>
                    <a:pt x="999" y="126"/>
                  </a:lnTo>
                  <a:lnTo>
                    <a:pt x="978" y="116"/>
                  </a:lnTo>
                  <a:lnTo>
                    <a:pt x="971" y="111"/>
                  </a:lnTo>
                  <a:lnTo>
                    <a:pt x="969" y="109"/>
                  </a:lnTo>
                  <a:lnTo>
                    <a:pt x="966" y="107"/>
                  </a:lnTo>
                  <a:lnTo>
                    <a:pt x="962" y="102"/>
                  </a:lnTo>
                  <a:lnTo>
                    <a:pt x="957" y="95"/>
                  </a:lnTo>
                  <a:lnTo>
                    <a:pt x="947" y="83"/>
                  </a:lnTo>
                  <a:lnTo>
                    <a:pt x="936" y="74"/>
                  </a:lnTo>
                  <a:lnTo>
                    <a:pt x="921" y="62"/>
                  </a:lnTo>
                  <a:lnTo>
                    <a:pt x="914" y="57"/>
                  </a:lnTo>
                  <a:lnTo>
                    <a:pt x="910" y="50"/>
                  </a:lnTo>
                  <a:lnTo>
                    <a:pt x="900" y="38"/>
                  </a:lnTo>
                  <a:lnTo>
                    <a:pt x="888" y="24"/>
                  </a:lnTo>
                  <a:lnTo>
                    <a:pt x="877" y="15"/>
                  </a:lnTo>
                  <a:lnTo>
                    <a:pt x="865" y="5"/>
                  </a:lnTo>
                  <a:lnTo>
                    <a:pt x="862" y="3"/>
                  </a:lnTo>
                  <a:lnTo>
                    <a:pt x="860" y="0"/>
                  </a:lnTo>
                  <a:lnTo>
                    <a:pt x="853" y="0"/>
                  </a:lnTo>
                  <a:lnTo>
                    <a:pt x="836" y="3"/>
                  </a:lnTo>
                  <a:lnTo>
                    <a:pt x="820" y="5"/>
                  </a:lnTo>
                  <a:lnTo>
                    <a:pt x="801" y="7"/>
                  </a:lnTo>
                  <a:lnTo>
                    <a:pt x="792" y="7"/>
                  </a:lnTo>
                  <a:lnTo>
                    <a:pt x="787" y="7"/>
                  </a:lnTo>
                  <a:lnTo>
                    <a:pt x="784" y="7"/>
                  </a:lnTo>
                  <a:lnTo>
                    <a:pt x="782" y="7"/>
                  </a:lnTo>
                  <a:lnTo>
                    <a:pt x="775" y="7"/>
                  </a:lnTo>
                  <a:lnTo>
                    <a:pt x="768" y="7"/>
                  </a:lnTo>
                  <a:lnTo>
                    <a:pt x="756" y="5"/>
                  </a:lnTo>
                  <a:lnTo>
                    <a:pt x="751" y="5"/>
                  </a:lnTo>
                  <a:lnTo>
                    <a:pt x="747" y="5"/>
                  </a:lnTo>
                  <a:lnTo>
                    <a:pt x="740" y="7"/>
                  </a:lnTo>
                  <a:lnTo>
                    <a:pt x="732" y="12"/>
                  </a:lnTo>
                  <a:lnTo>
                    <a:pt x="728" y="17"/>
                  </a:lnTo>
                  <a:lnTo>
                    <a:pt x="728" y="22"/>
                  </a:lnTo>
                  <a:lnTo>
                    <a:pt x="725" y="26"/>
                  </a:lnTo>
                  <a:lnTo>
                    <a:pt x="725" y="33"/>
                  </a:lnTo>
                  <a:lnTo>
                    <a:pt x="725" y="41"/>
                  </a:lnTo>
                  <a:lnTo>
                    <a:pt x="725" y="45"/>
                  </a:lnTo>
                  <a:lnTo>
                    <a:pt x="725" y="48"/>
                  </a:lnTo>
                  <a:lnTo>
                    <a:pt x="725" y="48"/>
                  </a:lnTo>
                  <a:lnTo>
                    <a:pt x="725" y="50"/>
                  </a:lnTo>
                  <a:lnTo>
                    <a:pt x="725" y="50"/>
                  </a:lnTo>
                  <a:lnTo>
                    <a:pt x="725" y="52"/>
                  </a:lnTo>
                  <a:lnTo>
                    <a:pt x="723" y="55"/>
                  </a:lnTo>
                  <a:lnTo>
                    <a:pt x="723" y="57"/>
                  </a:lnTo>
                  <a:lnTo>
                    <a:pt x="721" y="62"/>
                  </a:lnTo>
                  <a:lnTo>
                    <a:pt x="718" y="64"/>
                  </a:lnTo>
                  <a:lnTo>
                    <a:pt x="718" y="69"/>
                  </a:lnTo>
                  <a:lnTo>
                    <a:pt x="718" y="71"/>
                  </a:lnTo>
                  <a:lnTo>
                    <a:pt x="716" y="74"/>
                  </a:lnTo>
                  <a:lnTo>
                    <a:pt x="716" y="76"/>
                  </a:lnTo>
                  <a:lnTo>
                    <a:pt x="714" y="78"/>
                  </a:lnTo>
                  <a:lnTo>
                    <a:pt x="711" y="78"/>
                  </a:lnTo>
                  <a:lnTo>
                    <a:pt x="709" y="81"/>
                  </a:lnTo>
                  <a:lnTo>
                    <a:pt x="709" y="81"/>
                  </a:lnTo>
                  <a:lnTo>
                    <a:pt x="707" y="81"/>
                  </a:lnTo>
                  <a:lnTo>
                    <a:pt x="707" y="81"/>
                  </a:lnTo>
                  <a:lnTo>
                    <a:pt x="704" y="81"/>
                  </a:lnTo>
                  <a:lnTo>
                    <a:pt x="688" y="81"/>
                  </a:lnTo>
                  <a:lnTo>
                    <a:pt x="671" y="78"/>
                  </a:lnTo>
                  <a:lnTo>
                    <a:pt x="666" y="76"/>
                  </a:lnTo>
                  <a:lnTo>
                    <a:pt x="662" y="76"/>
                  </a:lnTo>
                  <a:lnTo>
                    <a:pt x="643" y="74"/>
                  </a:lnTo>
                  <a:lnTo>
                    <a:pt x="621" y="74"/>
                  </a:lnTo>
                  <a:lnTo>
                    <a:pt x="614" y="74"/>
                  </a:lnTo>
                  <a:lnTo>
                    <a:pt x="610" y="76"/>
                  </a:lnTo>
                  <a:lnTo>
                    <a:pt x="598" y="83"/>
                  </a:lnTo>
                  <a:lnTo>
                    <a:pt x="581" y="93"/>
                  </a:lnTo>
                  <a:lnTo>
                    <a:pt x="577" y="95"/>
                  </a:lnTo>
                  <a:lnTo>
                    <a:pt x="574" y="95"/>
                  </a:lnTo>
                  <a:lnTo>
                    <a:pt x="572" y="95"/>
                  </a:lnTo>
                  <a:lnTo>
                    <a:pt x="572" y="95"/>
                  </a:lnTo>
                  <a:lnTo>
                    <a:pt x="565" y="95"/>
                  </a:lnTo>
                  <a:lnTo>
                    <a:pt x="560" y="93"/>
                  </a:lnTo>
                  <a:lnTo>
                    <a:pt x="544" y="83"/>
                  </a:lnTo>
                  <a:lnTo>
                    <a:pt x="536" y="78"/>
                  </a:lnTo>
                  <a:lnTo>
                    <a:pt x="532" y="74"/>
                  </a:lnTo>
                  <a:lnTo>
                    <a:pt x="527" y="71"/>
                  </a:lnTo>
                  <a:lnTo>
                    <a:pt x="525" y="67"/>
                  </a:lnTo>
                  <a:lnTo>
                    <a:pt x="520" y="62"/>
                  </a:lnTo>
                  <a:lnTo>
                    <a:pt x="520" y="57"/>
                  </a:lnTo>
                  <a:lnTo>
                    <a:pt x="518" y="52"/>
                  </a:lnTo>
                  <a:lnTo>
                    <a:pt x="518" y="48"/>
                  </a:lnTo>
                  <a:lnTo>
                    <a:pt x="515" y="48"/>
                  </a:lnTo>
                  <a:lnTo>
                    <a:pt x="510" y="48"/>
                  </a:lnTo>
                  <a:lnTo>
                    <a:pt x="506" y="48"/>
                  </a:lnTo>
                  <a:lnTo>
                    <a:pt x="494" y="50"/>
                  </a:lnTo>
                  <a:lnTo>
                    <a:pt x="470" y="50"/>
                  </a:lnTo>
                  <a:lnTo>
                    <a:pt x="449" y="52"/>
                  </a:lnTo>
                  <a:lnTo>
                    <a:pt x="425" y="57"/>
                  </a:lnTo>
                  <a:lnTo>
                    <a:pt x="404" y="62"/>
                  </a:lnTo>
                  <a:lnTo>
                    <a:pt x="397" y="62"/>
                  </a:lnTo>
                  <a:lnTo>
                    <a:pt x="390" y="64"/>
                  </a:lnTo>
                  <a:lnTo>
                    <a:pt x="383" y="62"/>
                  </a:lnTo>
                  <a:lnTo>
                    <a:pt x="376" y="64"/>
                  </a:lnTo>
                  <a:lnTo>
                    <a:pt x="369" y="64"/>
                  </a:lnTo>
                  <a:lnTo>
                    <a:pt x="362" y="67"/>
                  </a:lnTo>
                  <a:lnTo>
                    <a:pt x="355" y="69"/>
                  </a:lnTo>
                  <a:lnTo>
                    <a:pt x="350" y="71"/>
                  </a:lnTo>
                  <a:lnTo>
                    <a:pt x="345" y="76"/>
                  </a:lnTo>
                  <a:lnTo>
                    <a:pt x="340" y="81"/>
                  </a:lnTo>
                  <a:lnTo>
                    <a:pt x="338" y="83"/>
                  </a:lnTo>
                  <a:lnTo>
                    <a:pt x="333" y="85"/>
                  </a:lnTo>
                  <a:lnTo>
                    <a:pt x="322" y="93"/>
                  </a:lnTo>
                  <a:lnTo>
                    <a:pt x="312" y="100"/>
                  </a:lnTo>
                  <a:lnTo>
                    <a:pt x="303" y="109"/>
                  </a:lnTo>
                  <a:lnTo>
                    <a:pt x="293" y="116"/>
                  </a:lnTo>
                  <a:lnTo>
                    <a:pt x="284" y="126"/>
                  </a:lnTo>
                  <a:lnTo>
                    <a:pt x="279" y="130"/>
                  </a:lnTo>
                  <a:lnTo>
                    <a:pt x="277" y="133"/>
                  </a:lnTo>
                  <a:lnTo>
                    <a:pt x="277" y="135"/>
                  </a:lnTo>
                  <a:lnTo>
                    <a:pt x="272" y="137"/>
                  </a:lnTo>
                  <a:lnTo>
                    <a:pt x="267" y="140"/>
                  </a:lnTo>
                  <a:lnTo>
                    <a:pt x="262" y="142"/>
                  </a:lnTo>
                  <a:lnTo>
                    <a:pt x="260" y="142"/>
                  </a:lnTo>
                  <a:lnTo>
                    <a:pt x="255" y="142"/>
                  </a:lnTo>
                  <a:lnTo>
                    <a:pt x="253" y="142"/>
                  </a:lnTo>
                  <a:lnTo>
                    <a:pt x="251" y="140"/>
                  </a:lnTo>
                  <a:lnTo>
                    <a:pt x="248" y="137"/>
                  </a:lnTo>
                  <a:lnTo>
                    <a:pt x="246" y="135"/>
                  </a:lnTo>
                  <a:lnTo>
                    <a:pt x="244" y="133"/>
                  </a:lnTo>
                  <a:lnTo>
                    <a:pt x="241" y="133"/>
                  </a:lnTo>
                  <a:lnTo>
                    <a:pt x="225" y="126"/>
                  </a:lnTo>
                  <a:lnTo>
                    <a:pt x="208" y="119"/>
                  </a:lnTo>
                  <a:lnTo>
                    <a:pt x="192" y="111"/>
                  </a:lnTo>
                  <a:lnTo>
                    <a:pt x="173" y="107"/>
                  </a:lnTo>
                  <a:lnTo>
                    <a:pt x="170" y="107"/>
                  </a:lnTo>
                  <a:lnTo>
                    <a:pt x="168" y="104"/>
                  </a:lnTo>
                  <a:lnTo>
                    <a:pt x="166" y="104"/>
                  </a:lnTo>
                  <a:lnTo>
                    <a:pt x="147" y="100"/>
                  </a:lnTo>
                  <a:lnTo>
                    <a:pt x="144" y="97"/>
                  </a:lnTo>
                  <a:lnTo>
                    <a:pt x="142" y="97"/>
                  </a:lnTo>
                  <a:lnTo>
                    <a:pt x="142" y="97"/>
                  </a:lnTo>
                  <a:lnTo>
                    <a:pt x="140" y="97"/>
                  </a:lnTo>
                  <a:lnTo>
                    <a:pt x="135" y="95"/>
                  </a:lnTo>
                  <a:lnTo>
                    <a:pt x="123" y="90"/>
                  </a:lnTo>
                  <a:lnTo>
                    <a:pt x="118" y="88"/>
                  </a:lnTo>
                  <a:lnTo>
                    <a:pt x="116" y="88"/>
                  </a:lnTo>
                  <a:lnTo>
                    <a:pt x="116" y="83"/>
                  </a:lnTo>
                  <a:lnTo>
                    <a:pt x="114" y="81"/>
                  </a:lnTo>
                  <a:lnTo>
                    <a:pt x="114" y="78"/>
                  </a:lnTo>
                  <a:lnTo>
                    <a:pt x="111" y="76"/>
                  </a:lnTo>
                  <a:lnTo>
                    <a:pt x="107" y="71"/>
                  </a:lnTo>
                  <a:lnTo>
                    <a:pt x="104" y="71"/>
                  </a:lnTo>
                  <a:lnTo>
                    <a:pt x="104" y="71"/>
                  </a:lnTo>
                  <a:lnTo>
                    <a:pt x="95" y="69"/>
                  </a:lnTo>
                  <a:lnTo>
                    <a:pt x="88" y="69"/>
                  </a:lnTo>
                  <a:lnTo>
                    <a:pt x="81" y="67"/>
                  </a:lnTo>
                  <a:lnTo>
                    <a:pt x="74" y="64"/>
                  </a:lnTo>
                  <a:lnTo>
                    <a:pt x="62" y="67"/>
                  </a:lnTo>
                  <a:lnTo>
                    <a:pt x="55" y="69"/>
                  </a:lnTo>
                  <a:lnTo>
                    <a:pt x="50" y="71"/>
                  </a:lnTo>
                  <a:lnTo>
                    <a:pt x="45" y="76"/>
                  </a:lnTo>
                  <a:lnTo>
                    <a:pt x="40" y="81"/>
                  </a:lnTo>
                  <a:lnTo>
                    <a:pt x="33" y="78"/>
                  </a:lnTo>
                  <a:lnTo>
                    <a:pt x="29" y="76"/>
                  </a:lnTo>
                  <a:lnTo>
                    <a:pt x="24" y="78"/>
                  </a:lnTo>
                  <a:lnTo>
                    <a:pt x="19" y="83"/>
                  </a:lnTo>
                  <a:lnTo>
                    <a:pt x="12" y="100"/>
                  </a:lnTo>
                  <a:lnTo>
                    <a:pt x="5" y="116"/>
                  </a:lnTo>
                  <a:lnTo>
                    <a:pt x="5" y="121"/>
                  </a:lnTo>
                  <a:lnTo>
                    <a:pt x="3" y="128"/>
                  </a:lnTo>
                  <a:lnTo>
                    <a:pt x="0" y="166"/>
                  </a:lnTo>
                  <a:lnTo>
                    <a:pt x="0" y="168"/>
                  </a:lnTo>
                  <a:lnTo>
                    <a:pt x="0" y="170"/>
                  </a:lnTo>
                  <a:lnTo>
                    <a:pt x="0" y="175"/>
                  </a:lnTo>
                  <a:lnTo>
                    <a:pt x="3" y="180"/>
                  </a:lnTo>
                  <a:lnTo>
                    <a:pt x="7" y="182"/>
                  </a:lnTo>
                  <a:lnTo>
                    <a:pt x="12" y="187"/>
                  </a:lnTo>
                  <a:lnTo>
                    <a:pt x="17" y="189"/>
                  </a:lnTo>
                  <a:lnTo>
                    <a:pt x="24" y="199"/>
                  </a:lnTo>
                  <a:lnTo>
                    <a:pt x="29" y="208"/>
                  </a:lnTo>
                  <a:lnTo>
                    <a:pt x="31" y="220"/>
                  </a:lnTo>
                  <a:lnTo>
                    <a:pt x="33" y="225"/>
                  </a:lnTo>
                  <a:lnTo>
                    <a:pt x="33" y="225"/>
                  </a:lnTo>
                  <a:lnTo>
                    <a:pt x="36" y="227"/>
                  </a:lnTo>
                  <a:lnTo>
                    <a:pt x="40" y="225"/>
                  </a:lnTo>
                  <a:lnTo>
                    <a:pt x="43" y="225"/>
                  </a:lnTo>
                  <a:lnTo>
                    <a:pt x="48" y="225"/>
                  </a:lnTo>
                  <a:lnTo>
                    <a:pt x="52" y="225"/>
                  </a:lnTo>
                  <a:lnTo>
                    <a:pt x="59" y="222"/>
                  </a:lnTo>
                  <a:lnTo>
                    <a:pt x="62" y="218"/>
                  </a:lnTo>
                  <a:lnTo>
                    <a:pt x="64" y="218"/>
                  </a:lnTo>
                  <a:lnTo>
                    <a:pt x="66" y="215"/>
                  </a:lnTo>
                  <a:lnTo>
                    <a:pt x="74" y="204"/>
                  </a:lnTo>
                  <a:lnTo>
                    <a:pt x="78" y="199"/>
                  </a:lnTo>
                  <a:lnTo>
                    <a:pt x="83" y="196"/>
                  </a:lnTo>
                  <a:lnTo>
                    <a:pt x="90" y="194"/>
                  </a:lnTo>
                  <a:lnTo>
                    <a:pt x="97" y="192"/>
                  </a:lnTo>
                  <a:lnTo>
                    <a:pt x="102" y="189"/>
                  </a:lnTo>
                  <a:lnTo>
                    <a:pt x="111" y="189"/>
                  </a:lnTo>
                  <a:lnTo>
                    <a:pt x="111" y="189"/>
                  </a:lnTo>
                  <a:lnTo>
                    <a:pt x="114" y="194"/>
                  </a:lnTo>
                  <a:lnTo>
                    <a:pt x="111" y="199"/>
                  </a:lnTo>
                  <a:lnTo>
                    <a:pt x="114" y="206"/>
                  </a:lnTo>
                  <a:lnTo>
                    <a:pt x="114" y="218"/>
                  </a:lnTo>
                  <a:lnTo>
                    <a:pt x="116" y="230"/>
                  </a:lnTo>
                  <a:lnTo>
                    <a:pt x="118" y="234"/>
                  </a:lnTo>
                  <a:lnTo>
                    <a:pt x="121" y="241"/>
                  </a:lnTo>
                  <a:lnTo>
                    <a:pt x="123" y="251"/>
                  </a:lnTo>
                  <a:lnTo>
                    <a:pt x="123" y="253"/>
                  </a:lnTo>
                  <a:lnTo>
                    <a:pt x="125" y="258"/>
                  </a:lnTo>
                  <a:lnTo>
                    <a:pt x="128" y="260"/>
                  </a:lnTo>
                  <a:lnTo>
                    <a:pt x="130" y="263"/>
                  </a:lnTo>
                  <a:lnTo>
                    <a:pt x="133" y="265"/>
                  </a:lnTo>
                  <a:lnTo>
                    <a:pt x="135" y="265"/>
                  </a:lnTo>
                  <a:lnTo>
                    <a:pt x="140" y="267"/>
                  </a:lnTo>
                  <a:lnTo>
                    <a:pt x="144" y="267"/>
                  </a:lnTo>
                  <a:lnTo>
                    <a:pt x="154" y="267"/>
                  </a:lnTo>
                  <a:lnTo>
                    <a:pt x="166" y="267"/>
                  </a:lnTo>
                  <a:lnTo>
                    <a:pt x="175" y="270"/>
                  </a:lnTo>
                  <a:lnTo>
                    <a:pt x="187" y="274"/>
                  </a:lnTo>
                  <a:lnTo>
                    <a:pt x="185" y="274"/>
                  </a:lnTo>
                  <a:lnTo>
                    <a:pt x="185" y="277"/>
                  </a:lnTo>
                  <a:lnTo>
                    <a:pt x="185" y="277"/>
                  </a:lnTo>
                  <a:lnTo>
                    <a:pt x="185" y="282"/>
                  </a:lnTo>
                  <a:lnTo>
                    <a:pt x="182" y="284"/>
                  </a:lnTo>
                  <a:lnTo>
                    <a:pt x="180" y="284"/>
                  </a:lnTo>
                  <a:lnTo>
                    <a:pt x="177" y="286"/>
                  </a:lnTo>
                  <a:lnTo>
                    <a:pt x="177" y="289"/>
                  </a:lnTo>
                  <a:lnTo>
                    <a:pt x="170" y="293"/>
                  </a:lnTo>
                  <a:lnTo>
                    <a:pt x="166" y="298"/>
                  </a:lnTo>
                  <a:lnTo>
                    <a:pt x="163" y="305"/>
                  </a:lnTo>
                  <a:lnTo>
                    <a:pt x="163" y="312"/>
                  </a:lnTo>
                  <a:lnTo>
                    <a:pt x="163" y="312"/>
                  </a:lnTo>
                  <a:lnTo>
                    <a:pt x="166" y="315"/>
                  </a:lnTo>
                  <a:lnTo>
                    <a:pt x="166" y="317"/>
                  </a:lnTo>
                  <a:lnTo>
                    <a:pt x="168" y="317"/>
                  </a:lnTo>
                  <a:lnTo>
                    <a:pt x="185" y="319"/>
                  </a:lnTo>
                  <a:lnTo>
                    <a:pt x="201" y="322"/>
                  </a:lnTo>
                  <a:lnTo>
                    <a:pt x="199" y="322"/>
                  </a:lnTo>
                  <a:lnTo>
                    <a:pt x="199" y="324"/>
                  </a:lnTo>
                  <a:lnTo>
                    <a:pt x="199" y="326"/>
                  </a:lnTo>
                  <a:lnTo>
                    <a:pt x="199" y="329"/>
                  </a:lnTo>
                  <a:lnTo>
                    <a:pt x="199" y="329"/>
                  </a:lnTo>
                  <a:lnTo>
                    <a:pt x="196" y="336"/>
                  </a:lnTo>
                  <a:lnTo>
                    <a:pt x="196" y="338"/>
                  </a:lnTo>
                  <a:lnTo>
                    <a:pt x="196" y="343"/>
                  </a:lnTo>
                  <a:lnTo>
                    <a:pt x="199" y="350"/>
                  </a:lnTo>
                  <a:lnTo>
                    <a:pt x="201" y="359"/>
                  </a:lnTo>
                  <a:lnTo>
                    <a:pt x="203" y="364"/>
                  </a:lnTo>
                  <a:lnTo>
                    <a:pt x="208" y="369"/>
                  </a:lnTo>
                  <a:lnTo>
                    <a:pt x="215" y="376"/>
                  </a:lnTo>
                  <a:lnTo>
                    <a:pt x="220" y="378"/>
                  </a:lnTo>
                  <a:lnTo>
                    <a:pt x="225" y="381"/>
                  </a:lnTo>
                  <a:lnTo>
                    <a:pt x="227" y="383"/>
                  </a:lnTo>
                  <a:lnTo>
                    <a:pt x="229" y="385"/>
                  </a:lnTo>
                  <a:lnTo>
                    <a:pt x="232" y="388"/>
                  </a:lnTo>
                  <a:lnTo>
                    <a:pt x="232" y="393"/>
                  </a:lnTo>
                  <a:lnTo>
                    <a:pt x="234" y="397"/>
                  </a:lnTo>
                  <a:lnTo>
                    <a:pt x="234" y="404"/>
                  </a:lnTo>
                  <a:lnTo>
                    <a:pt x="236" y="411"/>
                  </a:lnTo>
                  <a:lnTo>
                    <a:pt x="239" y="416"/>
                  </a:lnTo>
                  <a:lnTo>
                    <a:pt x="241" y="421"/>
                  </a:lnTo>
                  <a:lnTo>
                    <a:pt x="239" y="423"/>
                  </a:lnTo>
                  <a:lnTo>
                    <a:pt x="241" y="428"/>
                  </a:lnTo>
                  <a:lnTo>
                    <a:pt x="241" y="437"/>
                  </a:lnTo>
                  <a:lnTo>
                    <a:pt x="244" y="445"/>
                  </a:lnTo>
                  <a:lnTo>
                    <a:pt x="248" y="454"/>
                  </a:lnTo>
                  <a:lnTo>
                    <a:pt x="253" y="447"/>
                  </a:lnTo>
                  <a:lnTo>
                    <a:pt x="260" y="442"/>
                  </a:lnTo>
                  <a:lnTo>
                    <a:pt x="262" y="437"/>
                  </a:lnTo>
                  <a:lnTo>
                    <a:pt x="262" y="437"/>
                  </a:lnTo>
                  <a:lnTo>
                    <a:pt x="262" y="435"/>
                  </a:lnTo>
                  <a:lnTo>
                    <a:pt x="265" y="435"/>
                  </a:lnTo>
                  <a:lnTo>
                    <a:pt x="262" y="428"/>
                  </a:lnTo>
                  <a:lnTo>
                    <a:pt x="265" y="423"/>
                  </a:lnTo>
                  <a:lnTo>
                    <a:pt x="265" y="421"/>
                  </a:lnTo>
                  <a:lnTo>
                    <a:pt x="267" y="419"/>
                  </a:lnTo>
                  <a:lnTo>
                    <a:pt x="270" y="416"/>
                  </a:lnTo>
                  <a:lnTo>
                    <a:pt x="274" y="416"/>
                  </a:lnTo>
                  <a:lnTo>
                    <a:pt x="279" y="416"/>
                  </a:lnTo>
                  <a:lnTo>
                    <a:pt x="284" y="416"/>
                  </a:lnTo>
                  <a:lnTo>
                    <a:pt x="291" y="419"/>
                  </a:lnTo>
                  <a:lnTo>
                    <a:pt x="296" y="421"/>
                  </a:lnTo>
                  <a:lnTo>
                    <a:pt x="300" y="423"/>
                  </a:lnTo>
                  <a:lnTo>
                    <a:pt x="303" y="423"/>
                  </a:lnTo>
                  <a:lnTo>
                    <a:pt x="305" y="423"/>
                  </a:lnTo>
                  <a:lnTo>
                    <a:pt x="307" y="423"/>
                  </a:lnTo>
                  <a:lnTo>
                    <a:pt x="312" y="421"/>
                  </a:lnTo>
                  <a:lnTo>
                    <a:pt x="314" y="421"/>
                  </a:lnTo>
                  <a:lnTo>
                    <a:pt x="314" y="421"/>
                  </a:lnTo>
                  <a:lnTo>
                    <a:pt x="317" y="421"/>
                  </a:lnTo>
                  <a:lnTo>
                    <a:pt x="324" y="416"/>
                  </a:lnTo>
                  <a:lnTo>
                    <a:pt x="333" y="416"/>
                  </a:lnTo>
                  <a:lnTo>
                    <a:pt x="340" y="414"/>
                  </a:lnTo>
                  <a:lnTo>
                    <a:pt x="350" y="416"/>
                  </a:lnTo>
                  <a:lnTo>
                    <a:pt x="355" y="419"/>
                  </a:lnTo>
                  <a:lnTo>
                    <a:pt x="357" y="419"/>
                  </a:lnTo>
                  <a:lnTo>
                    <a:pt x="362" y="421"/>
                  </a:lnTo>
                  <a:lnTo>
                    <a:pt x="364" y="426"/>
                  </a:lnTo>
                  <a:lnTo>
                    <a:pt x="371" y="428"/>
                  </a:lnTo>
                  <a:lnTo>
                    <a:pt x="376" y="433"/>
                  </a:lnTo>
                  <a:lnTo>
                    <a:pt x="378" y="435"/>
                  </a:lnTo>
                  <a:lnTo>
                    <a:pt x="383" y="437"/>
                  </a:lnTo>
                  <a:lnTo>
                    <a:pt x="385" y="440"/>
                  </a:lnTo>
                  <a:lnTo>
                    <a:pt x="388" y="442"/>
                  </a:lnTo>
                  <a:lnTo>
                    <a:pt x="392" y="442"/>
                  </a:lnTo>
                  <a:lnTo>
                    <a:pt x="397" y="445"/>
                  </a:lnTo>
                  <a:lnTo>
                    <a:pt x="402" y="445"/>
                  </a:lnTo>
                  <a:lnTo>
                    <a:pt x="407" y="445"/>
                  </a:lnTo>
                  <a:lnTo>
                    <a:pt x="411" y="445"/>
                  </a:lnTo>
                  <a:lnTo>
                    <a:pt x="418" y="445"/>
                  </a:lnTo>
                  <a:lnTo>
                    <a:pt x="421" y="445"/>
                  </a:lnTo>
                  <a:lnTo>
                    <a:pt x="423" y="445"/>
                  </a:lnTo>
                  <a:lnTo>
                    <a:pt x="423" y="445"/>
                  </a:lnTo>
                  <a:lnTo>
                    <a:pt x="425" y="447"/>
                  </a:lnTo>
                  <a:lnTo>
                    <a:pt x="428" y="454"/>
                  </a:lnTo>
                  <a:lnTo>
                    <a:pt x="430" y="461"/>
                  </a:lnTo>
                  <a:lnTo>
                    <a:pt x="430" y="468"/>
                  </a:lnTo>
                  <a:lnTo>
                    <a:pt x="430" y="478"/>
                  </a:lnTo>
                  <a:lnTo>
                    <a:pt x="430" y="487"/>
                  </a:lnTo>
                  <a:lnTo>
                    <a:pt x="430" y="492"/>
                  </a:lnTo>
                  <a:lnTo>
                    <a:pt x="430" y="497"/>
                  </a:lnTo>
                  <a:lnTo>
                    <a:pt x="433" y="501"/>
                  </a:lnTo>
                  <a:lnTo>
                    <a:pt x="437" y="506"/>
                  </a:lnTo>
                  <a:lnTo>
                    <a:pt x="440" y="501"/>
                  </a:lnTo>
                  <a:lnTo>
                    <a:pt x="444" y="499"/>
                  </a:lnTo>
                  <a:lnTo>
                    <a:pt x="449" y="497"/>
                  </a:lnTo>
                  <a:lnTo>
                    <a:pt x="456" y="497"/>
                  </a:lnTo>
                  <a:lnTo>
                    <a:pt x="456" y="497"/>
                  </a:lnTo>
                  <a:lnTo>
                    <a:pt x="459" y="497"/>
                  </a:lnTo>
                  <a:lnTo>
                    <a:pt x="463" y="497"/>
                  </a:lnTo>
                  <a:lnTo>
                    <a:pt x="468" y="499"/>
                  </a:lnTo>
                  <a:lnTo>
                    <a:pt x="470" y="504"/>
                  </a:lnTo>
                  <a:lnTo>
                    <a:pt x="473" y="506"/>
                  </a:lnTo>
                  <a:lnTo>
                    <a:pt x="473" y="511"/>
                  </a:lnTo>
                  <a:lnTo>
                    <a:pt x="473" y="515"/>
                  </a:lnTo>
                  <a:lnTo>
                    <a:pt x="473" y="520"/>
                  </a:lnTo>
                  <a:lnTo>
                    <a:pt x="473" y="527"/>
                  </a:lnTo>
                  <a:lnTo>
                    <a:pt x="470" y="534"/>
                  </a:lnTo>
                  <a:lnTo>
                    <a:pt x="475" y="530"/>
                  </a:lnTo>
                  <a:lnTo>
                    <a:pt x="480" y="527"/>
                  </a:lnTo>
                  <a:lnTo>
                    <a:pt x="492" y="525"/>
                  </a:lnTo>
                  <a:lnTo>
                    <a:pt x="503" y="522"/>
                  </a:lnTo>
                  <a:lnTo>
                    <a:pt x="518" y="520"/>
                  </a:lnTo>
                  <a:lnTo>
                    <a:pt x="525" y="518"/>
                  </a:lnTo>
                  <a:lnTo>
                    <a:pt x="529" y="518"/>
                  </a:lnTo>
                  <a:lnTo>
                    <a:pt x="532" y="518"/>
                  </a:lnTo>
                  <a:lnTo>
                    <a:pt x="541" y="520"/>
                  </a:lnTo>
                  <a:lnTo>
                    <a:pt x="548" y="522"/>
                  </a:lnTo>
                  <a:lnTo>
                    <a:pt x="551" y="518"/>
                  </a:lnTo>
                  <a:lnTo>
                    <a:pt x="551" y="515"/>
                  </a:lnTo>
                  <a:lnTo>
                    <a:pt x="553" y="513"/>
                  </a:lnTo>
                  <a:lnTo>
                    <a:pt x="555" y="511"/>
                  </a:lnTo>
                  <a:lnTo>
                    <a:pt x="555" y="508"/>
                  </a:lnTo>
                  <a:lnTo>
                    <a:pt x="555" y="506"/>
                  </a:lnTo>
                  <a:lnTo>
                    <a:pt x="558" y="504"/>
                  </a:lnTo>
                  <a:lnTo>
                    <a:pt x="558" y="499"/>
                  </a:lnTo>
                  <a:lnTo>
                    <a:pt x="558" y="494"/>
                  </a:lnTo>
                  <a:lnTo>
                    <a:pt x="558" y="489"/>
                  </a:lnTo>
                  <a:lnTo>
                    <a:pt x="558" y="482"/>
                  </a:lnTo>
                  <a:lnTo>
                    <a:pt x="558" y="478"/>
                  </a:lnTo>
                  <a:lnTo>
                    <a:pt x="555" y="471"/>
                  </a:lnTo>
                  <a:lnTo>
                    <a:pt x="555" y="466"/>
                  </a:lnTo>
                  <a:lnTo>
                    <a:pt x="558" y="461"/>
                  </a:lnTo>
                  <a:lnTo>
                    <a:pt x="560" y="459"/>
                  </a:lnTo>
                  <a:lnTo>
                    <a:pt x="562" y="454"/>
                  </a:lnTo>
                  <a:lnTo>
                    <a:pt x="565" y="452"/>
                  </a:lnTo>
                  <a:lnTo>
                    <a:pt x="570" y="452"/>
                  </a:lnTo>
                  <a:lnTo>
                    <a:pt x="574" y="449"/>
                  </a:lnTo>
                  <a:lnTo>
                    <a:pt x="581" y="449"/>
                  </a:lnTo>
                  <a:lnTo>
                    <a:pt x="588" y="449"/>
                  </a:lnTo>
                  <a:lnTo>
                    <a:pt x="595" y="452"/>
                  </a:lnTo>
                  <a:lnTo>
                    <a:pt x="598" y="452"/>
                  </a:lnTo>
                  <a:lnTo>
                    <a:pt x="600" y="454"/>
                  </a:lnTo>
                  <a:lnTo>
                    <a:pt x="617" y="466"/>
                  </a:lnTo>
                  <a:lnTo>
                    <a:pt x="629" y="473"/>
                  </a:lnTo>
                  <a:lnTo>
                    <a:pt x="636" y="478"/>
                  </a:lnTo>
                  <a:lnTo>
                    <a:pt x="643" y="480"/>
                  </a:lnTo>
                  <a:lnTo>
                    <a:pt x="650" y="480"/>
                  </a:lnTo>
                  <a:lnTo>
                    <a:pt x="659" y="482"/>
                  </a:lnTo>
                  <a:lnTo>
                    <a:pt x="659" y="480"/>
                  </a:lnTo>
                  <a:lnTo>
                    <a:pt x="662" y="480"/>
                  </a:lnTo>
                  <a:lnTo>
                    <a:pt x="666" y="480"/>
                  </a:lnTo>
                  <a:lnTo>
                    <a:pt x="671" y="478"/>
                  </a:lnTo>
                  <a:lnTo>
                    <a:pt x="673" y="475"/>
                  </a:lnTo>
                  <a:lnTo>
                    <a:pt x="676" y="473"/>
                  </a:lnTo>
                  <a:lnTo>
                    <a:pt x="678" y="471"/>
                  </a:lnTo>
                  <a:lnTo>
                    <a:pt x="676" y="466"/>
                  </a:lnTo>
                  <a:lnTo>
                    <a:pt x="676" y="463"/>
                  </a:lnTo>
                  <a:lnTo>
                    <a:pt x="673" y="459"/>
                  </a:lnTo>
                  <a:lnTo>
                    <a:pt x="671" y="454"/>
                  </a:lnTo>
                  <a:lnTo>
                    <a:pt x="669" y="447"/>
                  </a:lnTo>
                  <a:lnTo>
                    <a:pt x="666" y="416"/>
                  </a:lnTo>
                  <a:lnTo>
                    <a:pt x="666" y="411"/>
                  </a:lnTo>
                  <a:lnTo>
                    <a:pt x="666" y="407"/>
                  </a:lnTo>
                  <a:lnTo>
                    <a:pt x="669" y="404"/>
                  </a:lnTo>
                  <a:lnTo>
                    <a:pt x="673" y="404"/>
                  </a:lnTo>
                  <a:lnTo>
                    <a:pt x="681" y="404"/>
                  </a:lnTo>
                  <a:lnTo>
                    <a:pt x="690" y="404"/>
                  </a:lnTo>
                  <a:lnTo>
                    <a:pt x="695" y="404"/>
                  </a:lnTo>
                  <a:lnTo>
                    <a:pt x="697" y="407"/>
                  </a:lnTo>
                  <a:lnTo>
                    <a:pt x="707" y="411"/>
                  </a:lnTo>
                  <a:lnTo>
                    <a:pt x="711" y="414"/>
                  </a:lnTo>
                  <a:lnTo>
                    <a:pt x="714" y="414"/>
                  </a:lnTo>
                  <a:lnTo>
                    <a:pt x="716" y="416"/>
                  </a:lnTo>
                  <a:lnTo>
                    <a:pt x="721" y="416"/>
                  </a:lnTo>
                  <a:lnTo>
                    <a:pt x="725" y="419"/>
                  </a:lnTo>
                  <a:lnTo>
                    <a:pt x="725" y="419"/>
                  </a:lnTo>
                  <a:lnTo>
                    <a:pt x="728" y="419"/>
                  </a:lnTo>
                  <a:lnTo>
                    <a:pt x="730" y="419"/>
                  </a:lnTo>
                  <a:lnTo>
                    <a:pt x="730" y="419"/>
                  </a:lnTo>
                  <a:lnTo>
                    <a:pt x="730" y="419"/>
                  </a:lnTo>
                  <a:lnTo>
                    <a:pt x="730" y="419"/>
                  </a:lnTo>
                  <a:lnTo>
                    <a:pt x="735" y="414"/>
                  </a:lnTo>
                  <a:lnTo>
                    <a:pt x="742" y="409"/>
                  </a:lnTo>
                  <a:lnTo>
                    <a:pt x="749" y="407"/>
                  </a:lnTo>
                  <a:lnTo>
                    <a:pt x="758" y="407"/>
                  </a:lnTo>
                  <a:lnTo>
                    <a:pt x="758" y="407"/>
                  </a:lnTo>
                  <a:lnTo>
                    <a:pt x="761" y="407"/>
                  </a:lnTo>
                  <a:lnTo>
                    <a:pt x="766" y="407"/>
                  </a:lnTo>
                  <a:lnTo>
                    <a:pt x="770" y="409"/>
                  </a:lnTo>
                  <a:lnTo>
                    <a:pt x="770" y="411"/>
                  </a:lnTo>
                  <a:lnTo>
                    <a:pt x="773" y="414"/>
                  </a:lnTo>
                  <a:lnTo>
                    <a:pt x="773" y="421"/>
                  </a:lnTo>
                  <a:lnTo>
                    <a:pt x="773" y="426"/>
                  </a:lnTo>
                  <a:lnTo>
                    <a:pt x="773" y="430"/>
                  </a:lnTo>
                  <a:lnTo>
                    <a:pt x="770" y="435"/>
                  </a:lnTo>
                  <a:lnTo>
                    <a:pt x="770" y="440"/>
                  </a:lnTo>
                  <a:lnTo>
                    <a:pt x="773" y="445"/>
                  </a:lnTo>
                  <a:lnTo>
                    <a:pt x="775" y="447"/>
                  </a:lnTo>
                  <a:lnTo>
                    <a:pt x="777" y="449"/>
                  </a:lnTo>
                  <a:lnTo>
                    <a:pt x="780" y="452"/>
                  </a:lnTo>
                  <a:lnTo>
                    <a:pt x="784" y="452"/>
                  </a:lnTo>
                  <a:lnTo>
                    <a:pt x="789" y="452"/>
                  </a:lnTo>
                  <a:lnTo>
                    <a:pt x="801" y="449"/>
                  </a:lnTo>
                  <a:lnTo>
                    <a:pt x="810" y="447"/>
                  </a:lnTo>
                  <a:lnTo>
                    <a:pt x="834" y="442"/>
                  </a:lnTo>
                  <a:lnTo>
                    <a:pt x="858" y="440"/>
                  </a:lnTo>
                  <a:lnTo>
                    <a:pt x="884" y="435"/>
                  </a:lnTo>
                  <a:lnTo>
                    <a:pt x="910" y="435"/>
                  </a:lnTo>
                  <a:lnTo>
                    <a:pt x="914" y="433"/>
                  </a:lnTo>
                  <a:lnTo>
                    <a:pt x="919" y="433"/>
                  </a:lnTo>
                  <a:lnTo>
                    <a:pt x="921" y="433"/>
                  </a:lnTo>
                  <a:lnTo>
                    <a:pt x="945" y="426"/>
                  </a:lnTo>
                  <a:lnTo>
                    <a:pt x="957" y="423"/>
                  </a:lnTo>
                  <a:lnTo>
                    <a:pt x="971" y="423"/>
                  </a:lnTo>
                  <a:lnTo>
                    <a:pt x="978" y="421"/>
                  </a:lnTo>
                  <a:lnTo>
                    <a:pt x="988" y="421"/>
                  </a:lnTo>
                  <a:lnTo>
                    <a:pt x="997" y="419"/>
                  </a:lnTo>
                  <a:lnTo>
                    <a:pt x="1004" y="416"/>
                  </a:lnTo>
                  <a:lnTo>
                    <a:pt x="1011" y="414"/>
                  </a:lnTo>
                  <a:lnTo>
                    <a:pt x="1014" y="414"/>
                  </a:lnTo>
                  <a:lnTo>
                    <a:pt x="1016" y="411"/>
                  </a:lnTo>
                  <a:lnTo>
                    <a:pt x="1016" y="411"/>
                  </a:lnTo>
                  <a:lnTo>
                    <a:pt x="1018" y="411"/>
                  </a:lnTo>
                  <a:lnTo>
                    <a:pt x="1021" y="409"/>
                  </a:lnTo>
                  <a:lnTo>
                    <a:pt x="1028" y="397"/>
                  </a:lnTo>
                  <a:lnTo>
                    <a:pt x="1037" y="388"/>
                  </a:lnTo>
                  <a:lnTo>
                    <a:pt x="1042" y="383"/>
                  </a:lnTo>
                  <a:lnTo>
                    <a:pt x="1047" y="381"/>
                  </a:lnTo>
                  <a:lnTo>
                    <a:pt x="1054" y="378"/>
                  </a:lnTo>
                  <a:lnTo>
                    <a:pt x="1058" y="378"/>
                  </a:lnTo>
                  <a:lnTo>
                    <a:pt x="1061" y="378"/>
                  </a:lnTo>
                  <a:lnTo>
                    <a:pt x="1068" y="381"/>
                  </a:lnTo>
                  <a:lnTo>
                    <a:pt x="1073" y="383"/>
                  </a:lnTo>
                  <a:lnTo>
                    <a:pt x="1077" y="388"/>
                  </a:lnTo>
                  <a:lnTo>
                    <a:pt x="1082" y="395"/>
                  </a:lnTo>
                  <a:lnTo>
                    <a:pt x="1087" y="402"/>
                  </a:lnTo>
                  <a:lnTo>
                    <a:pt x="1089" y="409"/>
                  </a:lnTo>
                  <a:lnTo>
                    <a:pt x="1092" y="407"/>
                  </a:lnTo>
                  <a:lnTo>
                    <a:pt x="1094" y="404"/>
                  </a:lnTo>
                  <a:lnTo>
                    <a:pt x="1094" y="404"/>
                  </a:lnTo>
                  <a:lnTo>
                    <a:pt x="1094" y="402"/>
                  </a:lnTo>
                  <a:lnTo>
                    <a:pt x="1096" y="400"/>
                  </a:lnTo>
                  <a:lnTo>
                    <a:pt x="1099" y="395"/>
                  </a:lnTo>
                  <a:lnTo>
                    <a:pt x="1101" y="390"/>
                  </a:lnTo>
                  <a:lnTo>
                    <a:pt x="1108" y="383"/>
                  </a:lnTo>
                  <a:lnTo>
                    <a:pt x="1120" y="371"/>
                  </a:lnTo>
                  <a:lnTo>
                    <a:pt x="1125" y="369"/>
                  </a:lnTo>
                  <a:lnTo>
                    <a:pt x="1127" y="367"/>
                  </a:lnTo>
                  <a:lnTo>
                    <a:pt x="1129" y="362"/>
                  </a:lnTo>
                  <a:lnTo>
                    <a:pt x="1129" y="357"/>
                  </a:lnTo>
                  <a:lnTo>
                    <a:pt x="1132" y="352"/>
                  </a:lnTo>
                  <a:lnTo>
                    <a:pt x="1132" y="350"/>
                  </a:lnTo>
                  <a:lnTo>
                    <a:pt x="1132" y="348"/>
                  </a:lnTo>
                  <a:lnTo>
                    <a:pt x="1132" y="348"/>
                  </a:lnTo>
                  <a:lnTo>
                    <a:pt x="1132" y="341"/>
                  </a:lnTo>
                  <a:lnTo>
                    <a:pt x="1132" y="336"/>
                  </a:lnTo>
                  <a:lnTo>
                    <a:pt x="1129" y="329"/>
                  </a:lnTo>
                  <a:lnTo>
                    <a:pt x="1129" y="322"/>
                  </a:lnTo>
                  <a:lnTo>
                    <a:pt x="1132" y="317"/>
                  </a:lnTo>
                  <a:lnTo>
                    <a:pt x="1132" y="312"/>
                  </a:lnTo>
                  <a:lnTo>
                    <a:pt x="1134" y="308"/>
                  </a:lnTo>
                  <a:lnTo>
                    <a:pt x="1136" y="303"/>
                  </a:lnTo>
                  <a:lnTo>
                    <a:pt x="1141" y="298"/>
                  </a:lnTo>
                  <a:lnTo>
                    <a:pt x="1143" y="296"/>
                  </a:lnTo>
                  <a:lnTo>
                    <a:pt x="1148" y="293"/>
                  </a:lnTo>
                  <a:lnTo>
                    <a:pt x="1155" y="291"/>
                  </a:lnTo>
                  <a:lnTo>
                    <a:pt x="1158" y="291"/>
                  </a:lnTo>
                  <a:lnTo>
                    <a:pt x="1158" y="291"/>
                  </a:lnTo>
                  <a:lnTo>
                    <a:pt x="1162" y="289"/>
                  </a:lnTo>
                  <a:lnTo>
                    <a:pt x="1162" y="289"/>
                  </a:lnTo>
                  <a:lnTo>
                    <a:pt x="1162" y="286"/>
                  </a:lnTo>
                  <a:lnTo>
                    <a:pt x="1162" y="286"/>
                  </a:lnTo>
                  <a:lnTo>
                    <a:pt x="1162" y="286"/>
                  </a:lnTo>
                  <a:lnTo>
                    <a:pt x="1162" y="284"/>
                  </a:lnTo>
                  <a:lnTo>
                    <a:pt x="1162" y="284"/>
                  </a:lnTo>
                  <a:lnTo>
                    <a:pt x="1162" y="284"/>
                  </a:lnTo>
                  <a:lnTo>
                    <a:pt x="1165" y="284"/>
                  </a:lnTo>
                  <a:lnTo>
                    <a:pt x="1162" y="279"/>
                  </a:lnTo>
                  <a:lnTo>
                    <a:pt x="1162" y="274"/>
                  </a:lnTo>
                  <a:lnTo>
                    <a:pt x="1158" y="270"/>
                  </a:lnTo>
                  <a:lnTo>
                    <a:pt x="1153" y="265"/>
                  </a:lnTo>
                  <a:lnTo>
                    <a:pt x="1146" y="260"/>
                  </a:lnTo>
                  <a:lnTo>
                    <a:pt x="1139" y="256"/>
                  </a:lnTo>
                  <a:lnTo>
                    <a:pt x="1134" y="253"/>
                  </a:lnTo>
                  <a:lnTo>
                    <a:pt x="1132" y="251"/>
                  </a:lnTo>
                  <a:lnTo>
                    <a:pt x="1132" y="246"/>
                  </a:lnTo>
                  <a:lnTo>
                    <a:pt x="1132" y="244"/>
                  </a:lnTo>
                  <a:lnTo>
                    <a:pt x="1132" y="241"/>
                  </a:lnTo>
                  <a:lnTo>
                    <a:pt x="1132" y="237"/>
                  </a:lnTo>
                  <a:lnTo>
                    <a:pt x="1136" y="234"/>
                  </a:lnTo>
                  <a:lnTo>
                    <a:pt x="1139" y="230"/>
                  </a:lnTo>
                  <a:lnTo>
                    <a:pt x="1151" y="220"/>
                  </a:lnTo>
                  <a:lnTo>
                    <a:pt x="1158" y="215"/>
                  </a:lnTo>
                  <a:lnTo>
                    <a:pt x="1165" y="211"/>
                  </a:lnTo>
                  <a:lnTo>
                    <a:pt x="1172" y="206"/>
                  </a:lnTo>
                  <a:lnTo>
                    <a:pt x="1181" y="201"/>
                  </a:lnTo>
                  <a:lnTo>
                    <a:pt x="1188" y="194"/>
                  </a:lnTo>
                  <a:lnTo>
                    <a:pt x="1198" y="189"/>
                  </a:lnTo>
                  <a:lnTo>
                    <a:pt x="1198" y="187"/>
                  </a:lnTo>
                  <a:lnTo>
                    <a:pt x="1195" y="185"/>
                  </a:lnTo>
                  <a:lnTo>
                    <a:pt x="1193" y="185"/>
                  </a:lnTo>
                  <a:lnTo>
                    <a:pt x="1193" y="185"/>
                  </a:lnTo>
                  <a:lnTo>
                    <a:pt x="1193" y="185"/>
                  </a:lnTo>
                  <a:lnTo>
                    <a:pt x="1193" y="185"/>
                  </a:lnTo>
                  <a:close/>
                </a:path>
              </a:pathLst>
            </a:custGeom>
            <a:grpFill/>
            <a:ln w="9525">
              <a:solidFill>
                <a:schemeClr val="bg1"/>
              </a:solidFill>
              <a:round/>
              <a:headEnd/>
              <a:tailEnd/>
            </a:ln>
          </p:spPr>
          <p:txBody>
            <a:bodyPr/>
            <a:lstStyle/>
            <a:p>
              <a:pPr>
                <a:defRPr/>
              </a:pPr>
              <a:endParaRPr lang="fr-BE" dirty="0">
                <a:solidFill>
                  <a:schemeClr val="bg1"/>
                </a:solidFill>
              </a:endParaRPr>
            </a:p>
          </p:txBody>
        </p:sp>
        <p:sp>
          <p:nvSpPr>
            <p:cNvPr id="65" name="Freeform 154">
              <a:extLst>
                <a:ext uri="{FF2B5EF4-FFF2-40B4-BE49-F238E27FC236}">
                  <a16:creationId xmlns:a16="http://schemas.microsoft.com/office/drawing/2014/main" id="{E80039D7-F739-4470-956A-838E23335FD2}"/>
                </a:ext>
              </a:extLst>
            </p:cNvPr>
            <p:cNvSpPr>
              <a:spLocks/>
            </p:cNvSpPr>
            <p:nvPr/>
          </p:nvSpPr>
          <p:spPr bwMode="auto">
            <a:xfrm>
              <a:off x="3283599" y="3046517"/>
              <a:ext cx="973698" cy="1034370"/>
            </a:xfrm>
            <a:custGeom>
              <a:avLst/>
              <a:gdLst/>
              <a:ahLst/>
              <a:cxnLst>
                <a:cxn ang="0">
                  <a:pos x="963" y="0"/>
                </a:cxn>
                <a:cxn ang="0">
                  <a:pos x="824" y="55"/>
                </a:cxn>
                <a:cxn ang="0">
                  <a:pos x="675" y="33"/>
                </a:cxn>
                <a:cxn ang="0">
                  <a:pos x="612" y="33"/>
                </a:cxn>
                <a:cxn ang="0">
                  <a:pos x="567" y="102"/>
                </a:cxn>
                <a:cxn ang="0">
                  <a:pos x="460" y="93"/>
                </a:cxn>
                <a:cxn ang="0">
                  <a:pos x="439" y="220"/>
                </a:cxn>
                <a:cxn ang="0">
                  <a:pos x="456" y="277"/>
                </a:cxn>
                <a:cxn ang="0">
                  <a:pos x="472" y="374"/>
                </a:cxn>
                <a:cxn ang="0">
                  <a:pos x="446" y="435"/>
                </a:cxn>
                <a:cxn ang="0">
                  <a:pos x="401" y="492"/>
                </a:cxn>
                <a:cxn ang="0">
                  <a:pos x="340" y="556"/>
                </a:cxn>
                <a:cxn ang="0">
                  <a:pos x="248" y="534"/>
                </a:cxn>
                <a:cxn ang="0">
                  <a:pos x="158" y="560"/>
                </a:cxn>
                <a:cxn ang="0">
                  <a:pos x="104" y="584"/>
                </a:cxn>
                <a:cxn ang="0">
                  <a:pos x="71" y="600"/>
                </a:cxn>
                <a:cxn ang="0">
                  <a:pos x="35" y="678"/>
                </a:cxn>
                <a:cxn ang="0">
                  <a:pos x="106" y="664"/>
                </a:cxn>
                <a:cxn ang="0">
                  <a:pos x="82" y="792"/>
                </a:cxn>
                <a:cxn ang="0">
                  <a:pos x="94" y="889"/>
                </a:cxn>
                <a:cxn ang="0">
                  <a:pos x="59" y="971"/>
                </a:cxn>
                <a:cxn ang="0">
                  <a:pos x="82" y="1080"/>
                </a:cxn>
                <a:cxn ang="0">
                  <a:pos x="104" y="1219"/>
                </a:cxn>
                <a:cxn ang="0">
                  <a:pos x="115" y="1288"/>
                </a:cxn>
                <a:cxn ang="0">
                  <a:pos x="283" y="1243"/>
                </a:cxn>
                <a:cxn ang="0">
                  <a:pos x="354" y="1252"/>
                </a:cxn>
                <a:cxn ang="0">
                  <a:pos x="411" y="1224"/>
                </a:cxn>
                <a:cxn ang="0">
                  <a:pos x="475" y="1099"/>
                </a:cxn>
                <a:cxn ang="0">
                  <a:pos x="446" y="1049"/>
                </a:cxn>
                <a:cxn ang="0">
                  <a:pos x="633" y="938"/>
                </a:cxn>
                <a:cxn ang="0">
                  <a:pos x="706" y="978"/>
                </a:cxn>
                <a:cxn ang="0">
                  <a:pos x="680" y="1089"/>
                </a:cxn>
                <a:cxn ang="0">
                  <a:pos x="600" y="1087"/>
                </a:cxn>
                <a:cxn ang="0">
                  <a:pos x="526" y="1269"/>
                </a:cxn>
                <a:cxn ang="0">
                  <a:pos x="581" y="1338"/>
                </a:cxn>
                <a:cxn ang="0">
                  <a:pos x="621" y="1451"/>
                </a:cxn>
                <a:cxn ang="0">
                  <a:pos x="581" y="1574"/>
                </a:cxn>
                <a:cxn ang="0">
                  <a:pos x="614" y="1654"/>
                </a:cxn>
                <a:cxn ang="0">
                  <a:pos x="727" y="1607"/>
                </a:cxn>
                <a:cxn ang="0">
                  <a:pos x="826" y="1526"/>
                </a:cxn>
                <a:cxn ang="0">
                  <a:pos x="862" y="1475"/>
                </a:cxn>
                <a:cxn ang="0">
                  <a:pos x="916" y="1401"/>
                </a:cxn>
                <a:cxn ang="0">
                  <a:pos x="852" y="1328"/>
                </a:cxn>
                <a:cxn ang="0">
                  <a:pos x="791" y="1229"/>
                </a:cxn>
                <a:cxn ang="0">
                  <a:pos x="871" y="1186"/>
                </a:cxn>
                <a:cxn ang="0">
                  <a:pos x="1046" y="1132"/>
                </a:cxn>
                <a:cxn ang="0">
                  <a:pos x="1169" y="1054"/>
                </a:cxn>
                <a:cxn ang="0">
                  <a:pos x="1185" y="1014"/>
                </a:cxn>
                <a:cxn ang="0">
                  <a:pos x="1134" y="896"/>
                </a:cxn>
                <a:cxn ang="0">
                  <a:pos x="1188" y="891"/>
                </a:cxn>
                <a:cxn ang="0">
                  <a:pos x="1237" y="867"/>
                </a:cxn>
                <a:cxn ang="0">
                  <a:pos x="1320" y="841"/>
                </a:cxn>
                <a:cxn ang="0">
                  <a:pos x="1396" y="754"/>
                </a:cxn>
                <a:cxn ang="0">
                  <a:pos x="1400" y="664"/>
                </a:cxn>
                <a:cxn ang="0">
                  <a:pos x="1426" y="615"/>
                </a:cxn>
                <a:cxn ang="0">
                  <a:pos x="1363" y="603"/>
                </a:cxn>
                <a:cxn ang="0">
                  <a:pos x="1285" y="608"/>
                </a:cxn>
                <a:cxn ang="0">
                  <a:pos x="1226" y="515"/>
                </a:cxn>
                <a:cxn ang="0">
                  <a:pos x="1245" y="440"/>
                </a:cxn>
                <a:cxn ang="0">
                  <a:pos x="1164" y="364"/>
                </a:cxn>
                <a:cxn ang="0">
                  <a:pos x="1096" y="248"/>
                </a:cxn>
                <a:cxn ang="0">
                  <a:pos x="1056" y="149"/>
                </a:cxn>
              </a:cxnLst>
              <a:rect l="0" t="0" r="r" b="b"/>
              <a:pathLst>
                <a:path w="1429" h="1659">
                  <a:moveTo>
                    <a:pt x="1013" y="88"/>
                  </a:moveTo>
                  <a:lnTo>
                    <a:pt x="1011" y="83"/>
                  </a:lnTo>
                  <a:lnTo>
                    <a:pt x="1008" y="81"/>
                  </a:lnTo>
                  <a:lnTo>
                    <a:pt x="1004" y="74"/>
                  </a:lnTo>
                  <a:lnTo>
                    <a:pt x="999" y="69"/>
                  </a:lnTo>
                  <a:lnTo>
                    <a:pt x="997" y="67"/>
                  </a:lnTo>
                  <a:lnTo>
                    <a:pt x="997" y="64"/>
                  </a:lnTo>
                  <a:lnTo>
                    <a:pt x="994" y="57"/>
                  </a:lnTo>
                  <a:lnTo>
                    <a:pt x="992" y="52"/>
                  </a:lnTo>
                  <a:lnTo>
                    <a:pt x="992" y="45"/>
                  </a:lnTo>
                  <a:lnTo>
                    <a:pt x="992" y="41"/>
                  </a:lnTo>
                  <a:lnTo>
                    <a:pt x="992" y="36"/>
                  </a:lnTo>
                  <a:lnTo>
                    <a:pt x="994" y="31"/>
                  </a:lnTo>
                  <a:lnTo>
                    <a:pt x="992" y="24"/>
                  </a:lnTo>
                  <a:lnTo>
                    <a:pt x="987" y="17"/>
                  </a:lnTo>
                  <a:lnTo>
                    <a:pt x="982" y="10"/>
                  </a:lnTo>
                  <a:lnTo>
                    <a:pt x="978" y="5"/>
                  </a:lnTo>
                  <a:lnTo>
                    <a:pt x="973" y="3"/>
                  </a:lnTo>
                  <a:lnTo>
                    <a:pt x="966" y="0"/>
                  </a:lnTo>
                  <a:lnTo>
                    <a:pt x="963" y="0"/>
                  </a:lnTo>
                  <a:lnTo>
                    <a:pt x="959" y="0"/>
                  </a:lnTo>
                  <a:lnTo>
                    <a:pt x="952" y="3"/>
                  </a:lnTo>
                  <a:lnTo>
                    <a:pt x="947" y="5"/>
                  </a:lnTo>
                  <a:lnTo>
                    <a:pt x="942" y="10"/>
                  </a:lnTo>
                  <a:lnTo>
                    <a:pt x="933" y="19"/>
                  </a:lnTo>
                  <a:lnTo>
                    <a:pt x="926" y="31"/>
                  </a:lnTo>
                  <a:lnTo>
                    <a:pt x="923" y="33"/>
                  </a:lnTo>
                  <a:lnTo>
                    <a:pt x="921" y="33"/>
                  </a:lnTo>
                  <a:lnTo>
                    <a:pt x="921" y="33"/>
                  </a:lnTo>
                  <a:lnTo>
                    <a:pt x="919" y="36"/>
                  </a:lnTo>
                  <a:lnTo>
                    <a:pt x="916" y="36"/>
                  </a:lnTo>
                  <a:lnTo>
                    <a:pt x="909" y="38"/>
                  </a:lnTo>
                  <a:lnTo>
                    <a:pt x="902" y="41"/>
                  </a:lnTo>
                  <a:lnTo>
                    <a:pt x="893" y="43"/>
                  </a:lnTo>
                  <a:lnTo>
                    <a:pt x="883" y="43"/>
                  </a:lnTo>
                  <a:lnTo>
                    <a:pt x="876" y="45"/>
                  </a:lnTo>
                  <a:lnTo>
                    <a:pt x="862" y="45"/>
                  </a:lnTo>
                  <a:lnTo>
                    <a:pt x="850" y="48"/>
                  </a:lnTo>
                  <a:lnTo>
                    <a:pt x="826" y="55"/>
                  </a:lnTo>
                  <a:lnTo>
                    <a:pt x="824" y="55"/>
                  </a:lnTo>
                  <a:lnTo>
                    <a:pt x="819" y="55"/>
                  </a:lnTo>
                  <a:lnTo>
                    <a:pt x="815" y="57"/>
                  </a:lnTo>
                  <a:lnTo>
                    <a:pt x="789" y="57"/>
                  </a:lnTo>
                  <a:lnTo>
                    <a:pt x="763" y="62"/>
                  </a:lnTo>
                  <a:lnTo>
                    <a:pt x="739" y="64"/>
                  </a:lnTo>
                  <a:lnTo>
                    <a:pt x="715" y="69"/>
                  </a:lnTo>
                  <a:lnTo>
                    <a:pt x="706" y="71"/>
                  </a:lnTo>
                  <a:lnTo>
                    <a:pt x="694" y="74"/>
                  </a:lnTo>
                  <a:lnTo>
                    <a:pt x="689" y="74"/>
                  </a:lnTo>
                  <a:lnTo>
                    <a:pt x="685" y="74"/>
                  </a:lnTo>
                  <a:lnTo>
                    <a:pt x="682" y="71"/>
                  </a:lnTo>
                  <a:lnTo>
                    <a:pt x="680" y="69"/>
                  </a:lnTo>
                  <a:lnTo>
                    <a:pt x="678" y="67"/>
                  </a:lnTo>
                  <a:lnTo>
                    <a:pt x="675" y="62"/>
                  </a:lnTo>
                  <a:lnTo>
                    <a:pt x="675" y="57"/>
                  </a:lnTo>
                  <a:lnTo>
                    <a:pt x="678" y="52"/>
                  </a:lnTo>
                  <a:lnTo>
                    <a:pt x="678" y="48"/>
                  </a:lnTo>
                  <a:lnTo>
                    <a:pt x="678" y="43"/>
                  </a:lnTo>
                  <a:lnTo>
                    <a:pt x="678" y="36"/>
                  </a:lnTo>
                  <a:lnTo>
                    <a:pt x="675" y="33"/>
                  </a:lnTo>
                  <a:lnTo>
                    <a:pt x="675" y="31"/>
                  </a:lnTo>
                  <a:lnTo>
                    <a:pt x="671" y="29"/>
                  </a:lnTo>
                  <a:lnTo>
                    <a:pt x="666" y="29"/>
                  </a:lnTo>
                  <a:lnTo>
                    <a:pt x="663" y="29"/>
                  </a:lnTo>
                  <a:lnTo>
                    <a:pt x="663" y="29"/>
                  </a:lnTo>
                  <a:lnTo>
                    <a:pt x="654" y="29"/>
                  </a:lnTo>
                  <a:lnTo>
                    <a:pt x="647" y="31"/>
                  </a:lnTo>
                  <a:lnTo>
                    <a:pt x="640" y="36"/>
                  </a:lnTo>
                  <a:lnTo>
                    <a:pt x="635" y="41"/>
                  </a:lnTo>
                  <a:lnTo>
                    <a:pt x="635" y="41"/>
                  </a:lnTo>
                  <a:lnTo>
                    <a:pt x="635" y="41"/>
                  </a:lnTo>
                  <a:lnTo>
                    <a:pt x="635" y="41"/>
                  </a:lnTo>
                  <a:lnTo>
                    <a:pt x="633" y="41"/>
                  </a:lnTo>
                  <a:lnTo>
                    <a:pt x="630" y="41"/>
                  </a:lnTo>
                  <a:lnTo>
                    <a:pt x="630" y="41"/>
                  </a:lnTo>
                  <a:lnTo>
                    <a:pt x="626" y="38"/>
                  </a:lnTo>
                  <a:lnTo>
                    <a:pt x="621" y="38"/>
                  </a:lnTo>
                  <a:lnTo>
                    <a:pt x="619" y="36"/>
                  </a:lnTo>
                  <a:lnTo>
                    <a:pt x="616" y="36"/>
                  </a:lnTo>
                  <a:lnTo>
                    <a:pt x="612" y="33"/>
                  </a:lnTo>
                  <a:lnTo>
                    <a:pt x="602" y="29"/>
                  </a:lnTo>
                  <a:lnTo>
                    <a:pt x="600" y="26"/>
                  </a:lnTo>
                  <a:lnTo>
                    <a:pt x="595" y="26"/>
                  </a:lnTo>
                  <a:lnTo>
                    <a:pt x="586" y="26"/>
                  </a:lnTo>
                  <a:lnTo>
                    <a:pt x="578" y="26"/>
                  </a:lnTo>
                  <a:lnTo>
                    <a:pt x="574" y="26"/>
                  </a:lnTo>
                  <a:lnTo>
                    <a:pt x="571" y="29"/>
                  </a:lnTo>
                  <a:lnTo>
                    <a:pt x="571" y="33"/>
                  </a:lnTo>
                  <a:lnTo>
                    <a:pt x="571" y="38"/>
                  </a:lnTo>
                  <a:lnTo>
                    <a:pt x="574" y="69"/>
                  </a:lnTo>
                  <a:lnTo>
                    <a:pt x="576" y="76"/>
                  </a:lnTo>
                  <a:lnTo>
                    <a:pt x="578" y="81"/>
                  </a:lnTo>
                  <a:lnTo>
                    <a:pt x="581" y="85"/>
                  </a:lnTo>
                  <a:lnTo>
                    <a:pt x="581" y="88"/>
                  </a:lnTo>
                  <a:lnTo>
                    <a:pt x="583" y="93"/>
                  </a:lnTo>
                  <a:lnTo>
                    <a:pt x="581" y="95"/>
                  </a:lnTo>
                  <a:lnTo>
                    <a:pt x="578" y="97"/>
                  </a:lnTo>
                  <a:lnTo>
                    <a:pt x="576" y="100"/>
                  </a:lnTo>
                  <a:lnTo>
                    <a:pt x="571" y="102"/>
                  </a:lnTo>
                  <a:lnTo>
                    <a:pt x="567" y="102"/>
                  </a:lnTo>
                  <a:lnTo>
                    <a:pt x="564" y="102"/>
                  </a:lnTo>
                  <a:lnTo>
                    <a:pt x="564" y="104"/>
                  </a:lnTo>
                  <a:lnTo>
                    <a:pt x="555" y="102"/>
                  </a:lnTo>
                  <a:lnTo>
                    <a:pt x="548" y="102"/>
                  </a:lnTo>
                  <a:lnTo>
                    <a:pt x="541" y="100"/>
                  </a:lnTo>
                  <a:lnTo>
                    <a:pt x="534" y="95"/>
                  </a:lnTo>
                  <a:lnTo>
                    <a:pt x="522" y="88"/>
                  </a:lnTo>
                  <a:lnTo>
                    <a:pt x="505" y="76"/>
                  </a:lnTo>
                  <a:lnTo>
                    <a:pt x="503" y="74"/>
                  </a:lnTo>
                  <a:lnTo>
                    <a:pt x="500" y="74"/>
                  </a:lnTo>
                  <a:lnTo>
                    <a:pt x="493" y="71"/>
                  </a:lnTo>
                  <a:lnTo>
                    <a:pt x="486" y="71"/>
                  </a:lnTo>
                  <a:lnTo>
                    <a:pt x="479" y="71"/>
                  </a:lnTo>
                  <a:lnTo>
                    <a:pt x="475" y="74"/>
                  </a:lnTo>
                  <a:lnTo>
                    <a:pt x="470" y="74"/>
                  </a:lnTo>
                  <a:lnTo>
                    <a:pt x="467" y="76"/>
                  </a:lnTo>
                  <a:lnTo>
                    <a:pt x="465" y="81"/>
                  </a:lnTo>
                  <a:lnTo>
                    <a:pt x="463" y="83"/>
                  </a:lnTo>
                  <a:lnTo>
                    <a:pt x="460" y="88"/>
                  </a:lnTo>
                  <a:lnTo>
                    <a:pt x="460" y="93"/>
                  </a:lnTo>
                  <a:lnTo>
                    <a:pt x="463" y="100"/>
                  </a:lnTo>
                  <a:lnTo>
                    <a:pt x="463" y="104"/>
                  </a:lnTo>
                  <a:lnTo>
                    <a:pt x="463" y="111"/>
                  </a:lnTo>
                  <a:lnTo>
                    <a:pt x="463" y="116"/>
                  </a:lnTo>
                  <a:lnTo>
                    <a:pt x="463" y="121"/>
                  </a:lnTo>
                  <a:lnTo>
                    <a:pt x="463" y="126"/>
                  </a:lnTo>
                  <a:lnTo>
                    <a:pt x="460" y="128"/>
                  </a:lnTo>
                  <a:lnTo>
                    <a:pt x="460" y="130"/>
                  </a:lnTo>
                  <a:lnTo>
                    <a:pt x="460" y="133"/>
                  </a:lnTo>
                  <a:lnTo>
                    <a:pt x="458" y="135"/>
                  </a:lnTo>
                  <a:lnTo>
                    <a:pt x="456" y="137"/>
                  </a:lnTo>
                  <a:lnTo>
                    <a:pt x="456" y="140"/>
                  </a:lnTo>
                  <a:lnTo>
                    <a:pt x="453" y="144"/>
                  </a:lnTo>
                  <a:lnTo>
                    <a:pt x="456" y="144"/>
                  </a:lnTo>
                  <a:lnTo>
                    <a:pt x="439" y="180"/>
                  </a:lnTo>
                  <a:lnTo>
                    <a:pt x="432" y="199"/>
                  </a:lnTo>
                  <a:lnTo>
                    <a:pt x="427" y="218"/>
                  </a:lnTo>
                  <a:lnTo>
                    <a:pt x="427" y="222"/>
                  </a:lnTo>
                  <a:lnTo>
                    <a:pt x="432" y="220"/>
                  </a:lnTo>
                  <a:lnTo>
                    <a:pt x="439" y="220"/>
                  </a:lnTo>
                  <a:lnTo>
                    <a:pt x="444" y="220"/>
                  </a:lnTo>
                  <a:lnTo>
                    <a:pt x="449" y="222"/>
                  </a:lnTo>
                  <a:lnTo>
                    <a:pt x="453" y="222"/>
                  </a:lnTo>
                  <a:lnTo>
                    <a:pt x="458" y="225"/>
                  </a:lnTo>
                  <a:lnTo>
                    <a:pt x="463" y="227"/>
                  </a:lnTo>
                  <a:lnTo>
                    <a:pt x="470" y="230"/>
                  </a:lnTo>
                  <a:lnTo>
                    <a:pt x="472" y="232"/>
                  </a:lnTo>
                  <a:lnTo>
                    <a:pt x="472" y="234"/>
                  </a:lnTo>
                  <a:lnTo>
                    <a:pt x="475" y="237"/>
                  </a:lnTo>
                  <a:lnTo>
                    <a:pt x="475" y="241"/>
                  </a:lnTo>
                  <a:lnTo>
                    <a:pt x="475" y="244"/>
                  </a:lnTo>
                  <a:lnTo>
                    <a:pt x="472" y="246"/>
                  </a:lnTo>
                  <a:lnTo>
                    <a:pt x="472" y="251"/>
                  </a:lnTo>
                  <a:lnTo>
                    <a:pt x="470" y="256"/>
                  </a:lnTo>
                  <a:lnTo>
                    <a:pt x="465" y="265"/>
                  </a:lnTo>
                  <a:lnTo>
                    <a:pt x="463" y="270"/>
                  </a:lnTo>
                  <a:lnTo>
                    <a:pt x="458" y="274"/>
                  </a:lnTo>
                  <a:lnTo>
                    <a:pt x="458" y="277"/>
                  </a:lnTo>
                  <a:lnTo>
                    <a:pt x="456" y="277"/>
                  </a:lnTo>
                  <a:lnTo>
                    <a:pt x="456" y="277"/>
                  </a:lnTo>
                  <a:lnTo>
                    <a:pt x="456" y="277"/>
                  </a:lnTo>
                  <a:lnTo>
                    <a:pt x="456" y="279"/>
                  </a:lnTo>
                  <a:lnTo>
                    <a:pt x="453" y="282"/>
                  </a:lnTo>
                  <a:lnTo>
                    <a:pt x="449" y="286"/>
                  </a:lnTo>
                  <a:lnTo>
                    <a:pt x="446" y="289"/>
                  </a:lnTo>
                  <a:lnTo>
                    <a:pt x="441" y="291"/>
                  </a:lnTo>
                  <a:lnTo>
                    <a:pt x="437" y="296"/>
                  </a:lnTo>
                  <a:lnTo>
                    <a:pt x="432" y="298"/>
                  </a:lnTo>
                  <a:lnTo>
                    <a:pt x="427" y="303"/>
                  </a:lnTo>
                  <a:lnTo>
                    <a:pt x="425" y="305"/>
                  </a:lnTo>
                  <a:lnTo>
                    <a:pt x="423" y="307"/>
                  </a:lnTo>
                  <a:lnTo>
                    <a:pt x="423" y="312"/>
                  </a:lnTo>
                  <a:lnTo>
                    <a:pt x="423" y="315"/>
                  </a:lnTo>
                  <a:lnTo>
                    <a:pt x="425" y="319"/>
                  </a:lnTo>
                  <a:lnTo>
                    <a:pt x="427" y="324"/>
                  </a:lnTo>
                  <a:lnTo>
                    <a:pt x="430" y="326"/>
                  </a:lnTo>
                  <a:lnTo>
                    <a:pt x="437" y="331"/>
                  </a:lnTo>
                  <a:lnTo>
                    <a:pt x="451" y="348"/>
                  </a:lnTo>
                  <a:lnTo>
                    <a:pt x="465" y="367"/>
                  </a:lnTo>
                  <a:lnTo>
                    <a:pt x="472" y="374"/>
                  </a:lnTo>
                  <a:lnTo>
                    <a:pt x="472" y="378"/>
                  </a:lnTo>
                  <a:lnTo>
                    <a:pt x="472" y="381"/>
                  </a:lnTo>
                  <a:lnTo>
                    <a:pt x="470" y="385"/>
                  </a:lnTo>
                  <a:lnTo>
                    <a:pt x="467" y="390"/>
                  </a:lnTo>
                  <a:lnTo>
                    <a:pt x="465" y="395"/>
                  </a:lnTo>
                  <a:lnTo>
                    <a:pt x="463" y="400"/>
                  </a:lnTo>
                  <a:lnTo>
                    <a:pt x="458" y="402"/>
                  </a:lnTo>
                  <a:lnTo>
                    <a:pt x="453" y="404"/>
                  </a:lnTo>
                  <a:lnTo>
                    <a:pt x="451" y="407"/>
                  </a:lnTo>
                  <a:lnTo>
                    <a:pt x="451" y="407"/>
                  </a:lnTo>
                  <a:lnTo>
                    <a:pt x="446" y="409"/>
                  </a:lnTo>
                  <a:lnTo>
                    <a:pt x="444" y="409"/>
                  </a:lnTo>
                  <a:lnTo>
                    <a:pt x="444" y="411"/>
                  </a:lnTo>
                  <a:lnTo>
                    <a:pt x="441" y="416"/>
                  </a:lnTo>
                  <a:lnTo>
                    <a:pt x="441" y="419"/>
                  </a:lnTo>
                  <a:lnTo>
                    <a:pt x="441" y="423"/>
                  </a:lnTo>
                  <a:lnTo>
                    <a:pt x="441" y="426"/>
                  </a:lnTo>
                  <a:lnTo>
                    <a:pt x="444" y="430"/>
                  </a:lnTo>
                  <a:lnTo>
                    <a:pt x="444" y="433"/>
                  </a:lnTo>
                  <a:lnTo>
                    <a:pt x="446" y="435"/>
                  </a:lnTo>
                  <a:lnTo>
                    <a:pt x="451" y="437"/>
                  </a:lnTo>
                  <a:lnTo>
                    <a:pt x="456" y="440"/>
                  </a:lnTo>
                  <a:lnTo>
                    <a:pt x="449" y="445"/>
                  </a:lnTo>
                  <a:lnTo>
                    <a:pt x="441" y="449"/>
                  </a:lnTo>
                  <a:lnTo>
                    <a:pt x="437" y="452"/>
                  </a:lnTo>
                  <a:lnTo>
                    <a:pt x="432" y="456"/>
                  </a:lnTo>
                  <a:lnTo>
                    <a:pt x="423" y="461"/>
                  </a:lnTo>
                  <a:lnTo>
                    <a:pt x="411" y="466"/>
                  </a:lnTo>
                  <a:lnTo>
                    <a:pt x="408" y="468"/>
                  </a:lnTo>
                  <a:lnTo>
                    <a:pt x="406" y="471"/>
                  </a:lnTo>
                  <a:lnTo>
                    <a:pt x="404" y="473"/>
                  </a:lnTo>
                  <a:lnTo>
                    <a:pt x="404" y="478"/>
                  </a:lnTo>
                  <a:lnTo>
                    <a:pt x="404" y="480"/>
                  </a:lnTo>
                  <a:lnTo>
                    <a:pt x="404" y="482"/>
                  </a:lnTo>
                  <a:lnTo>
                    <a:pt x="404" y="482"/>
                  </a:lnTo>
                  <a:lnTo>
                    <a:pt x="404" y="485"/>
                  </a:lnTo>
                  <a:lnTo>
                    <a:pt x="404" y="487"/>
                  </a:lnTo>
                  <a:lnTo>
                    <a:pt x="404" y="489"/>
                  </a:lnTo>
                  <a:lnTo>
                    <a:pt x="404" y="489"/>
                  </a:lnTo>
                  <a:lnTo>
                    <a:pt x="401" y="492"/>
                  </a:lnTo>
                  <a:lnTo>
                    <a:pt x="401" y="492"/>
                  </a:lnTo>
                  <a:lnTo>
                    <a:pt x="401" y="494"/>
                  </a:lnTo>
                  <a:lnTo>
                    <a:pt x="399" y="496"/>
                  </a:lnTo>
                  <a:lnTo>
                    <a:pt x="399" y="496"/>
                  </a:lnTo>
                  <a:lnTo>
                    <a:pt x="399" y="499"/>
                  </a:lnTo>
                  <a:lnTo>
                    <a:pt x="404" y="508"/>
                  </a:lnTo>
                  <a:lnTo>
                    <a:pt x="408" y="520"/>
                  </a:lnTo>
                  <a:lnTo>
                    <a:pt x="411" y="525"/>
                  </a:lnTo>
                  <a:lnTo>
                    <a:pt x="413" y="532"/>
                  </a:lnTo>
                  <a:lnTo>
                    <a:pt x="413" y="539"/>
                  </a:lnTo>
                  <a:lnTo>
                    <a:pt x="415" y="548"/>
                  </a:lnTo>
                  <a:lnTo>
                    <a:pt x="404" y="548"/>
                  </a:lnTo>
                  <a:lnTo>
                    <a:pt x="392" y="551"/>
                  </a:lnTo>
                  <a:lnTo>
                    <a:pt x="380" y="551"/>
                  </a:lnTo>
                  <a:lnTo>
                    <a:pt x="371" y="551"/>
                  </a:lnTo>
                  <a:lnTo>
                    <a:pt x="361" y="551"/>
                  </a:lnTo>
                  <a:lnTo>
                    <a:pt x="354" y="551"/>
                  </a:lnTo>
                  <a:lnTo>
                    <a:pt x="347" y="551"/>
                  </a:lnTo>
                  <a:lnTo>
                    <a:pt x="340" y="556"/>
                  </a:lnTo>
                  <a:lnTo>
                    <a:pt x="340" y="556"/>
                  </a:lnTo>
                  <a:lnTo>
                    <a:pt x="338" y="556"/>
                  </a:lnTo>
                  <a:lnTo>
                    <a:pt x="335" y="556"/>
                  </a:lnTo>
                  <a:lnTo>
                    <a:pt x="333" y="556"/>
                  </a:lnTo>
                  <a:lnTo>
                    <a:pt x="333" y="556"/>
                  </a:lnTo>
                  <a:lnTo>
                    <a:pt x="321" y="553"/>
                  </a:lnTo>
                  <a:lnTo>
                    <a:pt x="314" y="551"/>
                  </a:lnTo>
                  <a:lnTo>
                    <a:pt x="307" y="546"/>
                  </a:lnTo>
                  <a:lnTo>
                    <a:pt x="300" y="541"/>
                  </a:lnTo>
                  <a:lnTo>
                    <a:pt x="288" y="530"/>
                  </a:lnTo>
                  <a:lnTo>
                    <a:pt x="281" y="522"/>
                  </a:lnTo>
                  <a:lnTo>
                    <a:pt x="276" y="518"/>
                  </a:lnTo>
                  <a:lnTo>
                    <a:pt x="274" y="518"/>
                  </a:lnTo>
                  <a:lnTo>
                    <a:pt x="269" y="515"/>
                  </a:lnTo>
                  <a:lnTo>
                    <a:pt x="269" y="515"/>
                  </a:lnTo>
                  <a:lnTo>
                    <a:pt x="267" y="515"/>
                  </a:lnTo>
                  <a:lnTo>
                    <a:pt x="262" y="520"/>
                  </a:lnTo>
                  <a:lnTo>
                    <a:pt x="257" y="525"/>
                  </a:lnTo>
                  <a:lnTo>
                    <a:pt x="255" y="530"/>
                  </a:lnTo>
                  <a:lnTo>
                    <a:pt x="250" y="532"/>
                  </a:lnTo>
                  <a:lnTo>
                    <a:pt x="248" y="534"/>
                  </a:lnTo>
                  <a:lnTo>
                    <a:pt x="243" y="539"/>
                  </a:lnTo>
                  <a:lnTo>
                    <a:pt x="238" y="541"/>
                  </a:lnTo>
                  <a:lnTo>
                    <a:pt x="234" y="544"/>
                  </a:lnTo>
                  <a:lnTo>
                    <a:pt x="229" y="544"/>
                  </a:lnTo>
                  <a:lnTo>
                    <a:pt x="222" y="546"/>
                  </a:lnTo>
                  <a:lnTo>
                    <a:pt x="217" y="546"/>
                  </a:lnTo>
                  <a:lnTo>
                    <a:pt x="210" y="546"/>
                  </a:lnTo>
                  <a:lnTo>
                    <a:pt x="205" y="544"/>
                  </a:lnTo>
                  <a:lnTo>
                    <a:pt x="201" y="544"/>
                  </a:lnTo>
                  <a:lnTo>
                    <a:pt x="189" y="539"/>
                  </a:lnTo>
                  <a:lnTo>
                    <a:pt x="179" y="539"/>
                  </a:lnTo>
                  <a:lnTo>
                    <a:pt x="170" y="541"/>
                  </a:lnTo>
                  <a:lnTo>
                    <a:pt x="165" y="544"/>
                  </a:lnTo>
                  <a:lnTo>
                    <a:pt x="160" y="546"/>
                  </a:lnTo>
                  <a:lnTo>
                    <a:pt x="158" y="546"/>
                  </a:lnTo>
                  <a:lnTo>
                    <a:pt x="158" y="548"/>
                  </a:lnTo>
                  <a:lnTo>
                    <a:pt x="158" y="553"/>
                  </a:lnTo>
                  <a:lnTo>
                    <a:pt x="158" y="558"/>
                  </a:lnTo>
                  <a:lnTo>
                    <a:pt x="158" y="560"/>
                  </a:lnTo>
                  <a:lnTo>
                    <a:pt x="158" y="560"/>
                  </a:lnTo>
                  <a:lnTo>
                    <a:pt x="158" y="563"/>
                  </a:lnTo>
                  <a:lnTo>
                    <a:pt x="158" y="563"/>
                  </a:lnTo>
                  <a:lnTo>
                    <a:pt x="158" y="565"/>
                  </a:lnTo>
                  <a:lnTo>
                    <a:pt x="158" y="565"/>
                  </a:lnTo>
                  <a:lnTo>
                    <a:pt x="156" y="567"/>
                  </a:lnTo>
                  <a:lnTo>
                    <a:pt x="156" y="567"/>
                  </a:lnTo>
                  <a:lnTo>
                    <a:pt x="156" y="567"/>
                  </a:lnTo>
                  <a:lnTo>
                    <a:pt x="156" y="567"/>
                  </a:lnTo>
                  <a:lnTo>
                    <a:pt x="153" y="570"/>
                  </a:lnTo>
                  <a:lnTo>
                    <a:pt x="153" y="570"/>
                  </a:lnTo>
                  <a:lnTo>
                    <a:pt x="151" y="570"/>
                  </a:lnTo>
                  <a:lnTo>
                    <a:pt x="146" y="572"/>
                  </a:lnTo>
                  <a:lnTo>
                    <a:pt x="144" y="572"/>
                  </a:lnTo>
                  <a:lnTo>
                    <a:pt x="137" y="570"/>
                  </a:lnTo>
                  <a:lnTo>
                    <a:pt x="130" y="570"/>
                  </a:lnTo>
                  <a:lnTo>
                    <a:pt x="125" y="570"/>
                  </a:lnTo>
                  <a:lnTo>
                    <a:pt x="120" y="572"/>
                  </a:lnTo>
                  <a:lnTo>
                    <a:pt x="115" y="572"/>
                  </a:lnTo>
                  <a:lnTo>
                    <a:pt x="111" y="577"/>
                  </a:lnTo>
                  <a:lnTo>
                    <a:pt x="104" y="584"/>
                  </a:lnTo>
                  <a:lnTo>
                    <a:pt x="101" y="586"/>
                  </a:lnTo>
                  <a:lnTo>
                    <a:pt x="99" y="589"/>
                  </a:lnTo>
                  <a:lnTo>
                    <a:pt x="99" y="591"/>
                  </a:lnTo>
                  <a:lnTo>
                    <a:pt x="97" y="591"/>
                  </a:lnTo>
                  <a:lnTo>
                    <a:pt x="97" y="591"/>
                  </a:lnTo>
                  <a:lnTo>
                    <a:pt x="97" y="591"/>
                  </a:lnTo>
                  <a:lnTo>
                    <a:pt x="97" y="596"/>
                  </a:lnTo>
                  <a:lnTo>
                    <a:pt x="92" y="596"/>
                  </a:lnTo>
                  <a:lnTo>
                    <a:pt x="90" y="598"/>
                  </a:lnTo>
                  <a:lnTo>
                    <a:pt x="87" y="598"/>
                  </a:lnTo>
                  <a:lnTo>
                    <a:pt x="87" y="600"/>
                  </a:lnTo>
                  <a:lnTo>
                    <a:pt x="85" y="600"/>
                  </a:lnTo>
                  <a:lnTo>
                    <a:pt x="82" y="600"/>
                  </a:lnTo>
                  <a:lnTo>
                    <a:pt x="80" y="600"/>
                  </a:lnTo>
                  <a:lnTo>
                    <a:pt x="78" y="603"/>
                  </a:lnTo>
                  <a:lnTo>
                    <a:pt x="75" y="603"/>
                  </a:lnTo>
                  <a:lnTo>
                    <a:pt x="73" y="600"/>
                  </a:lnTo>
                  <a:lnTo>
                    <a:pt x="73" y="600"/>
                  </a:lnTo>
                  <a:lnTo>
                    <a:pt x="73" y="600"/>
                  </a:lnTo>
                  <a:lnTo>
                    <a:pt x="71" y="600"/>
                  </a:lnTo>
                  <a:lnTo>
                    <a:pt x="66" y="600"/>
                  </a:lnTo>
                  <a:lnTo>
                    <a:pt x="56" y="598"/>
                  </a:lnTo>
                  <a:lnTo>
                    <a:pt x="47" y="598"/>
                  </a:lnTo>
                  <a:lnTo>
                    <a:pt x="38" y="600"/>
                  </a:lnTo>
                  <a:lnTo>
                    <a:pt x="28" y="603"/>
                  </a:lnTo>
                  <a:lnTo>
                    <a:pt x="19" y="608"/>
                  </a:lnTo>
                  <a:lnTo>
                    <a:pt x="16" y="610"/>
                  </a:lnTo>
                  <a:lnTo>
                    <a:pt x="12" y="612"/>
                  </a:lnTo>
                  <a:lnTo>
                    <a:pt x="4" y="619"/>
                  </a:lnTo>
                  <a:lnTo>
                    <a:pt x="0" y="626"/>
                  </a:lnTo>
                  <a:lnTo>
                    <a:pt x="2" y="636"/>
                  </a:lnTo>
                  <a:lnTo>
                    <a:pt x="2" y="638"/>
                  </a:lnTo>
                  <a:lnTo>
                    <a:pt x="4" y="643"/>
                  </a:lnTo>
                  <a:lnTo>
                    <a:pt x="16" y="655"/>
                  </a:lnTo>
                  <a:lnTo>
                    <a:pt x="21" y="662"/>
                  </a:lnTo>
                  <a:lnTo>
                    <a:pt x="28" y="667"/>
                  </a:lnTo>
                  <a:lnTo>
                    <a:pt x="28" y="671"/>
                  </a:lnTo>
                  <a:lnTo>
                    <a:pt x="30" y="674"/>
                  </a:lnTo>
                  <a:lnTo>
                    <a:pt x="33" y="676"/>
                  </a:lnTo>
                  <a:lnTo>
                    <a:pt x="35" y="678"/>
                  </a:lnTo>
                  <a:lnTo>
                    <a:pt x="42" y="681"/>
                  </a:lnTo>
                  <a:lnTo>
                    <a:pt x="45" y="683"/>
                  </a:lnTo>
                  <a:lnTo>
                    <a:pt x="49" y="683"/>
                  </a:lnTo>
                  <a:lnTo>
                    <a:pt x="52" y="683"/>
                  </a:lnTo>
                  <a:lnTo>
                    <a:pt x="52" y="683"/>
                  </a:lnTo>
                  <a:lnTo>
                    <a:pt x="54" y="683"/>
                  </a:lnTo>
                  <a:lnTo>
                    <a:pt x="56" y="683"/>
                  </a:lnTo>
                  <a:lnTo>
                    <a:pt x="61" y="683"/>
                  </a:lnTo>
                  <a:lnTo>
                    <a:pt x="64" y="683"/>
                  </a:lnTo>
                  <a:lnTo>
                    <a:pt x="66" y="681"/>
                  </a:lnTo>
                  <a:lnTo>
                    <a:pt x="71" y="678"/>
                  </a:lnTo>
                  <a:lnTo>
                    <a:pt x="75" y="674"/>
                  </a:lnTo>
                  <a:lnTo>
                    <a:pt x="78" y="674"/>
                  </a:lnTo>
                  <a:lnTo>
                    <a:pt x="78" y="671"/>
                  </a:lnTo>
                  <a:lnTo>
                    <a:pt x="82" y="671"/>
                  </a:lnTo>
                  <a:lnTo>
                    <a:pt x="85" y="667"/>
                  </a:lnTo>
                  <a:lnTo>
                    <a:pt x="90" y="664"/>
                  </a:lnTo>
                  <a:lnTo>
                    <a:pt x="97" y="664"/>
                  </a:lnTo>
                  <a:lnTo>
                    <a:pt x="101" y="664"/>
                  </a:lnTo>
                  <a:lnTo>
                    <a:pt x="106" y="664"/>
                  </a:lnTo>
                  <a:lnTo>
                    <a:pt x="108" y="667"/>
                  </a:lnTo>
                  <a:lnTo>
                    <a:pt x="113" y="667"/>
                  </a:lnTo>
                  <a:lnTo>
                    <a:pt x="118" y="669"/>
                  </a:lnTo>
                  <a:lnTo>
                    <a:pt x="123" y="671"/>
                  </a:lnTo>
                  <a:lnTo>
                    <a:pt x="130" y="676"/>
                  </a:lnTo>
                  <a:lnTo>
                    <a:pt x="134" y="681"/>
                  </a:lnTo>
                  <a:lnTo>
                    <a:pt x="134" y="685"/>
                  </a:lnTo>
                  <a:lnTo>
                    <a:pt x="134" y="690"/>
                  </a:lnTo>
                  <a:lnTo>
                    <a:pt x="134" y="695"/>
                  </a:lnTo>
                  <a:lnTo>
                    <a:pt x="132" y="700"/>
                  </a:lnTo>
                  <a:lnTo>
                    <a:pt x="127" y="711"/>
                  </a:lnTo>
                  <a:lnTo>
                    <a:pt x="120" y="723"/>
                  </a:lnTo>
                  <a:lnTo>
                    <a:pt x="118" y="730"/>
                  </a:lnTo>
                  <a:lnTo>
                    <a:pt x="115" y="737"/>
                  </a:lnTo>
                  <a:lnTo>
                    <a:pt x="113" y="747"/>
                  </a:lnTo>
                  <a:lnTo>
                    <a:pt x="113" y="756"/>
                  </a:lnTo>
                  <a:lnTo>
                    <a:pt x="111" y="771"/>
                  </a:lnTo>
                  <a:lnTo>
                    <a:pt x="111" y="794"/>
                  </a:lnTo>
                  <a:lnTo>
                    <a:pt x="97" y="792"/>
                  </a:lnTo>
                  <a:lnTo>
                    <a:pt x="82" y="792"/>
                  </a:lnTo>
                  <a:lnTo>
                    <a:pt x="80" y="794"/>
                  </a:lnTo>
                  <a:lnTo>
                    <a:pt x="75" y="797"/>
                  </a:lnTo>
                  <a:lnTo>
                    <a:pt x="73" y="801"/>
                  </a:lnTo>
                  <a:lnTo>
                    <a:pt x="73" y="806"/>
                  </a:lnTo>
                  <a:lnTo>
                    <a:pt x="71" y="811"/>
                  </a:lnTo>
                  <a:lnTo>
                    <a:pt x="71" y="818"/>
                  </a:lnTo>
                  <a:lnTo>
                    <a:pt x="68" y="820"/>
                  </a:lnTo>
                  <a:lnTo>
                    <a:pt x="68" y="825"/>
                  </a:lnTo>
                  <a:lnTo>
                    <a:pt x="71" y="832"/>
                  </a:lnTo>
                  <a:lnTo>
                    <a:pt x="73" y="839"/>
                  </a:lnTo>
                  <a:lnTo>
                    <a:pt x="75" y="841"/>
                  </a:lnTo>
                  <a:lnTo>
                    <a:pt x="78" y="844"/>
                  </a:lnTo>
                  <a:lnTo>
                    <a:pt x="80" y="848"/>
                  </a:lnTo>
                  <a:lnTo>
                    <a:pt x="85" y="851"/>
                  </a:lnTo>
                  <a:lnTo>
                    <a:pt x="85" y="856"/>
                  </a:lnTo>
                  <a:lnTo>
                    <a:pt x="87" y="860"/>
                  </a:lnTo>
                  <a:lnTo>
                    <a:pt x="87" y="867"/>
                  </a:lnTo>
                  <a:lnTo>
                    <a:pt x="90" y="874"/>
                  </a:lnTo>
                  <a:lnTo>
                    <a:pt x="90" y="882"/>
                  </a:lnTo>
                  <a:lnTo>
                    <a:pt x="94" y="889"/>
                  </a:lnTo>
                  <a:lnTo>
                    <a:pt x="97" y="896"/>
                  </a:lnTo>
                  <a:lnTo>
                    <a:pt x="97" y="900"/>
                  </a:lnTo>
                  <a:lnTo>
                    <a:pt x="97" y="903"/>
                  </a:lnTo>
                  <a:lnTo>
                    <a:pt x="97" y="905"/>
                  </a:lnTo>
                  <a:lnTo>
                    <a:pt x="97" y="908"/>
                  </a:lnTo>
                  <a:lnTo>
                    <a:pt x="97" y="908"/>
                  </a:lnTo>
                  <a:lnTo>
                    <a:pt x="97" y="908"/>
                  </a:lnTo>
                  <a:lnTo>
                    <a:pt x="97" y="908"/>
                  </a:lnTo>
                  <a:lnTo>
                    <a:pt x="94" y="910"/>
                  </a:lnTo>
                  <a:lnTo>
                    <a:pt x="92" y="917"/>
                  </a:lnTo>
                  <a:lnTo>
                    <a:pt x="82" y="929"/>
                  </a:lnTo>
                  <a:lnTo>
                    <a:pt x="78" y="936"/>
                  </a:lnTo>
                  <a:lnTo>
                    <a:pt x="73" y="945"/>
                  </a:lnTo>
                  <a:lnTo>
                    <a:pt x="73" y="945"/>
                  </a:lnTo>
                  <a:lnTo>
                    <a:pt x="73" y="948"/>
                  </a:lnTo>
                  <a:lnTo>
                    <a:pt x="71" y="948"/>
                  </a:lnTo>
                  <a:lnTo>
                    <a:pt x="71" y="952"/>
                  </a:lnTo>
                  <a:lnTo>
                    <a:pt x="66" y="960"/>
                  </a:lnTo>
                  <a:lnTo>
                    <a:pt x="61" y="967"/>
                  </a:lnTo>
                  <a:lnTo>
                    <a:pt x="59" y="971"/>
                  </a:lnTo>
                  <a:lnTo>
                    <a:pt x="59" y="974"/>
                  </a:lnTo>
                  <a:lnTo>
                    <a:pt x="56" y="983"/>
                  </a:lnTo>
                  <a:lnTo>
                    <a:pt x="56" y="995"/>
                  </a:lnTo>
                  <a:lnTo>
                    <a:pt x="56" y="1007"/>
                  </a:lnTo>
                  <a:lnTo>
                    <a:pt x="56" y="1011"/>
                  </a:lnTo>
                  <a:lnTo>
                    <a:pt x="59" y="1019"/>
                  </a:lnTo>
                  <a:lnTo>
                    <a:pt x="61" y="1033"/>
                  </a:lnTo>
                  <a:lnTo>
                    <a:pt x="64" y="1035"/>
                  </a:lnTo>
                  <a:lnTo>
                    <a:pt x="64" y="1037"/>
                  </a:lnTo>
                  <a:lnTo>
                    <a:pt x="66" y="1040"/>
                  </a:lnTo>
                  <a:lnTo>
                    <a:pt x="73" y="1042"/>
                  </a:lnTo>
                  <a:lnTo>
                    <a:pt x="78" y="1045"/>
                  </a:lnTo>
                  <a:lnTo>
                    <a:pt x="80" y="1047"/>
                  </a:lnTo>
                  <a:lnTo>
                    <a:pt x="82" y="1052"/>
                  </a:lnTo>
                  <a:lnTo>
                    <a:pt x="85" y="1054"/>
                  </a:lnTo>
                  <a:lnTo>
                    <a:pt x="85" y="1059"/>
                  </a:lnTo>
                  <a:lnTo>
                    <a:pt x="87" y="1063"/>
                  </a:lnTo>
                  <a:lnTo>
                    <a:pt x="85" y="1068"/>
                  </a:lnTo>
                  <a:lnTo>
                    <a:pt x="85" y="1073"/>
                  </a:lnTo>
                  <a:lnTo>
                    <a:pt x="82" y="1080"/>
                  </a:lnTo>
                  <a:lnTo>
                    <a:pt x="80" y="1087"/>
                  </a:lnTo>
                  <a:lnTo>
                    <a:pt x="80" y="1092"/>
                  </a:lnTo>
                  <a:lnTo>
                    <a:pt x="80" y="1099"/>
                  </a:lnTo>
                  <a:lnTo>
                    <a:pt x="78" y="1106"/>
                  </a:lnTo>
                  <a:lnTo>
                    <a:pt x="75" y="1108"/>
                  </a:lnTo>
                  <a:lnTo>
                    <a:pt x="75" y="1111"/>
                  </a:lnTo>
                  <a:lnTo>
                    <a:pt x="75" y="1113"/>
                  </a:lnTo>
                  <a:lnTo>
                    <a:pt x="71" y="1125"/>
                  </a:lnTo>
                  <a:lnTo>
                    <a:pt x="71" y="1134"/>
                  </a:lnTo>
                  <a:lnTo>
                    <a:pt x="71" y="1141"/>
                  </a:lnTo>
                  <a:lnTo>
                    <a:pt x="71" y="1146"/>
                  </a:lnTo>
                  <a:lnTo>
                    <a:pt x="75" y="1158"/>
                  </a:lnTo>
                  <a:lnTo>
                    <a:pt x="82" y="1172"/>
                  </a:lnTo>
                  <a:lnTo>
                    <a:pt x="90" y="1189"/>
                  </a:lnTo>
                  <a:lnTo>
                    <a:pt x="94" y="1193"/>
                  </a:lnTo>
                  <a:lnTo>
                    <a:pt x="94" y="1196"/>
                  </a:lnTo>
                  <a:lnTo>
                    <a:pt x="97" y="1198"/>
                  </a:lnTo>
                  <a:lnTo>
                    <a:pt x="104" y="1215"/>
                  </a:lnTo>
                  <a:lnTo>
                    <a:pt x="104" y="1217"/>
                  </a:lnTo>
                  <a:lnTo>
                    <a:pt x="104" y="1219"/>
                  </a:lnTo>
                  <a:lnTo>
                    <a:pt x="104" y="1224"/>
                  </a:lnTo>
                  <a:lnTo>
                    <a:pt x="104" y="1224"/>
                  </a:lnTo>
                  <a:lnTo>
                    <a:pt x="106" y="1226"/>
                  </a:lnTo>
                  <a:lnTo>
                    <a:pt x="104" y="1231"/>
                  </a:lnTo>
                  <a:lnTo>
                    <a:pt x="101" y="1238"/>
                  </a:lnTo>
                  <a:lnTo>
                    <a:pt x="97" y="1245"/>
                  </a:lnTo>
                  <a:lnTo>
                    <a:pt x="94" y="1255"/>
                  </a:lnTo>
                  <a:lnTo>
                    <a:pt x="92" y="1257"/>
                  </a:lnTo>
                  <a:lnTo>
                    <a:pt x="92" y="1257"/>
                  </a:lnTo>
                  <a:lnTo>
                    <a:pt x="92" y="1257"/>
                  </a:lnTo>
                  <a:lnTo>
                    <a:pt x="92" y="1257"/>
                  </a:lnTo>
                  <a:lnTo>
                    <a:pt x="92" y="1260"/>
                  </a:lnTo>
                  <a:lnTo>
                    <a:pt x="90" y="1260"/>
                  </a:lnTo>
                  <a:lnTo>
                    <a:pt x="85" y="1264"/>
                  </a:lnTo>
                  <a:lnTo>
                    <a:pt x="80" y="1269"/>
                  </a:lnTo>
                  <a:lnTo>
                    <a:pt x="78" y="1274"/>
                  </a:lnTo>
                  <a:lnTo>
                    <a:pt x="78" y="1278"/>
                  </a:lnTo>
                  <a:lnTo>
                    <a:pt x="92" y="1281"/>
                  </a:lnTo>
                  <a:lnTo>
                    <a:pt x="106" y="1286"/>
                  </a:lnTo>
                  <a:lnTo>
                    <a:pt x="115" y="1288"/>
                  </a:lnTo>
                  <a:lnTo>
                    <a:pt x="120" y="1290"/>
                  </a:lnTo>
                  <a:lnTo>
                    <a:pt x="120" y="1290"/>
                  </a:lnTo>
                  <a:lnTo>
                    <a:pt x="120" y="1290"/>
                  </a:lnTo>
                  <a:lnTo>
                    <a:pt x="123" y="1290"/>
                  </a:lnTo>
                  <a:lnTo>
                    <a:pt x="125" y="1290"/>
                  </a:lnTo>
                  <a:lnTo>
                    <a:pt x="134" y="1293"/>
                  </a:lnTo>
                  <a:lnTo>
                    <a:pt x="139" y="1293"/>
                  </a:lnTo>
                  <a:lnTo>
                    <a:pt x="141" y="1293"/>
                  </a:lnTo>
                  <a:lnTo>
                    <a:pt x="144" y="1293"/>
                  </a:lnTo>
                  <a:lnTo>
                    <a:pt x="153" y="1293"/>
                  </a:lnTo>
                  <a:lnTo>
                    <a:pt x="163" y="1290"/>
                  </a:lnTo>
                  <a:lnTo>
                    <a:pt x="172" y="1288"/>
                  </a:lnTo>
                  <a:lnTo>
                    <a:pt x="182" y="1283"/>
                  </a:lnTo>
                  <a:lnTo>
                    <a:pt x="196" y="1276"/>
                  </a:lnTo>
                  <a:lnTo>
                    <a:pt x="212" y="1271"/>
                  </a:lnTo>
                  <a:lnTo>
                    <a:pt x="229" y="1264"/>
                  </a:lnTo>
                  <a:lnTo>
                    <a:pt x="245" y="1257"/>
                  </a:lnTo>
                  <a:lnTo>
                    <a:pt x="262" y="1250"/>
                  </a:lnTo>
                  <a:lnTo>
                    <a:pt x="278" y="1245"/>
                  </a:lnTo>
                  <a:lnTo>
                    <a:pt x="283" y="1243"/>
                  </a:lnTo>
                  <a:lnTo>
                    <a:pt x="290" y="1238"/>
                  </a:lnTo>
                  <a:lnTo>
                    <a:pt x="293" y="1234"/>
                  </a:lnTo>
                  <a:lnTo>
                    <a:pt x="297" y="1231"/>
                  </a:lnTo>
                  <a:lnTo>
                    <a:pt x="302" y="1229"/>
                  </a:lnTo>
                  <a:lnTo>
                    <a:pt x="307" y="1229"/>
                  </a:lnTo>
                  <a:lnTo>
                    <a:pt x="316" y="1229"/>
                  </a:lnTo>
                  <a:lnTo>
                    <a:pt x="321" y="1231"/>
                  </a:lnTo>
                  <a:lnTo>
                    <a:pt x="326" y="1234"/>
                  </a:lnTo>
                  <a:lnTo>
                    <a:pt x="330" y="1236"/>
                  </a:lnTo>
                  <a:lnTo>
                    <a:pt x="338" y="1236"/>
                  </a:lnTo>
                  <a:lnTo>
                    <a:pt x="340" y="1234"/>
                  </a:lnTo>
                  <a:lnTo>
                    <a:pt x="342" y="1234"/>
                  </a:lnTo>
                  <a:lnTo>
                    <a:pt x="347" y="1236"/>
                  </a:lnTo>
                  <a:lnTo>
                    <a:pt x="349" y="1236"/>
                  </a:lnTo>
                  <a:lnTo>
                    <a:pt x="349" y="1238"/>
                  </a:lnTo>
                  <a:lnTo>
                    <a:pt x="352" y="1243"/>
                  </a:lnTo>
                  <a:lnTo>
                    <a:pt x="349" y="1245"/>
                  </a:lnTo>
                  <a:lnTo>
                    <a:pt x="352" y="1248"/>
                  </a:lnTo>
                  <a:lnTo>
                    <a:pt x="352" y="1250"/>
                  </a:lnTo>
                  <a:lnTo>
                    <a:pt x="354" y="1252"/>
                  </a:lnTo>
                  <a:lnTo>
                    <a:pt x="356" y="1252"/>
                  </a:lnTo>
                  <a:lnTo>
                    <a:pt x="359" y="1252"/>
                  </a:lnTo>
                  <a:lnTo>
                    <a:pt x="361" y="1252"/>
                  </a:lnTo>
                  <a:lnTo>
                    <a:pt x="366" y="1252"/>
                  </a:lnTo>
                  <a:lnTo>
                    <a:pt x="375" y="1250"/>
                  </a:lnTo>
                  <a:lnTo>
                    <a:pt x="380" y="1248"/>
                  </a:lnTo>
                  <a:lnTo>
                    <a:pt x="382" y="1248"/>
                  </a:lnTo>
                  <a:lnTo>
                    <a:pt x="385" y="1248"/>
                  </a:lnTo>
                  <a:lnTo>
                    <a:pt x="389" y="1245"/>
                  </a:lnTo>
                  <a:lnTo>
                    <a:pt x="392" y="1243"/>
                  </a:lnTo>
                  <a:lnTo>
                    <a:pt x="397" y="1241"/>
                  </a:lnTo>
                  <a:lnTo>
                    <a:pt x="399" y="1238"/>
                  </a:lnTo>
                  <a:lnTo>
                    <a:pt x="401" y="1238"/>
                  </a:lnTo>
                  <a:lnTo>
                    <a:pt x="404" y="1236"/>
                  </a:lnTo>
                  <a:lnTo>
                    <a:pt x="406" y="1234"/>
                  </a:lnTo>
                  <a:lnTo>
                    <a:pt x="408" y="1229"/>
                  </a:lnTo>
                  <a:lnTo>
                    <a:pt x="408" y="1229"/>
                  </a:lnTo>
                  <a:lnTo>
                    <a:pt x="411" y="1226"/>
                  </a:lnTo>
                  <a:lnTo>
                    <a:pt x="411" y="1224"/>
                  </a:lnTo>
                  <a:lnTo>
                    <a:pt x="411" y="1224"/>
                  </a:lnTo>
                  <a:lnTo>
                    <a:pt x="411" y="1224"/>
                  </a:lnTo>
                  <a:lnTo>
                    <a:pt x="413" y="1224"/>
                  </a:lnTo>
                  <a:lnTo>
                    <a:pt x="413" y="1222"/>
                  </a:lnTo>
                  <a:lnTo>
                    <a:pt x="413" y="1219"/>
                  </a:lnTo>
                  <a:lnTo>
                    <a:pt x="415" y="1217"/>
                  </a:lnTo>
                  <a:lnTo>
                    <a:pt x="418" y="1205"/>
                  </a:lnTo>
                  <a:lnTo>
                    <a:pt x="420" y="1196"/>
                  </a:lnTo>
                  <a:lnTo>
                    <a:pt x="425" y="1186"/>
                  </a:lnTo>
                  <a:lnTo>
                    <a:pt x="432" y="1179"/>
                  </a:lnTo>
                  <a:lnTo>
                    <a:pt x="434" y="1175"/>
                  </a:lnTo>
                  <a:lnTo>
                    <a:pt x="437" y="1170"/>
                  </a:lnTo>
                  <a:lnTo>
                    <a:pt x="437" y="1167"/>
                  </a:lnTo>
                  <a:lnTo>
                    <a:pt x="446" y="1151"/>
                  </a:lnTo>
                  <a:lnTo>
                    <a:pt x="458" y="1130"/>
                  </a:lnTo>
                  <a:lnTo>
                    <a:pt x="470" y="1111"/>
                  </a:lnTo>
                  <a:lnTo>
                    <a:pt x="472" y="1106"/>
                  </a:lnTo>
                  <a:lnTo>
                    <a:pt x="472" y="1106"/>
                  </a:lnTo>
                  <a:lnTo>
                    <a:pt x="472" y="1104"/>
                  </a:lnTo>
                  <a:lnTo>
                    <a:pt x="472" y="1101"/>
                  </a:lnTo>
                  <a:lnTo>
                    <a:pt x="475" y="1099"/>
                  </a:lnTo>
                  <a:lnTo>
                    <a:pt x="475" y="1097"/>
                  </a:lnTo>
                  <a:lnTo>
                    <a:pt x="475" y="1092"/>
                  </a:lnTo>
                  <a:lnTo>
                    <a:pt x="472" y="1087"/>
                  </a:lnTo>
                  <a:lnTo>
                    <a:pt x="472" y="1082"/>
                  </a:lnTo>
                  <a:lnTo>
                    <a:pt x="472" y="1082"/>
                  </a:lnTo>
                  <a:lnTo>
                    <a:pt x="472" y="1082"/>
                  </a:lnTo>
                  <a:lnTo>
                    <a:pt x="472" y="1080"/>
                  </a:lnTo>
                  <a:lnTo>
                    <a:pt x="470" y="1078"/>
                  </a:lnTo>
                  <a:lnTo>
                    <a:pt x="470" y="1078"/>
                  </a:lnTo>
                  <a:lnTo>
                    <a:pt x="470" y="1078"/>
                  </a:lnTo>
                  <a:lnTo>
                    <a:pt x="470" y="1075"/>
                  </a:lnTo>
                  <a:lnTo>
                    <a:pt x="467" y="1071"/>
                  </a:lnTo>
                  <a:lnTo>
                    <a:pt x="465" y="1066"/>
                  </a:lnTo>
                  <a:lnTo>
                    <a:pt x="460" y="1063"/>
                  </a:lnTo>
                  <a:lnTo>
                    <a:pt x="458" y="1061"/>
                  </a:lnTo>
                  <a:lnTo>
                    <a:pt x="456" y="1056"/>
                  </a:lnTo>
                  <a:lnTo>
                    <a:pt x="451" y="1056"/>
                  </a:lnTo>
                  <a:lnTo>
                    <a:pt x="446" y="1054"/>
                  </a:lnTo>
                  <a:lnTo>
                    <a:pt x="441" y="1054"/>
                  </a:lnTo>
                  <a:lnTo>
                    <a:pt x="446" y="1049"/>
                  </a:lnTo>
                  <a:lnTo>
                    <a:pt x="451" y="1045"/>
                  </a:lnTo>
                  <a:lnTo>
                    <a:pt x="460" y="1035"/>
                  </a:lnTo>
                  <a:lnTo>
                    <a:pt x="467" y="1030"/>
                  </a:lnTo>
                  <a:lnTo>
                    <a:pt x="475" y="1028"/>
                  </a:lnTo>
                  <a:lnTo>
                    <a:pt x="482" y="1023"/>
                  </a:lnTo>
                  <a:lnTo>
                    <a:pt x="491" y="1023"/>
                  </a:lnTo>
                  <a:lnTo>
                    <a:pt x="500" y="1019"/>
                  </a:lnTo>
                  <a:lnTo>
                    <a:pt x="510" y="1016"/>
                  </a:lnTo>
                  <a:lnTo>
                    <a:pt x="534" y="1009"/>
                  </a:lnTo>
                  <a:lnTo>
                    <a:pt x="538" y="1004"/>
                  </a:lnTo>
                  <a:lnTo>
                    <a:pt x="543" y="1002"/>
                  </a:lnTo>
                  <a:lnTo>
                    <a:pt x="548" y="997"/>
                  </a:lnTo>
                  <a:lnTo>
                    <a:pt x="548" y="995"/>
                  </a:lnTo>
                  <a:lnTo>
                    <a:pt x="550" y="993"/>
                  </a:lnTo>
                  <a:lnTo>
                    <a:pt x="552" y="983"/>
                  </a:lnTo>
                  <a:lnTo>
                    <a:pt x="557" y="974"/>
                  </a:lnTo>
                  <a:lnTo>
                    <a:pt x="564" y="967"/>
                  </a:lnTo>
                  <a:lnTo>
                    <a:pt x="574" y="962"/>
                  </a:lnTo>
                  <a:lnTo>
                    <a:pt x="602" y="948"/>
                  </a:lnTo>
                  <a:lnTo>
                    <a:pt x="633" y="938"/>
                  </a:lnTo>
                  <a:lnTo>
                    <a:pt x="642" y="936"/>
                  </a:lnTo>
                  <a:lnTo>
                    <a:pt x="652" y="934"/>
                  </a:lnTo>
                  <a:lnTo>
                    <a:pt x="656" y="934"/>
                  </a:lnTo>
                  <a:lnTo>
                    <a:pt x="663" y="934"/>
                  </a:lnTo>
                  <a:lnTo>
                    <a:pt x="668" y="934"/>
                  </a:lnTo>
                  <a:lnTo>
                    <a:pt x="673" y="936"/>
                  </a:lnTo>
                  <a:lnTo>
                    <a:pt x="675" y="936"/>
                  </a:lnTo>
                  <a:lnTo>
                    <a:pt x="680" y="938"/>
                  </a:lnTo>
                  <a:lnTo>
                    <a:pt x="682" y="943"/>
                  </a:lnTo>
                  <a:lnTo>
                    <a:pt x="685" y="948"/>
                  </a:lnTo>
                  <a:lnTo>
                    <a:pt x="687" y="948"/>
                  </a:lnTo>
                  <a:lnTo>
                    <a:pt x="687" y="950"/>
                  </a:lnTo>
                  <a:lnTo>
                    <a:pt x="694" y="952"/>
                  </a:lnTo>
                  <a:lnTo>
                    <a:pt x="697" y="952"/>
                  </a:lnTo>
                  <a:lnTo>
                    <a:pt x="699" y="955"/>
                  </a:lnTo>
                  <a:lnTo>
                    <a:pt x="701" y="960"/>
                  </a:lnTo>
                  <a:lnTo>
                    <a:pt x="704" y="964"/>
                  </a:lnTo>
                  <a:lnTo>
                    <a:pt x="704" y="967"/>
                  </a:lnTo>
                  <a:lnTo>
                    <a:pt x="704" y="971"/>
                  </a:lnTo>
                  <a:lnTo>
                    <a:pt x="706" y="978"/>
                  </a:lnTo>
                  <a:lnTo>
                    <a:pt x="711" y="997"/>
                  </a:lnTo>
                  <a:lnTo>
                    <a:pt x="713" y="1004"/>
                  </a:lnTo>
                  <a:lnTo>
                    <a:pt x="718" y="1009"/>
                  </a:lnTo>
                  <a:lnTo>
                    <a:pt x="723" y="1011"/>
                  </a:lnTo>
                  <a:lnTo>
                    <a:pt x="730" y="1014"/>
                  </a:lnTo>
                  <a:lnTo>
                    <a:pt x="699" y="1014"/>
                  </a:lnTo>
                  <a:lnTo>
                    <a:pt x="666" y="1016"/>
                  </a:lnTo>
                  <a:lnTo>
                    <a:pt x="663" y="1026"/>
                  </a:lnTo>
                  <a:lnTo>
                    <a:pt x="663" y="1033"/>
                  </a:lnTo>
                  <a:lnTo>
                    <a:pt x="661" y="1042"/>
                  </a:lnTo>
                  <a:lnTo>
                    <a:pt x="663" y="1049"/>
                  </a:lnTo>
                  <a:lnTo>
                    <a:pt x="663" y="1056"/>
                  </a:lnTo>
                  <a:lnTo>
                    <a:pt x="666" y="1061"/>
                  </a:lnTo>
                  <a:lnTo>
                    <a:pt x="668" y="1068"/>
                  </a:lnTo>
                  <a:lnTo>
                    <a:pt x="671" y="1073"/>
                  </a:lnTo>
                  <a:lnTo>
                    <a:pt x="678" y="1080"/>
                  </a:lnTo>
                  <a:lnTo>
                    <a:pt x="678" y="1080"/>
                  </a:lnTo>
                  <a:lnTo>
                    <a:pt x="680" y="1082"/>
                  </a:lnTo>
                  <a:lnTo>
                    <a:pt x="680" y="1087"/>
                  </a:lnTo>
                  <a:lnTo>
                    <a:pt x="680" y="1089"/>
                  </a:lnTo>
                  <a:lnTo>
                    <a:pt x="680" y="1115"/>
                  </a:lnTo>
                  <a:lnTo>
                    <a:pt x="678" y="1104"/>
                  </a:lnTo>
                  <a:lnTo>
                    <a:pt x="675" y="1094"/>
                  </a:lnTo>
                  <a:lnTo>
                    <a:pt x="673" y="1085"/>
                  </a:lnTo>
                  <a:lnTo>
                    <a:pt x="668" y="1075"/>
                  </a:lnTo>
                  <a:lnTo>
                    <a:pt x="663" y="1068"/>
                  </a:lnTo>
                  <a:lnTo>
                    <a:pt x="661" y="1066"/>
                  </a:lnTo>
                  <a:lnTo>
                    <a:pt x="656" y="1063"/>
                  </a:lnTo>
                  <a:lnTo>
                    <a:pt x="649" y="1059"/>
                  </a:lnTo>
                  <a:lnTo>
                    <a:pt x="642" y="1059"/>
                  </a:lnTo>
                  <a:lnTo>
                    <a:pt x="637" y="1059"/>
                  </a:lnTo>
                  <a:lnTo>
                    <a:pt x="635" y="1059"/>
                  </a:lnTo>
                  <a:lnTo>
                    <a:pt x="633" y="1056"/>
                  </a:lnTo>
                  <a:lnTo>
                    <a:pt x="630" y="1056"/>
                  </a:lnTo>
                  <a:lnTo>
                    <a:pt x="623" y="1054"/>
                  </a:lnTo>
                  <a:lnTo>
                    <a:pt x="619" y="1056"/>
                  </a:lnTo>
                  <a:lnTo>
                    <a:pt x="614" y="1059"/>
                  </a:lnTo>
                  <a:lnTo>
                    <a:pt x="612" y="1063"/>
                  </a:lnTo>
                  <a:lnTo>
                    <a:pt x="604" y="1073"/>
                  </a:lnTo>
                  <a:lnTo>
                    <a:pt x="600" y="1087"/>
                  </a:lnTo>
                  <a:lnTo>
                    <a:pt x="600" y="1094"/>
                  </a:lnTo>
                  <a:lnTo>
                    <a:pt x="597" y="1101"/>
                  </a:lnTo>
                  <a:lnTo>
                    <a:pt x="597" y="1108"/>
                  </a:lnTo>
                  <a:lnTo>
                    <a:pt x="597" y="1118"/>
                  </a:lnTo>
                  <a:lnTo>
                    <a:pt x="595" y="1137"/>
                  </a:lnTo>
                  <a:lnTo>
                    <a:pt x="597" y="1153"/>
                  </a:lnTo>
                  <a:lnTo>
                    <a:pt x="597" y="1172"/>
                  </a:lnTo>
                  <a:lnTo>
                    <a:pt x="600" y="1189"/>
                  </a:lnTo>
                  <a:lnTo>
                    <a:pt x="597" y="1191"/>
                  </a:lnTo>
                  <a:lnTo>
                    <a:pt x="597" y="1191"/>
                  </a:lnTo>
                  <a:lnTo>
                    <a:pt x="597" y="1191"/>
                  </a:lnTo>
                  <a:lnTo>
                    <a:pt x="597" y="1193"/>
                  </a:lnTo>
                  <a:lnTo>
                    <a:pt x="597" y="1196"/>
                  </a:lnTo>
                  <a:lnTo>
                    <a:pt x="597" y="1198"/>
                  </a:lnTo>
                  <a:lnTo>
                    <a:pt x="595" y="1200"/>
                  </a:lnTo>
                  <a:lnTo>
                    <a:pt x="576" y="1219"/>
                  </a:lnTo>
                  <a:lnTo>
                    <a:pt x="557" y="1238"/>
                  </a:lnTo>
                  <a:lnTo>
                    <a:pt x="545" y="1250"/>
                  </a:lnTo>
                  <a:lnTo>
                    <a:pt x="536" y="1260"/>
                  </a:lnTo>
                  <a:lnTo>
                    <a:pt x="526" y="1269"/>
                  </a:lnTo>
                  <a:lnTo>
                    <a:pt x="522" y="1274"/>
                  </a:lnTo>
                  <a:lnTo>
                    <a:pt x="519" y="1278"/>
                  </a:lnTo>
                  <a:lnTo>
                    <a:pt x="517" y="1283"/>
                  </a:lnTo>
                  <a:lnTo>
                    <a:pt x="517" y="1286"/>
                  </a:lnTo>
                  <a:lnTo>
                    <a:pt x="517" y="1288"/>
                  </a:lnTo>
                  <a:lnTo>
                    <a:pt x="517" y="1290"/>
                  </a:lnTo>
                  <a:lnTo>
                    <a:pt x="519" y="1293"/>
                  </a:lnTo>
                  <a:lnTo>
                    <a:pt x="522" y="1293"/>
                  </a:lnTo>
                  <a:lnTo>
                    <a:pt x="522" y="1295"/>
                  </a:lnTo>
                  <a:lnTo>
                    <a:pt x="526" y="1295"/>
                  </a:lnTo>
                  <a:lnTo>
                    <a:pt x="529" y="1295"/>
                  </a:lnTo>
                  <a:lnTo>
                    <a:pt x="534" y="1297"/>
                  </a:lnTo>
                  <a:lnTo>
                    <a:pt x="538" y="1302"/>
                  </a:lnTo>
                  <a:lnTo>
                    <a:pt x="545" y="1307"/>
                  </a:lnTo>
                  <a:lnTo>
                    <a:pt x="552" y="1312"/>
                  </a:lnTo>
                  <a:lnTo>
                    <a:pt x="567" y="1323"/>
                  </a:lnTo>
                  <a:lnTo>
                    <a:pt x="576" y="1333"/>
                  </a:lnTo>
                  <a:lnTo>
                    <a:pt x="578" y="1333"/>
                  </a:lnTo>
                  <a:lnTo>
                    <a:pt x="578" y="1335"/>
                  </a:lnTo>
                  <a:lnTo>
                    <a:pt x="581" y="1338"/>
                  </a:lnTo>
                  <a:lnTo>
                    <a:pt x="583" y="1340"/>
                  </a:lnTo>
                  <a:lnTo>
                    <a:pt x="593" y="1347"/>
                  </a:lnTo>
                  <a:lnTo>
                    <a:pt x="607" y="1359"/>
                  </a:lnTo>
                  <a:lnTo>
                    <a:pt x="614" y="1366"/>
                  </a:lnTo>
                  <a:lnTo>
                    <a:pt x="616" y="1368"/>
                  </a:lnTo>
                  <a:lnTo>
                    <a:pt x="621" y="1371"/>
                  </a:lnTo>
                  <a:lnTo>
                    <a:pt x="621" y="1373"/>
                  </a:lnTo>
                  <a:lnTo>
                    <a:pt x="623" y="1378"/>
                  </a:lnTo>
                  <a:lnTo>
                    <a:pt x="623" y="1380"/>
                  </a:lnTo>
                  <a:lnTo>
                    <a:pt x="626" y="1382"/>
                  </a:lnTo>
                  <a:lnTo>
                    <a:pt x="626" y="1387"/>
                  </a:lnTo>
                  <a:lnTo>
                    <a:pt x="628" y="1397"/>
                  </a:lnTo>
                  <a:lnTo>
                    <a:pt x="630" y="1406"/>
                  </a:lnTo>
                  <a:lnTo>
                    <a:pt x="630" y="1415"/>
                  </a:lnTo>
                  <a:lnTo>
                    <a:pt x="630" y="1420"/>
                  </a:lnTo>
                  <a:lnTo>
                    <a:pt x="628" y="1425"/>
                  </a:lnTo>
                  <a:lnTo>
                    <a:pt x="628" y="1434"/>
                  </a:lnTo>
                  <a:lnTo>
                    <a:pt x="626" y="1437"/>
                  </a:lnTo>
                  <a:lnTo>
                    <a:pt x="623" y="1441"/>
                  </a:lnTo>
                  <a:lnTo>
                    <a:pt x="621" y="1451"/>
                  </a:lnTo>
                  <a:lnTo>
                    <a:pt x="619" y="1453"/>
                  </a:lnTo>
                  <a:lnTo>
                    <a:pt x="616" y="1458"/>
                  </a:lnTo>
                  <a:lnTo>
                    <a:pt x="614" y="1460"/>
                  </a:lnTo>
                  <a:lnTo>
                    <a:pt x="612" y="1463"/>
                  </a:lnTo>
                  <a:lnTo>
                    <a:pt x="593" y="1472"/>
                  </a:lnTo>
                  <a:lnTo>
                    <a:pt x="578" y="1484"/>
                  </a:lnTo>
                  <a:lnTo>
                    <a:pt x="562" y="1496"/>
                  </a:lnTo>
                  <a:lnTo>
                    <a:pt x="548" y="1510"/>
                  </a:lnTo>
                  <a:lnTo>
                    <a:pt x="545" y="1515"/>
                  </a:lnTo>
                  <a:lnTo>
                    <a:pt x="545" y="1517"/>
                  </a:lnTo>
                  <a:lnTo>
                    <a:pt x="548" y="1519"/>
                  </a:lnTo>
                  <a:lnTo>
                    <a:pt x="548" y="1524"/>
                  </a:lnTo>
                  <a:lnTo>
                    <a:pt x="555" y="1531"/>
                  </a:lnTo>
                  <a:lnTo>
                    <a:pt x="576" y="1552"/>
                  </a:lnTo>
                  <a:lnTo>
                    <a:pt x="578" y="1555"/>
                  </a:lnTo>
                  <a:lnTo>
                    <a:pt x="581" y="1560"/>
                  </a:lnTo>
                  <a:lnTo>
                    <a:pt x="581" y="1562"/>
                  </a:lnTo>
                  <a:lnTo>
                    <a:pt x="581" y="1562"/>
                  </a:lnTo>
                  <a:lnTo>
                    <a:pt x="581" y="1567"/>
                  </a:lnTo>
                  <a:lnTo>
                    <a:pt x="581" y="1574"/>
                  </a:lnTo>
                  <a:lnTo>
                    <a:pt x="581" y="1581"/>
                  </a:lnTo>
                  <a:lnTo>
                    <a:pt x="581" y="1583"/>
                  </a:lnTo>
                  <a:lnTo>
                    <a:pt x="578" y="1588"/>
                  </a:lnTo>
                  <a:lnTo>
                    <a:pt x="576" y="1593"/>
                  </a:lnTo>
                  <a:lnTo>
                    <a:pt x="574" y="1597"/>
                  </a:lnTo>
                  <a:lnTo>
                    <a:pt x="574" y="1597"/>
                  </a:lnTo>
                  <a:lnTo>
                    <a:pt x="574" y="1600"/>
                  </a:lnTo>
                  <a:lnTo>
                    <a:pt x="571" y="1600"/>
                  </a:lnTo>
                  <a:lnTo>
                    <a:pt x="571" y="1602"/>
                  </a:lnTo>
                  <a:lnTo>
                    <a:pt x="569" y="1604"/>
                  </a:lnTo>
                  <a:lnTo>
                    <a:pt x="562" y="1612"/>
                  </a:lnTo>
                  <a:lnTo>
                    <a:pt x="557" y="1614"/>
                  </a:lnTo>
                  <a:lnTo>
                    <a:pt x="552" y="1621"/>
                  </a:lnTo>
                  <a:lnTo>
                    <a:pt x="560" y="1628"/>
                  </a:lnTo>
                  <a:lnTo>
                    <a:pt x="567" y="1635"/>
                  </a:lnTo>
                  <a:lnTo>
                    <a:pt x="576" y="1642"/>
                  </a:lnTo>
                  <a:lnTo>
                    <a:pt x="586" y="1647"/>
                  </a:lnTo>
                  <a:lnTo>
                    <a:pt x="593" y="1649"/>
                  </a:lnTo>
                  <a:lnTo>
                    <a:pt x="604" y="1652"/>
                  </a:lnTo>
                  <a:lnTo>
                    <a:pt x="614" y="1654"/>
                  </a:lnTo>
                  <a:lnTo>
                    <a:pt x="623" y="1654"/>
                  </a:lnTo>
                  <a:lnTo>
                    <a:pt x="630" y="1654"/>
                  </a:lnTo>
                  <a:lnTo>
                    <a:pt x="640" y="1656"/>
                  </a:lnTo>
                  <a:lnTo>
                    <a:pt x="647" y="1656"/>
                  </a:lnTo>
                  <a:lnTo>
                    <a:pt x="654" y="1659"/>
                  </a:lnTo>
                  <a:lnTo>
                    <a:pt x="663" y="1659"/>
                  </a:lnTo>
                  <a:lnTo>
                    <a:pt x="671" y="1659"/>
                  </a:lnTo>
                  <a:lnTo>
                    <a:pt x="678" y="1656"/>
                  </a:lnTo>
                  <a:lnTo>
                    <a:pt x="687" y="1654"/>
                  </a:lnTo>
                  <a:lnTo>
                    <a:pt x="697" y="1652"/>
                  </a:lnTo>
                  <a:lnTo>
                    <a:pt x="704" y="1649"/>
                  </a:lnTo>
                  <a:lnTo>
                    <a:pt x="706" y="1649"/>
                  </a:lnTo>
                  <a:lnTo>
                    <a:pt x="708" y="1649"/>
                  </a:lnTo>
                  <a:lnTo>
                    <a:pt x="713" y="1638"/>
                  </a:lnTo>
                  <a:lnTo>
                    <a:pt x="718" y="1623"/>
                  </a:lnTo>
                  <a:lnTo>
                    <a:pt x="720" y="1621"/>
                  </a:lnTo>
                  <a:lnTo>
                    <a:pt x="723" y="1616"/>
                  </a:lnTo>
                  <a:lnTo>
                    <a:pt x="725" y="1612"/>
                  </a:lnTo>
                  <a:lnTo>
                    <a:pt x="727" y="1609"/>
                  </a:lnTo>
                  <a:lnTo>
                    <a:pt x="727" y="1607"/>
                  </a:lnTo>
                  <a:lnTo>
                    <a:pt x="730" y="1604"/>
                  </a:lnTo>
                  <a:lnTo>
                    <a:pt x="732" y="1597"/>
                  </a:lnTo>
                  <a:lnTo>
                    <a:pt x="732" y="1595"/>
                  </a:lnTo>
                  <a:lnTo>
                    <a:pt x="732" y="1595"/>
                  </a:lnTo>
                  <a:lnTo>
                    <a:pt x="732" y="1595"/>
                  </a:lnTo>
                  <a:lnTo>
                    <a:pt x="732" y="1595"/>
                  </a:lnTo>
                  <a:lnTo>
                    <a:pt x="732" y="1593"/>
                  </a:lnTo>
                  <a:lnTo>
                    <a:pt x="734" y="1588"/>
                  </a:lnTo>
                  <a:lnTo>
                    <a:pt x="737" y="1583"/>
                  </a:lnTo>
                  <a:lnTo>
                    <a:pt x="744" y="1571"/>
                  </a:lnTo>
                  <a:lnTo>
                    <a:pt x="751" y="1564"/>
                  </a:lnTo>
                  <a:lnTo>
                    <a:pt x="760" y="1557"/>
                  </a:lnTo>
                  <a:lnTo>
                    <a:pt x="772" y="1550"/>
                  </a:lnTo>
                  <a:lnTo>
                    <a:pt x="782" y="1545"/>
                  </a:lnTo>
                  <a:lnTo>
                    <a:pt x="793" y="1541"/>
                  </a:lnTo>
                  <a:lnTo>
                    <a:pt x="812" y="1529"/>
                  </a:lnTo>
                  <a:lnTo>
                    <a:pt x="815" y="1529"/>
                  </a:lnTo>
                  <a:lnTo>
                    <a:pt x="819" y="1529"/>
                  </a:lnTo>
                  <a:lnTo>
                    <a:pt x="822" y="1526"/>
                  </a:lnTo>
                  <a:lnTo>
                    <a:pt x="826" y="1526"/>
                  </a:lnTo>
                  <a:lnTo>
                    <a:pt x="826" y="1526"/>
                  </a:lnTo>
                  <a:lnTo>
                    <a:pt x="826" y="1526"/>
                  </a:lnTo>
                  <a:lnTo>
                    <a:pt x="826" y="1526"/>
                  </a:lnTo>
                  <a:lnTo>
                    <a:pt x="829" y="1526"/>
                  </a:lnTo>
                  <a:lnTo>
                    <a:pt x="829" y="1526"/>
                  </a:lnTo>
                  <a:lnTo>
                    <a:pt x="829" y="1526"/>
                  </a:lnTo>
                  <a:lnTo>
                    <a:pt x="831" y="1526"/>
                  </a:lnTo>
                  <a:lnTo>
                    <a:pt x="834" y="1526"/>
                  </a:lnTo>
                  <a:lnTo>
                    <a:pt x="834" y="1524"/>
                  </a:lnTo>
                  <a:lnTo>
                    <a:pt x="836" y="1524"/>
                  </a:lnTo>
                  <a:lnTo>
                    <a:pt x="838" y="1522"/>
                  </a:lnTo>
                  <a:lnTo>
                    <a:pt x="838" y="1519"/>
                  </a:lnTo>
                  <a:lnTo>
                    <a:pt x="836" y="1512"/>
                  </a:lnTo>
                  <a:lnTo>
                    <a:pt x="834" y="1508"/>
                  </a:lnTo>
                  <a:lnTo>
                    <a:pt x="831" y="1501"/>
                  </a:lnTo>
                  <a:lnTo>
                    <a:pt x="836" y="1493"/>
                  </a:lnTo>
                  <a:lnTo>
                    <a:pt x="843" y="1489"/>
                  </a:lnTo>
                  <a:lnTo>
                    <a:pt x="848" y="1484"/>
                  </a:lnTo>
                  <a:lnTo>
                    <a:pt x="857" y="1479"/>
                  </a:lnTo>
                  <a:lnTo>
                    <a:pt x="862" y="1475"/>
                  </a:lnTo>
                  <a:lnTo>
                    <a:pt x="869" y="1472"/>
                  </a:lnTo>
                  <a:lnTo>
                    <a:pt x="874" y="1470"/>
                  </a:lnTo>
                  <a:lnTo>
                    <a:pt x="881" y="1467"/>
                  </a:lnTo>
                  <a:lnTo>
                    <a:pt x="886" y="1467"/>
                  </a:lnTo>
                  <a:lnTo>
                    <a:pt x="895" y="1467"/>
                  </a:lnTo>
                  <a:lnTo>
                    <a:pt x="897" y="1465"/>
                  </a:lnTo>
                  <a:lnTo>
                    <a:pt x="897" y="1465"/>
                  </a:lnTo>
                  <a:lnTo>
                    <a:pt x="900" y="1465"/>
                  </a:lnTo>
                  <a:lnTo>
                    <a:pt x="900" y="1465"/>
                  </a:lnTo>
                  <a:lnTo>
                    <a:pt x="900" y="1465"/>
                  </a:lnTo>
                  <a:lnTo>
                    <a:pt x="902" y="1465"/>
                  </a:lnTo>
                  <a:lnTo>
                    <a:pt x="902" y="1458"/>
                  </a:lnTo>
                  <a:lnTo>
                    <a:pt x="902" y="1453"/>
                  </a:lnTo>
                  <a:lnTo>
                    <a:pt x="902" y="1444"/>
                  </a:lnTo>
                  <a:lnTo>
                    <a:pt x="902" y="1437"/>
                  </a:lnTo>
                  <a:lnTo>
                    <a:pt x="904" y="1432"/>
                  </a:lnTo>
                  <a:lnTo>
                    <a:pt x="904" y="1427"/>
                  </a:lnTo>
                  <a:lnTo>
                    <a:pt x="911" y="1415"/>
                  </a:lnTo>
                  <a:lnTo>
                    <a:pt x="914" y="1408"/>
                  </a:lnTo>
                  <a:lnTo>
                    <a:pt x="916" y="1401"/>
                  </a:lnTo>
                  <a:lnTo>
                    <a:pt x="919" y="1394"/>
                  </a:lnTo>
                  <a:lnTo>
                    <a:pt x="919" y="1387"/>
                  </a:lnTo>
                  <a:lnTo>
                    <a:pt x="916" y="1382"/>
                  </a:lnTo>
                  <a:lnTo>
                    <a:pt x="914" y="1378"/>
                  </a:lnTo>
                  <a:lnTo>
                    <a:pt x="909" y="1373"/>
                  </a:lnTo>
                  <a:lnTo>
                    <a:pt x="904" y="1368"/>
                  </a:lnTo>
                  <a:lnTo>
                    <a:pt x="900" y="1366"/>
                  </a:lnTo>
                  <a:lnTo>
                    <a:pt x="895" y="1361"/>
                  </a:lnTo>
                  <a:lnTo>
                    <a:pt x="895" y="1361"/>
                  </a:lnTo>
                  <a:lnTo>
                    <a:pt x="893" y="1354"/>
                  </a:lnTo>
                  <a:lnTo>
                    <a:pt x="893" y="1352"/>
                  </a:lnTo>
                  <a:lnTo>
                    <a:pt x="890" y="1347"/>
                  </a:lnTo>
                  <a:lnTo>
                    <a:pt x="890" y="1342"/>
                  </a:lnTo>
                  <a:lnTo>
                    <a:pt x="886" y="1338"/>
                  </a:lnTo>
                  <a:lnTo>
                    <a:pt x="883" y="1333"/>
                  </a:lnTo>
                  <a:lnTo>
                    <a:pt x="876" y="1330"/>
                  </a:lnTo>
                  <a:lnTo>
                    <a:pt x="871" y="1328"/>
                  </a:lnTo>
                  <a:lnTo>
                    <a:pt x="869" y="1328"/>
                  </a:lnTo>
                  <a:lnTo>
                    <a:pt x="860" y="1328"/>
                  </a:lnTo>
                  <a:lnTo>
                    <a:pt x="852" y="1328"/>
                  </a:lnTo>
                  <a:lnTo>
                    <a:pt x="848" y="1328"/>
                  </a:lnTo>
                  <a:lnTo>
                    <a:pt x="845" y="1328"/>
                  </a:lnTo>
                  <a:lnTo>
                    <a:pt x="841" y="1330"/>
                  </a:lnTo>
                  <a:lnTo>
                    <a:pt x="836" y="1330"/>
                  </a:lnTo>
                  <a:lnTo>
                    <a:pt x="834" y="1330"/>
                  </a:lnTo>
                  <a:lnTo>
                    <a:pt x="829" y="1330"/>
                  </a:lnTo>
                  <a:lnTo>
                    <a:pt x="824" y="1330"/>
                  </a:lnTo>
                  <a:lnTo>
                    <a:pt x="819" y="1330"/>
                  </a:lnTo>
                  <a:lnTo>
                    <a:pt x="812" y="1323"/>
                  </a:lnTo>
                  <a:lnTo>
                    <a:pt x="810" y="1321"/>
                  </a:lnTo>
                  <a:lnTo>
                    <a:pt x="808" y="1316"/>
                  </a:lnTo>
                  <a:lnTo>
                    <a:pt x="805" y="1312"/>
                  </a:lnTo>
                  <a:lnTo>
                    <a:pt x="805" y="1304"/>
                  </a:lnTo>
                  <a:lnTo>
                    <a:pt x="803" y="1295"/>
                  </a:lnTo>
                  <a:lnTo>
                    <a:pt x="800" y="1271"/>
                  </a:lnTo>
                  <a:lnTo>
                    <a:pt x="798" y="1267"/>
                  </a:lnTo>
                  <a:lnTo>
                    <a:pt x="798" y="1262"/>
                  </a:lnTo>
                  <a:lnTo>
                    <a:pt x="793" y="1255"/>
                  </a:lnTo>
                  <a:lnTo>
                    <a:pt x="791" y="1241"/>
                  </a:lnTo>
                  <a:lnTo>
                    <a:pt x="791" y="1229"/>
                  </a:lnTo>
                  <a:lnTo>
                    <a:pt x="793" y="1217"/>
                  </a:lnTo>
                  <a:lnTo>
                    <a:pt x="800" y="1205"/>
                  </a:lnTo>
                  <a:lnTo>
                    <a:pt x="803" y="1200"/>
                  </a:lnTo>
                  <a:lnTo>
                    <a:pt x="805" y="1198"/>
                  </a:lnTo>
                  <a:lnTo>
                    <a:pt x="822" y="1196"/>
                  </a:lnTo>
                  <a:lnTo>
                    <a:pt x="838" y="1196"/>
                  </a:lnTo>
                  <a:lnTo>
                    <a:pt x="838" y="1196"/>
                  </a:lnTo>
                  <a:lnTo>
                    <a:pt x="841" y="1196"/>
                  </a:lnTo>
                  <a:lnTo>
                    <a:pt x="845" y="1196"/>
                  </a:lnTo>
                  <a:lnTo>
                    <a:pt x="848" y="1196"/>
                  </a:lnTo>
                  <a:lnTo>
                    <a:pt x="850" y="1196"/>
                  </a:lnTo>
                  <a:lnTo>
                    <a:pt x="852" y="1196"/>
                  </a:lnTo>
                  <a:lnTo>
                    <a:pt x="855" y="1196"/>
                  </a:lnTo>
                  <a:lnTo>
                    <a:pt x="857" y="1193"/>
                  </a:lnTo>
                  <a:lnTo>
                    <a:pt x="857" y="1193"/>
                  </a:lnTo>
                  <a:lnTo>
                    <a:pt x="862" y="1191"/>
                  </a:lnTo>
                  <a:lnTo>
                    <a:pt x="864" y="1191"/>
                  </a:lnTo>
                  <a:lnTo>
                    <a:pt x="867" y="1189"/>
                  </a:lnTo>
                  <a:lnTo>
                    <a:pt x="869" y="1189"/>
                  </a:lnTo>
                  <a:lnTo>
                    <a:pt x="871" y="1186"/>
                  </a:lnTo>
                  <a:lnTo>
                    <a:pt x="874" y="1184"/>
                  </a:lnTo>
                  <a:lnTo>
                    <a:pt x="876" y="1179"/>
                  </a:lnTo>
                  <a:lnTo>
                    <a:pt x="878" y="1177"/>
                  </a:lnTo>
                  <a:lnTo>
                    <a:pt x="878" y="1175"/>
                  </a:lnTo>
                  <a:lnTo>
                    <a:pt x="881" y="1170"/>
                  </a:lnTo>
                  <a:lnTo>
                    <a:pt x="883" y="1165"/>
                  </a:lnTo>
                  <a:lnTo>
                    <a:pt x="883" y="1163"/>
                  </a:lnTo>
                  <a:lnTo>
                    <a:pt x="886" y="1156"/>
                  </a:lnTo>
                  <a:lnTo>
                    <a:pt x="886" y="1151"/>
                  </a:lnTo>
                  <a:lnTo>
                    <a:pt x="888" y="1146"/>
                  </a:lnTo>
                  <a:lnTo>
                    <a:pt x="893" y="1144"/>
                  </a:lnTo>
                  <a:lnTo>
                    <a:pt x="895" y="1139"/>
                  </a:lnTo>
                  <a:lnTo>
                    <a:pt x="897" y="1137"/>
                  </a:lnTo>
                  <a:lnTo>
                    <a:pt x="902" y="1134"/>
                  </a:lnTo>
                  <a:lnTo>
                    <a:pt x="907" y="1132"/>
                  </a:lnTo>
                  <a:lnTo>
                    <a:pt x="911" y="1132"/>
                  </a:lnTo>
                  <a:lnTo>
                    <a:pt x="919" y="1130"/>
                  </a:lnTo>
                  <a:lnTo>
                    <a:pt x="961" y="1130"/>
                  </a:lnTo>
                  <a:lnTo>
                    <a:pt x="1008" y="1130"/>
                  </a:lnTo>
                  <a:lnTo>
                    <a:pt x="1046" y="1132"/>
                  </a:lnTo>
                  <a:lnTo>
                    <a:pt x="1070" y="1134"/>
                  </a:lnTo>
                  <a:lnTo>
                    <a:pt x="1072" y="1134"/>
                  </a:lnTo>
                  <a:lnTo>
                    <a:pt x="1077" y="1134"/>
                  </a:lnTo>
                  <a:lnTo>
                    <a:pt x="1093" y="1132"/>
                  </a:lnTo>
                  <a:lnTo>
                    <a:pt x="1110" y="1130"/>
                  </a:lnTo>
                  <a:lnTo>
                    <a:pt x="1129" y="1130"/>
                  </a:lnTo>
                  <a:lnTo>
                    <a:pt x="1150" y="1130"/>
                  </a:lnTo>
                  <a:lnTo>
                    <a:pt x="1148" y="1125"/>
                  </a:lnTo>
                  <a:lnTo>
                    <a:pt x="1145" y="1123"/>
                  </a:lnTo>
                  <a:lnTo>
                    <a:pt x="1145" y="1111"/>
                  </a:lnTo>
                  <a:lnTo>
                    <a:pt x="1143" y="1101"/>
                  </a:lnTo>
                  <a:lnTo>
                    <a:pt x="1143" y="1089"/>
                  </a:lnTo>
                  <a:lnTo>
                    <a:pt x="1143" y="1085"/>
                  </a:lnTo>
                  <a:lnTo>
                    <a:pt x="1143" y="1082"/>
                  </a:lnTo>
                  <a:lnTo>
                    <a:pt x="1145" y="1073"/>
                  </a:lnTo>
                  <a:lnTo>
                    <a:pt x="1150" y="1068"/>
                  </a:lnTo>
                  <a:lnTo>
                    <a:pt x="1152" y="1063"/>
                  </a:lnTo>
                  <a:lnTo>
                    <a:pt x="1157" y="1059"/>
                  </a:lnTo>
                  <a:lnTo>
                    <a:pt x="1162" y="1056"/>
                  </a:lnTo>
                  <a:lnTo>
                    <a:pt x="1169" y="1054"/>
                  </a:lnTo>
                  <a:lnTo>
                    <a:pt x="1174" y="1052"/>
                  </a:lnTo>
                  <a:lnTo>
                    <a:pt x="1181" y="1052"/>
                  </a:lnTo>
                  <a:lnTo>
                    <a:pt x="1188" y="1052"/>
                  </a:lnTo>
                  <a:lnTo>
                    <a:pt x="1197" y="1052"/>
                  </a:lnTo>
                  <a:lnTo>
                    <a:pt x="1197" y="1052"/>
                  </a:lnTo>
                  <a:lnTo>
                    <a:pt x="1200" y="1052"/>
                  </a:lnTo>
                  <a:lnTo>
                    <a:pt x="1202" y="1052"/>
                  </a:lnTo>
                  <a:lnTo>
                    <a:pt x="1202" y="1052"/>
                  </a:lnTo>
                  <a:lnTo>
                    <a:pt x="1202" y="1052"/>
                  </a:lnTo>
                  <a:lnTo>
                    <a:pt x="1202" y="1052"/>
                  </a:lnTo>
                  <a:lnTo>
                    <a:pt x="1204" y="1047"/>
                  </a:lnTo>
                  <a:lnTo>
                    <a:pt x="1207" y="1042"/>
                  </a:lnTo>
                  <a:lnTo>
                    <a:pt x="1209" y="1040"/>
                  </a:lnTo>
                  <a:lnTo>
                    <a:pt x="1209" y="1035"/>
                  </a:lnTo>
                  <a:lnTo>
                    <a:pt x="1209" y="1033"/>
                  </a:lnTo>
                  <a:lnTo>
                    <a:pt x="1207" y="1030"/>
                  </a:lnTo>
                  <a:lnTo>
                    <a:pt x="1204" y="1026"/>
                  </a:lnTo>
                  <a:lnTo>
                    <a:pt x="1202" y="1026"/>
                  </a:lnTo>
                  <a:lnTo>
                    <a:pt x="1193" y="1019"/>
                  </a:lnTo>
                  <a:lnTo>
                    <a:pt x="1185" y="1014"/>
                  </a:lnTo>
                  <a:lnTo>
                    <a:pt x="1181" y="1009"/>
                  </a:lnTo>
                  <a:lnTo>
                    <a:pt x="1176" y="1004"/>
                  </a:lnTo>
                  <a:lnTo>
                    <a:pt x="1171" y="1000"/>
                  </a:lnTo>
                  <a:lnTo>
                    <a:pt x="1169" y="993"/>
                  </a:lnTo>
                  <a:lnTo>
                    <a:pt x="1169" y="988"/>
                  </a:lnTo>
                  <a:lnTo>
                    <a:pt x="1169" y="981"/>
                  </a:lnTo>
                  <a:lnTo>
                    <a:pt x="1169" y="976"/>
                  </a:lnTo>
                  <a:lnTo>
                    <a:pt x="1169" y="974"/>
                  </a:lnTo>
                  <a:lnTo>
                    <a:pt x="1171" y="960"/>
                  </a:lnTo>
                  <a:lnTo>
                    <a:pt x="1171" y="955"/>
                  </a:lnTo>
                  <a:lnTo>
                    <a:pt x="1171" y="950"/>
                  </a:lnTo>
                  <a:lnTo>
                    <a:pt x="1169" y="945"/>
                  </a:lnTo>
                  <a:lnTo>
                    <a:pt x="1164" y="941"/>
                  </a:lnTo>
                  <a:lnTo>
                    <a:pt x="1157" y="931"/>
                  </a:lnTo>
                  <a:lnTo>
                    <a:pt x="1150" y="919"/>
                  </a:lnTo>
                  <a:lnTo>
                    <a:pt x="1141" y="910"/>
                  </a:lnTo>
                  <a:lnTo>
                    <a:pt x="1136" y="905"/>
                  </a:lnTo>
                  <a:lnTo>
                    <a:pt x="1134" y="903"/>
                  </a:lnTo>
                  <a:lnTo>
                    <a:pt x="1134" y="900"/>
                  </a:lnTo>
                  <a:lnTo>
                    <a:pt x="1134" y="896"/>
                  </a:lnTo>
                  <a:lnTo>
                    <a:pt x="1134" y="891"/>
                  </a:lnTo>
                  <a:lnTo>
                    <a:pt x="1134" y="886"/>
                  </a:lnTo>
                  <a:lnTo>
                    <a:pt x="1138" y="884"/>
                  </a:lnTo>
                  <a:lnTo>
                    <a:pt x="1141" y="882"/>
                  </a:lnTo>
                  <a:lnTo>
                    <a:pt x="1145" y="882"/>
                  </a:lnTo>
                  <a:lnTo>
                    <a:pt x="1150" y="882"/>
                  </a:lnTo>
                  <a:lnTo>
                    <a:pt x="1157" y="884"/>
                  </a:lnTo>
                  <a:lnTo>
                    <a:pt x="1167" y="886"/>
                  </a:lnTo>
                  <a:lnTo>
                    <a:pt x="1178" y="891"/>
                  </a:lnTo>
                  <a:lnTo>
                    <a:pt x="1181" y="891"/>
                  </a:lnTo>
                  <a:lnTo>
                    <a:pt x="1181" y="891"/>
                  </a:lnTo>
                  <a:lnTo>
                    <a:pt x="1181" y="891"/>
                  </a:lnTo>
                  <a:lnTo>
                    <a:pt x="1183" y="891"/>
                  </a:lnTo>
                  <a:lnTo>
                    <a:pt x="1183" y="891"/>
                  </a:lnTo>
                  <a:lnTo>
                    <a:pt x="1185" y="891"/>
                  </a:lnTo>
                  <a:lnTo>
                    <a:pt x="1185" y="891"/>
                  </a:lnTo>
                  <a:lnTo>
                    <a:pt x="1185" y="893"/>
                  </a:lnTo>
                  <a:lnTo>
                    <a:pt x="1185" y="891"/>
                  </a:lnTo>
                  <a:lnTo>
                    <a:pt x="1188" y="891"/>
                  </a:lnTo>
                  <a:lnTo>
                    <a:pt x="1188" y="891"/>
                  </a:lnTo>
                  <a:lnTo>
                    <a:pt x="1190" y="891"/>
                  </a:lnTo>
                  <a:lnTo>
                    <a:pt x="1193" y="891"/>
                  </a:lnTo>
                  <a:lnTo>
                    <a:pt x="1193" y="889"/>
                  </a:lnTo>
                  <a:lnTo>
                    <a:pt x="1195" y="886"/>
                  </a:lnTo>
                  <a:lnTo>
                    <a:pt x="1195" y="884"/>
                  </a:lnTo>
                  <a:lnTo>
                    <a:pt x="1195" y="882"/>
                  </a:lnTo>
                  <a:lnTo>
                    <a:pt x="1195" y="879"/>
                  </a:lnTo>
                  <a:lnTo>
                    <a:pt x="1195" y="879"/>
                  </a:lnTo>
                  <a:lnTo>
                    <a:pt x="1195" y="877"/>
                  </a:lnTo>
                  <a:lnTo>
                    <a:pt x="1195" y="874"/>
                  </a:lnTo>
                  <a:lnTo>
                    <a:pt x="1195" y="865"/>
                  </a:lnTo>
                  <a:lnTo>
                    <a:pt x="1195" y="858"/>
                  </a:lnTo>
                  <a:lnTo>
                    <a:pt x="1195" y="853"/>
                  </a:lnTo>
                  <a:lnTo>
                    <a:pt x="1197" y="851"/>
                  </a:lnTo>
                  <a:lnTo>
                    <a:pt x="1200" y="848"/>
                  </a:lnTo>
                  <a:lnTo>
                    <a:pt x="1204" y="848"/>
                  </a:lnTo>
                  <a:lnTo>
                    <a:pt x="1209" y="851"/>
                  </a:lnTo>
                  <a:lnTo>
                    <a:pt x="1230" y="863"/>
                  </a:lnTo>
                  <a:lnTo>
                    <a:pt x="1233" y="865"/>
                  </a:lnTo>
                  <a:lnTo>
                    <a:pt x="1237" y="867"/>
                  </a:lnTo>
                  <a:lnTo>
                    <a:pt x="1242" y="872"/>
                  </a:lnTo>
                  <a:lnTo>
                    <a:pt x="1245" y="872"/>
                  </a:lnTo>
                  <a:lnTo>
                    <a:pt x="1249" y="874"/>
                  </a:lnTo>
                  <a:lnTo>
                    <a:pt x="1256" y="874"/>
                  </a:lnTo>
                  <a:lnTo>
                    <a:pt x="1259" y="874"/>
                  </a:lnTo>
                  <a:lnTo>
                    <a:pt x="1261" y="874"/>
                  </a:lnTo>
                  <a:lnTo>
                    <a:pt x="1263" y="874"/>
                  </a:lnTo>
                  <a:lnTo>
                    <a:pt x="1263" y="874"/>
                  </a:lnTo>
                  <a:lnTo>
                    <a:pt x="1263" y="874"/>
                  </a:lnTo>
                  <a:lnTo>
                    <a:pt x="1271" y="874"/>
                  </a:lnTo>
                  <a:lnTo>
                    <a:pt x="1280" y="872"/>
                  </a:lnTo>
                  <a:lnTo>
                    <a:pt x="1285" y="870"/>
                  </a:lnTo>
                  <a:lnTo>
                    <a:pt x="1292" y="867"/>
                  </a:lnTo>
                  <a:lnTo>
                    <a:pt x="1294" y="865"/>
                  </a:lnTo>
                  <a:lnTo>
                    <a:pt x="1299" y="863"/>
                  </a:lnTo>
                  <a:lnTo>
                    <a:pt x="1301" y="860"/>
                  </a:lnTo>
                  <a:lnTo>
                    <a:pt x="1304" y="858"/>
                  </a:lnTo>
                  <a:lnTo>
                    <a:pt x="1311" y="853"/>
                  </a:lnTo>
                  <a:lnTo>
                    <a:pt x="1315" y="846"/>
                  </a:lnTo>
                  <a:lnTo>
                    <a:pt x="1320" y="841"/>
                  </a:lnTo>
                  <a:lnTo>
                    <a:pt x="1327" y="834"/>
                  </a:lnTo>
                  <a:lnTo>
                    <a:pt x="1334" y="825"/>
                  </a:lnTo>
                  <a:lnTo>
                    <a:pt x="1341" y="818"/>
                  </a:lnTo>
                  <a:lnTo>
                    <a:pt x="1351" y="811"/>
                  </a:lnTo>
                  <a:lnTo>
                    <a:pt x="1363" y="806"/>
                  </a:lnTo>
                  <a:lnTo>
                    <a:pt x="1372" y="801"/>
                  </a:lnTo>
                  <a:lnTo>
                    <a:pt x="1382" y="797"/>
                  </a:lnTo>
                  <a:lnTo>
                    <a:pt x="1391" y="792"/>
                  </a:lnTo>
                  <a:lnTo>
                    <a:pt x="1398" y="787"/>
                  </a:lnTo>
                  <a:lnTo>
                    <a:pt x="1400" y="787"/>
                  </a:lnTo>
                  <a:lnTo>
                    <a:pt x="1400" y="785"/>
                  </a:lnTo>
                  <a:lnTo>
                    <a:pt x="1403" y="782"/>
                  </a:lnTo>
                  <a:lnTo>
                    <a:pt x="1405" y="780"/>
                  </a:lnTo>
                  <a:lnTo>
                    <a:pt x="1408" y="778"/>
                  </a:lnTo>
                  <a:lnTo>
                    <a:pt x="1408" y="775"/>
                  </a:lnTo>
                  <a:lnTo>
                    <a:pt x="1408" y="773"/>
                  </a:lnTo>
                  <a:lnTo>
                    <a:pt x="1408" y="768"/>
                  </a:lnTo>
                  <a:lnTo>
                    <a:pt x="1405" y="766"/>
                  </a:lnTo>
                  <a:lnTo>
                    <a:pt x="1400" y="759"/>
                  </a:lnTo>
                  <a:lnTo>
                    <a:pt x="1396" y="754"/>
                  </a:lnTo>
                  <a:lnTo>
                    <a:pt x="1391" y="749"/>
                  </a:lnTo>
                  <a:lnTo>
                    <a:pt x="1384" y="747"/>
                  </a:lnTo>
                  <a:lnTo>
                    <a:pt x="1382" y="745"/>
                  </a:lnTo>
                  <a:lnTo>
                    <a:pt x="1379" y="742"/>
                  </a:lnTo>
                  <a:lnTo>
                    <a:pt x="1377" y="737"/>
                  </a:lnTo>
                  <a:lnTo>
                    <a:pt x="1374" y="735"/>
                  </a:lnTo>
                  <a:lnTo>
                    <a:pt x="1374" y="733"/>
                  </a:lnTo>
                  <a:lnTo>
                    <a:pt x="1377" y="730"/>
                  </a:lnTo>
                  <a:lnTo>
                    <a:pt x="1382" y="723"/>
                  </a:lnTo>
                  <a:lnTo>
                    <a:pt x="1384" y="721"/>
                  </a:lnTo>
                  <a:lnTo>
                    <a:pt x="1384" y="716"/>
                  </a:lnTo>
                  <a:lnTo>
                    <a:pt x="1384" y="716"/>
                  </a:lnTo>
                  <a:lnTo>
                    <a:pt x="1386" y="714"/>
                  </a:lnTo>
                  <a:lnTo>
                    <a:pt x="1386" y="714"/>
                  </a:lnTo>
                  <a:lnTo>
                    <a:pt x="1389" y="707"/>
                  </a:lnTo>
                  <a:lnTo>
                    <a:pt x="1391" y="685"/>
                  </a:lnTo>
                  <a:lnTo>
                    <a:pt x="1393" y="678"/>
                  </a:lnTo>
                  <a:lnTo>
                    <a:pt x="1396" y="674"/>
                  </a:lnTo>
                  <a:lnTo>
                    <a:pt x="1398" y="669"/>
                  </a:lnTo>
                  <a:lnTo>
                    <a:pt x="1400" y="664"/>
                  </a:lnTo>
                  <a:lnTo>
                    <a:pt x="1405" y="662"/>
                  </a:lnTo>
                  <a:lnTo>
                    <a:pt x="1410" y="659"/>
                  </a:lnTo>
                  <a:lnTo>
                    <a:pt x="1415" y="657"/>
                  </a:lnTo>
                  <a:lnTo>
                    <a:pt x="1422" y="657"/>
                  </a:lnTo>
                  <a:lnTo>
                    <a:pt x="1422" y="655"/>
                  </a:lnTo>
                  <a:lnTo>
                    <a:pt x="1422" y="655"/>
                  </a:lnTo>
                  <a:lnTo>
                    <a:pt x="1422" y="655"/>
                  </a:lnTo>
                  <a:lnTo>
                    <a:pt x="1422" y="655"/>
                  </a:lnTo>
                  <a:lnTo>
                    <a:pt x="1422" y="655"/>
                  </a:lnTo>
                  <a:lnTo>
                    <a:pt x="1422" y="655"/>
                  </a:lnTo>
                  <a:lnTo>
                    <a:pt x="1422" y="652"/>
                  </a:lnTo>
                  <a:lnTo>
                    <a:pt x="1422" y="652"/>
                  </a:lnTo>
                  <a:lnTo>
                    <a:pt x="1422" y="652"/>
                  </a:lnTo>
                  <a:lnTo>
                    <a:pt x="1419" y="650"/>
                  </a:lnTo>
                  <a:lnTo>
                    <a:pt x="1419" y="648"/>
                  </a:lnTo>
                  <a:lnTo>
                    <a:pt x="1419" y="648"/>
                  </a:lnTo>
                  <a:lnTo>
                    <a:pt x="1424" y="643"/>
                  </a:lnTo>
                  <a:lnTo>
                    <a:pt x="1426" y="641"/>
                  </a:lnTo>
                  <a:lnTo>
                    <a:pt x="1429" y="641"/>
                  </a:lnTo>
                  <a:lnTo>
                    <a:pt x="1426" y="615"/>
                  </a:lnTo>
                  <a:lnTo>
                    <a:pt x="1424" y="610"/>
                  </a:lnTo>
                  <a:lnTo>
                    <a:pt x="1422" y="608"/>
                  </a:lnTo>
                  <a:lnTo>
                    <a:pt x="1415" y="605"/>
                  </a:lnTo>
                  <a:lnTo>
                    <a:pt x="1410" y="603"/>
                  </a:lnTo>
                  <a:lnTo>
                    <a:pt x="1408" y="603"/>
                  </a:lnTo>
                  <a:lnTo>
                    <a:pt x="1405" y="600"/>
                  </a:lnTo>
                  <a:lnTo>
                    <a:pt x="1403" y="600"/>
                  </a:lnTo>
                  <a:lnTo>
                    <a:pt x="1403" y="598"/>
                  </a:lnTo>
                  <a:lnTo>
                    <a:pt x="1400" y="596"/>
                  </a:lnTo>
                  <a:lnTo>
                    <a:pt x="1400" y="596"/>
                  </a:lnTo>
                  <a:lnTo>
                    <a:pt x="1398" y="593"/>
                  </a:lnTo>
                  <a:lnTo>
                    <a:pt x="1393" y="593"/>
                  </a:lnTo>
                  <a:lnTo>
                    <a:pt x="1391" y="593"/>
                  </a:lnTo>
                  <a:lnTo>
                    <a:pt x="1386" y="596"/>
                  </a:lnTo>
                  <a:lnTo>
                    <a:pt x="1382" y="598"/>
                  </a:lnTo>
                  <a:lnTo>
                    <a:pt x="1379" y="598"/>
                  </a:lnTo>
                  <a:lnTo>
                    <a:pt x="1374" y="600"/>
                  </a:lnTo>
                  <a:lnTo>
                    <a:pt x="1370" y="600"/>
                  </a:lnTo>
                  <a:lnTo>
                    <a:pt x="1367" y="603"/>
                  </a:lnTo>
                  <a:lnTo>
                    <a:pt x="1363" y="603"/>
                  </a:lnTo>
                  <a:lnTo>
                    <a:pt x="1358" y="603"/>
                  </a:lnTo>
                  <a:lnTo>
                    <a:pt x="1353" y="603"/>
                  </a:lnTo>
                  <a:lnTo>
                    <a:pt x="1348" y="605"/>
                  </a:lnTo>
                  <a:lnTo>
                    <a:pt x="1344" y="605"/>
                  </a:lnTo>
                  <a:lnTo>
                    <a:pt x="1339" y="608"/>
                  </a:lnTo>
                  <a:lnTo>
                    <a:pt x="1334" y="610"/>
                  </a:lnTo>
                  <a:lnTo>
                    <a:pt x="1332" y="612"/>
                  </a:lnTo>
                  <a:lnTo>
                    <a:pt x="1327" y="615"/>
                  </a:lnTo>
                  <a:lnTo>
                    <a:pt x="1325" y="615"/>
                  </a:lnTo>
                  <a:lnTo>
                    <a:pt x="1322" y="617"/>
                  </a:lnTo>
                  <a:lnTo>
                    <a:pt x="1315" y="617"/>
                  </a:lnTo>
                  <a:lnTo>
                    <a:pt x="1311" y="619"/>
                  </a:lnTo>
                  <a:lnTo>
                    <a:pt x="1301" y="622"/>
                  </a:lnTo>
                  <a:lnTo>
                    <a:pt x="1296" y="622"/>
                  </a:lnTo>
                  <a:lnTo>
                    <a:pt x="1292" y="622"/>
                  </a:lnTo>
                  <a:lnTo>
                    <a:pt x="1287" y="617"/>
                  </a:lnTo>
                  <a:lnTo>
                    <a:pt x="1287" y="615"/>
                  </a:lnTo>
                  <a:lnTo>
                    <a:pt x="1285" y="612"/>
                  </a:lnTo>
                  <a:lnTo>
                    <a:pt x="1285" y="610"/>
                  </a:lnTo>
                  <a:lnTo>
                    <a:pt x="1285" y="608"/>
                  </a:lnTo>
                  <a:lnTo>
                    <a:pt x="1285" y="603"/>
                  </a:lnTo>
                  <a:lnTo>
                    <a:pt x="1285" y="600"/>
                  </a:lnTo>
                  <a:lnTo>
                    <a:pt x="1287" y="596"/>
                  </a:lnTo>
                  <a:lnTo>
                    <a:pt x="1287" y="591"/>
                  </a:lnTo>
                  <a:lnTo>
                    <a:pt x="1289" y="584"/>
                  </a:lnTo>
                  <a:lnTo>
                    <a:pt x="1292" y="579"/>
                  </a:lnTo>
                  <a:lnTo>
                    <a:pt x="1292" y="574"/>
                  </a:lnTo>
                  <a:lnTo>
                    <a:pt x="1292" y="570"/>
                  </a:lnTo>
                  <a:lnTo>
                    <a:pt x="1292" y="565"/>
                  </a:lnTo>
                  <a:lnTo>
                    <a:pt x="1289" y="563"/>
                  </a:lnTo>
                  <a:lnTo>
                    <a:pt x="1285" y="558"/>
                  </a:lnTo>
                  <a:lnTo>
                    <a:pt x="1282" y="556"/>
                  </a:lnTo>
                  <a:lnTo>
                    <a:pt x="1275" y="553"/>
                  </a:lnTo>
                  <a:lnTo>
                    <a:pt x="1254" y="537"/>
                  </a:lnTo>
                  <a:lnTo>
                    <a:pt x="1242" y="530"/>
                  </a:lnTo>
                  <a:lnTo>
                    <a:pt x="1230" y="522"/>
                  </a:lnTo>
                  <a:lnTo>
                    <a:pt x="1228" y="520"/>
                  </a:lnTo>
                  <a:lnTo>
                    <a:pt x="1226" y="518"/>
                  </a:lnTo>
                  <a:lnTo>
                    <a:pt x="1226" y="515"/>
                  </a:lnTo>
                  <a:lnTo>
                    <a:pt x="1226" y="515"/>
                  </a:lnTo>
                  <a:lnTo>
                    <a:pt x="1228" y="513"/>
                  </a:lnTo>
                  <a:lnTo>
                    <a:pt x="1233" y="506"/>
                  </a:lnTo>
                  <a:lnTo>
                    <a:pt x="1237" y="501"/>
                  </a:lnTo>
                  <a:lnTo>
                    <a:pt x="1237" y="499"/>
                  </a:lnTo>
                  <a:lnTo>
                    <a:pt x="1237" y="499"/>
                  </a:lnTo>
                  <a:lnTo>
                    <a:pt x="1240" y="494"/>
                  </a:lnTo>
                  <a:lnTo>
                    <a:pt x="1245" y="489"/>
                  </a:lnTo>
                  <a:lnTo>
                    <a:pt x="1245" y="482"/>
                  </a:lnTo>
                  <a:lnTo>
                    <a:pt x="1245" y="480"/>
                  </a:lnTo>
                  <a:lnTo>
                    <a:pt x="1245" y="480"/>
                  </a:lnTo>
                  <a:lnTo>
                    <a:pt x="1245" y="480"/>
                  </a:lnTo>
                  <a:lnTo>
                    <a:pt x="1245" y="480"/>
                  </a:lnTo>
                  <a:lnTo>
                    <a:pt x="1247" y="478"/>
                  </a:lnTo>
                  <a:lnTo>
                    <a:pt x="1247" y="473"/>
                  </a:lnTo>
                  <a:lnTo>
                    <a:pt x="1247" y="471"/>
                  </a:lnTo>
                  <a:lnTo>
                    <a:pt x="1247" y="471"/>
                  </a:lnTo>
                  <a:lnTo>
                    <a:pt x="1247" y="471"/>
                  </a:lnTo>
                  <a:lnTo>
                    <a:pt x="1247" y="471"/>
                  </a:lnTo>
                  <a:lnTo>
                    <a:pt x="1247" y="463"/>
                  </a:lnTo>
                  <a:lnTo>
                    <a:pt x="1245" y="440"/>
                  </a:lnTo>
                  <a:lnTo>
                    <a:pt x="1242" y="416"/>
                  </a:lnTo>
                  <a:lnTo>
                    <a:pt x="1240" y="407"/>
                  </a:lnTo>
                  <a:lnTo>
                    <a:pt x="1240" y="400"/>
                  </a:lnTo>
                  <a:lnTo>
                    <a:pt x="1237" y="395"/>
                  </a:lnTo>
                  <a:lnTo>
                    <a:pt x="1235" y="390"/>
                  </a:lnTo>
                  <a:lnTo>
                    <a:pt x="1230" y="385"/>
                  </a:lnTo>
                  <a:lnTo>
                    <a:pt x="1228" y="383"/>
                  </a:lnTo>
                  <a:lnTo>
                    <a:pt x="1223" y="381"/>
                  </a:lnTo>
                  <a:lnTo>
                    <a:pt x="1216" y="381"/>
                  </a:lnTo>
                  <a:lnTo>
                    <a:pt x="1209" y="381"/>
                  </a:lnTo>
                  <a:lnTo>
                    <a:pt x="1202" y="381"/>
                  </a:lnTo>
                  <a:lnTo>
                    <a:pt x="1195" y="383"/>
                  </a:lnTo>
                  <a:lnTo>
                    <a:pt x="1190" y="383"/>
                  </a:lnTo>
                  <a:lnTo>
                    <a:pt x="1183" y="388"/>
                  </a:lnTo>
                  <a:lnTo>
                    <a:pt x="1174" y="397"/>
                  </a:lnTo>
                  <a:lnTo>
                    <a:pt x="1169" y="402"/>
                  </a:lnTo>
                  <a:lnTo>
                    <a:pt x="1167" y="383"/>
                  </a:lnTo>
                  <a:lnTo>
                    <a:pt x="1167" y="369"/>
                  </a:lnTo>
                  <a:lnTo>
                    <a:pt x="1164" y="367"/>
                  </a:lnTo>
                  <a:lnTo>
                    <a:pt x="1164" y="364"/>
                  </a:lnTo>
                  <a:lnTo>
                    <a:pt x="1164" y="362"/>
                  </a:lnTo>
                  <a:lnTo>
                    <a:pt x="1162" y="362"/>
                  </a:lnTo>
                  <a:lnTo>
                    <a:pt x="1157" y="362"/>
                  </a:lnTo>
                  <a:lnTo>
                    <a:pt x="1155" y="359"/>
                  </a:lnTo>
                  <a:lnTo>
                    <a:pt x="1152" y="357"/>
                  </a:lnTo>
                  <a:lnTo>
                    <a:pt x="1150" y="355"/>
                  </a:lnTo>
                  <a:lnTo>
                    <a:pt x="1141" y="343"/>
                  </a:lnTo>
                  <a:lnTo>
                    <a:pt x="1134" y="329"/>
                  </a:lnTo>
                  <a:lnTo>
                    <a:pt x="1124" y="315"/>
                  </a:lnTo>
                  <a:lnTo>
                    <a:pt x="1117" y="300"/>
                  </a:lnTo>
                  <a:lnTo>
                    <a:pt x="1115" y="298"/>
                  </a:lnTo>
                  <a:lnTo>
                    <a:pt x="1115" y="293"/>
                  </a:lnTo>
                  <a:lnTo>
                    <a:pt x="1115" y="289"/>
                  </a:lnTo>
                  <a:lnTo>
                    <a:pt x="1115" y="277"/>
                  </a:lnTo>
                  <a:lnTo>
                    <a:pt x="1112" y="270"/>
                  </a:lnTo>
                  <a:lnTo>
                    <a:pt x="1110" y="263"/>
                  </a:lnTo>
                  <a:lnTo>
                    <a:pt x="1105" y="256"/>
                  </a:lnTo>
                  <a:lnTo>
                    <a:pt x="1103" y="253"/>
                  </a:lnTo>
                  <a:lnTo>
                    <a:pt x="1100" y="251"/>
                  </a:lnTo>
                  <a:lnTo>
                    <a:pt x="1096" y="248"/>
                  </a:lnTo>
                  <a:lnTo>
                    <a:pt x="1072" y="246"/>
                  </a:lnTo>
                  <a:lnTo>
                    <a:pt x="1060" y="246"/>
                  </a:lnTo>
                  <a:lnTo>
                    <a:pt x="1051" y="246"/>
                  </a:lnTo>
                  <a:lnTo>
                    <a:pt x="1041" y="246"/>
                  </a:lnTo>
                  <a:lnTo>
                    <a:pt x="1041" y="227"/>
                  </a:lnTo>
                  <a:lnTo>
                    <a:pt x="1044" y="213"/>
                  </a:lnTo>
                  <a:lnTo>
                    <a:pt x="1046" y="208"/>
                  </a:lnTo>
                  <a:lnTo>
                    <a:pt x="1046" y="206"/>
                  </a:lnTo>
                  <a:lnTo>
                    <a:pt x="1048" y="206"/>
                  </a:lnTo>
                  <a:lnTo>
                    <a:pt x="1048" y="204"/>
                  </a:lnTo>
                  <a:lnTo>
                    <a:pt x="1051" y="201"/>
                  </a:lnTo>
                  <a:lnTo>
                    <a:pt x="1051" y="196"/>
                  </a:lnTo>
                  <a:lnTo>
                    <a:pt x="1051" y="194"/>
                  </a:lnTo>
                  <a:lnTo>
                    <a:pt x="1051" y="194"/>
                  </a:lnTo>
                  <a:lnTo>
                    <a:pt x="1051" y="180"/>
                  </a:lnTo>
                  <a:lnTo>
                    <a:pt x="1053" y="168"/>
                  </a:lnTo>
                  <a:lnTo>
                    <a:pt x="1056" y="163"/>
                  </a:lnTo>
                  <a:lnTo>
                    <a:pt x="1056" y="159"/>
                  </a:lnTo>
                  <a:lnTo>
                    <a:pt x="1056" y="154"/>
                  </a:lnTo>
                  <a:lnTo>
                    <a:pt x="1056" y="149"/>
                  </a:lnTo>
                  <a:lnTo>
                    <a:pt x="1051" y="140"/>
                  </a:lnTo>
                  <a:lnTo>
                    <a:pt x="1048" y="135"/>
                  </a:lnTo>
                  <a:lnTo>
                    <a:pt x="1044" y="133"/>
                  </a:lnTo>
                  <a:lnTo>
                    <a:pt x="1037" y="126"/>
                  </a:lnTo>
                  <a:lnTo>
                    <a:pt x="1030" y="116"/>
                  </a:lnTo>
                  <a:lnTo>
                    <a:pt x="1025" y="109"/>
                  </a:lnTo>
                  <a:lnTo>
                    <a:pt x="1020" y="100"/>
                  </a:lnTo>
                  <a:lnTo>
                    <a:pt x="1013" y="88"/>
                  </a:lnTo>
                  <a:lnTo>
                    <a:pt x="1013" y="88"/>
                  </a:lnTo>
                  <a:close/>
                </a:path>
              </a:pathLst>
            </a:custGeom>
            <a:grpFill/>
            <a:ln w="9525">
              <a:solidFill>
                <a:schemeClr val="bg1"/>
              </a:solidFill>
              <a:round/>
              <a:headEnd/>
              <a:tailEnd/>
            </a:ln>
          </p:spPr>
          <p:txBody>
            <a:bodyPr/>
            <a:lstStyle/>
            <a:p>
              <a:pPr>
                <a:defRPr/>
              </a:pPr>
              <a:endParaRPr lang="fr-BE" dirty="0">
                <a:solidFill>
                  <a:schemeClr val="bg1"/>
                </a:solidFill>
              </a:endParaRPr>
            </a:p>
          </p:txBody>
        </p:sp>
        <p:sp>
          <p:nvSpPr>
            <p:cNvPr id="90" name="Freeform 155">
              <a:extLst>
                <a:ext uri="{FF2B5EF4-FFF2-40B4-BE49-F238E27FC236}">
                  <a16:creationId xmlns:a16="http://schemas.microsoft.com/office/drawing/2014/main" id="{CF779881-2C31-4D5E-A748-AAD191915262}"/>
                </a:ext>
              </a:extLst>
            </p:cNvPr>
            <p:cNvSpPr>
              <a:spLocks/>
            </p:cNvSpPr>
            <p:nvPr/>
          </p:nvSpPr>
          <p:spPr bwMode="auto">
            <a:xfrm>
              <a:off x="3959305" y="2919823"/>
              <a:ext cx="1157809" cy="885116"/>
            </a:xfrm>
            <a:custGeom>
              <a:avLst/>
              <a:gdLst/>
              <a:ahLst/>
              <a:cxnLst>
                <a:cxn ang="0">
                  <a:pos x="125" y="104"/>
                </a:cxn>
                <a:cxn ang="0">
                  <a:pos x="120" y="29"/>
                </a:cxn>
                <a:cxn ang="0">
                  <a:pos x="59" y="85"/>
                </a:cxn>
                <a:cxn ang="0">
                  <a:pos x="49" y="128"/>
                </a:cxn>
                <a:cxn ang="0">
                  <a:pos x="9" y="225"/>
                </a:cxn>
                <a:cxn ang="0">
                  <a:pos x="38" y="319"/>
                </a:cxn>
                <a:cxn ang="0">
                  <a:pos x="49" y="430"/>
                </a:cxn>
                <a:cxn ang="0">
                  <a:pos x="160" y="560"/>
                </a:cxn>
                <a:cxn ang="0">
                  <a:pos x="243" y="593"/>
                </a:cxn>
                <a:cxn ang="0">
                  <a:pos x="245" y="702"/>
                </a:cxn>
                <a:cxn ang="0">
                  <a:pos x="297" y="787"/>
                </a:cxn>
                <a:cxn ang="0">
                  <a:pos x="347" y="811"/>
                </a:cxn>
                <a:cxn ang="0">
                  <a:pos x="416" y="806"/>
                </a:cxn>
                <a:cxn ang="0">
                  <a:pos x="503" y="749"/>
                </a:cxn>
                <a:cxn ang="0">
                  <a:pos x="595" y="801"/>
                </a:cxn>
                <a:cxn ang="0">
                  <a:pos x="708" y="813"/>
                </a:cxn>
                <a:cxn ang="0">
                  <a:pos x="739" y="893"/>
                </a:cxn>
                <a:cxn ang="0">
                  <a:pos x="805" y="926"/>
                </a:cxn>
                <a:cxn ang="0">
                  <a:pos x="796" y="990"/>
                </a:cxn>
                <a:cxn ang="0">
                  <a:pos x="822" y="1085"/>
                </a:cxn>
                <a:cxn ang="0">
                  <a:pos x="860" y="1132"/>
                </a:cxn>
                <a:cxn ang="0">
                  <a:pos x="994" y="1141"/>
                </a:cxn>
                <a:cxn ang="0">
                  <a:pos x="975" y="1087"/>
                </a:cxn>
                <a:cxn ang="0">
                  <a:pos x="1013" y="988"/>
                </a:cxn>
                <a:cxn ang="0">
                  <a:pos x="1178" y="1073"/>
                </a:cxn>
                <a:cxn ang="0">
                  <a:pos x="1152" y="1229"/>
                </a:cxn>
                <a:cxn ang="0">
                  <a:pos x="1143" y="1323"/>
                </a:cxn>
                <a:cxn ang="0">
                  <a:pos x="1285" y="1394"/>
                </a:cxn>
                <a:cxn ang="0">
                  <a:pos x="1358" y="1290"/>
                </a:cxn>
                <a:cxn ang="0">
                  <a:pos x="1389" y="1264"/>
                </a:cxn>
                <a:cxn ang="0">
                  <a:pos x="1471" y="1236"/>
                </a:cxn>
                <a:cxn ang="0">
                  <a:pos x="1561" y="1122"/>
                </a:cxn>
                <a:cxn ang="0">
                  <a:pos x="1611" y="1158"/>
                </a:cxn>
                <a:cxn ang="0">
                  <a:pos x="1630" y="1059"/>
                </a:cxn>
                <a:cxn ang="0">
                  <a:pos x="1641" y="940"/>
                </a:cxn>
                <a:cxn ang="0">
                  <a:pos x="1653" y="829"/>
                </a:cxn>
                <a:cxn ang="0">
                  <a:pos x="1545" y="763"/>
                </a:cxn>
                <a:cxn ang="0">
                  <a:pos x="1457" y="681"/>
                </a:cxn>
                <a:cxn ang="0">
                  <a:pos x="1511" y="600"/>
                </a:cxn>
                <a:cxn ang="0">
                  <a:pos x="1573" y="567"/>
                </a:cxn>
                <a:cxn ang="0">
                  <a:pos x="1587" y="506"/>
                </a:cxn>
                <a:cxn ang="0">
                  <a:pos x="1457" y="518"/>
                </a:cxn>
                <a:cxn ang="0">
                  <a:pos x="1493" y="451"/>
                </a:cxn>
                <a:cxn ang="0">
                  <a:pos x="1452" y="347"/>
                </a:cxn>
                <a:cxn ang="0">
                  <a:pos x="1334" y="286"/>
                </a:cxn>
                <a:cxn ang="0">
                  <a:pos x="1334" y="206"/>
                </a:cxn>
                <a:cxn ang="0">
                  <a:pos x="1214" y="187"/>
                </a:cxn>
                <a:cxn ang="0">
                  <a:pos x="1134" y="206"/>
                </a:cxn>
                <a:cxn ang="0">
                  <a:pos x="1098" y="161"/>
                </a:cxn>
                <a:cxn ang="0">
                  <a:pos x="1008" y="114"/>
                </a:cxn>
                <a:cxn ang="0">
                  <a:pos x="919" y="140"/>
                </a:cxn>
                <a:cxn ang="0">
                  <a:pos x="949" y="90"/>
                </a:cxn>
                <a:cxn ang="0">
                  <a:pos x="909" y="26"/>
                </a:cxn>
                <a:cxn ang="0">
                  <a:pos x="765" y="102"/>
                </a:cxn>
                <a:cxn ang="0">
                  <a:pos x="715" y="144"/>
                </a:cxn>
                <a:cxn ang="0">
                  <a:pos x="647" y="130"/>
                </a:cxn>
                <a:cxn ang="0">
                  <a:pos x="586" y="156"/>
                </a:cxn>
                <a:cxn ang="0">
                  <a:pos x="543" y="88"/>
                </a:cxn>
                <a:cxn ang="0">
                  <a:pos x="432" y="118"/>
                </a:cxn>
                <a:cxn ang="0">
                  <a:pos x="342" y="114"/>
                </a:cxn>
                <a:cxn ang="0">
                  <a:pos x="274" y="142"/>
                </a:cxn>
              </a:cxnLst>
              <a:rect l="0" t="0" r="r" b="b"/>
              <a:pathLst>
                <a:path w="1698" h="1420">
                  <a:moveTo>
                    <a:pt x="248" y="140"/>
                  </a:moveTo>
                  <a:lnTo>
                    <a:pt x="241" y="135"/>
                  </a:lnTo>
                  <a:lnTo>
                    <a:pt x="231" y="133"/>
                  </a:lnTo>
                  <a:lnTo>
                    <a:pt x="222" y="128"/>
                  </a:lnTo>
                  <a:lnTo>
                    <a:pt x="212" y="125"/>
                  </a:lnTo>
                  <a:lnTo>
                    <a:pt x="208" y="123"/>
                  </a:lnTo>
                  <a:lnTo>
                    <a:pt x="203" y="121"/>
                  </a:lnTo>
                  <a:lnTo>
                    <a:pt x="196" y="116"/>
                  </a:lnTo>
                  <a:lnTo>
                    <a:pt x="191" y="114"/>
                  </a:lnTo>
                  <a:lnTo>
                    <a:pt x="189" y="114"/>
                  </a:lnTo>
                  <a:lnTo>
                    <a:pt x="186" y="111"/>
                  </a:lnTo>
                  <a:lnTo>
                    <a:pt x="177" y="109"/>
                  </a:lnTo>
                  <a:lnTo>
                    <a:pt x="165" y="109"/>
                  </a:lnTo>
                  <a:lnTo>
                    <a:pt x="156" y="107"/>
                  </a:lnTo>
                  <a:lnTo>
                    <a:pt x="144" y="109"/>
                  </a:lnTo>
                  <a:lnTo>
                    <a:pt x="139" y="107"/>
                  </a:lnTo>
                  <a:lnTo>
                    <a:pt x="134" y="107"/>
                  </a:lnTo>
                  <a:lnTo>
                    <a:pt x="132" y="107"/>
                  </a:lnTo>
                  <a:lnTo>
                    <a:pt x="127" y="107"/>
                  </a:lnTo>
                  <a:lnTo>
                    <a:pt x="125" y="104"/>
                  </a:lnTo>
                  <a:lnTo>
                    <a:pt x="123" y="104"/>
                  </a:lnTo>
                  <a:lnTo>
                    <a:pt x="120" y="102"/>
                  </a:lnTo>
                  <a:lnTo>
                    <a:pt x="118" y="99"/>
                  </a:lnTo>
                  <a:lnTo>
                    <a:pt x="118" y="97"/>
                  </a:lnTo>
                  <a:lnTo>
                    <a:pt x="116" y="95"/>
                  </a:lnTo>
                  <a:lnTo>
                    <a:pt x="116" y="92"/>
                  </a:lnTo>
                  <a:lnTo>
                    <a:pt x="116" y="90"/>
                  </a:lnTo>
                  <a:lnTo>
                    <a:pt x="116" y="83"/>
                  </a:lnTo>
                  <a:lnTo>
                    <a:pt x="118" y="73"/>
                  </a:lnTo>
                  <a:lnTo>
                    <a:pt x="120" y="66"/>
                  </a:lnTo>
                  <a:lnTo>
                    <a:pt x="120" y="64"/>
                  </a:lnTo>
                  <a:lnTo>
                    <a:pt x="120" y="64"/>
                  </a:lnTo>
                  <a:lnTo>
                    <a:pt x="120" y="62"/>
                  </a:lnTo>
                  <a:lnTo>
                    <a:pt x="120" y="62"/>
                  </a:lnTo>
                  <a:lnTo>
                    <a:pt x="123" y="59"/>
                  </a:lnTo>
                  <a:lnTo>
                    <a:pt x="123" y="52"/>
                  </a:lnTo>
                  <a:lnTo>
                    <a:pt x="123" y="45"/>
                  </a:lnTo>
                  <a:lnTo>
                    <a:pt x="123" y="40"/>
                  </a:lnTo>
                  <a:lnTo>
                    <a:pt x="123" y="33"/>
                  </a:lnTo>
                  <a:lnTo>
                    <a:pt x="120" y="29"/>
                  </a:lnTo>
                  <a:lnTo>
                    <a:pt x="118" y="24"/>
                  </a:lnTo>
                  <a:lnTo>
                    <a:pt x="118" y="19"/>
                  </a:lnTo>
                  <a:lnTo>
                    <a:pt x="113" y="17"/>
                  </a:lnTo>
                  <a:lnTo>
                    <a:pt x="111" y="14"/>
                  </a:lnTo>
                  <a:lnTo>
                    <a:pt x="101" y="19"/>
                  </a:lnTo>
                  <a:lnTo>
                    <a:pt x="94" y="26"/>
                  </a:lnTo>
                  <a:lnTo>
                    <a:pt x="85" y="31"/>
                  </a:lnTo>
                  <a:lnTo>
                    <a:pt x="78" y="36"/>
                  </a:lnTo>
                  <a:lnTo>
                    <a:pt x="71" y="40"/>
                  </a:lnTo>
                  <a:lnTo>
                    <a:pt x="64" y="45"/>
                  </a:lnTo>
                  <a:lnTo>
                    <a:pt x="52" y="55"/>
                  </a:lnTo>
                  <a:lnTo>
                    <a:pt x="49" y="59"/>
                  </a:lnTo>
                  <a:lnTo>
                    <a:pt x="45" y="62"/>
                  </a:lnTo>
                  <a:lnTo>
                    <a:pt x="45" y="66"/>
                  </a:lnTo>
                  <a:lnTo>
                    <a:pt x="45" y="69"/>
                  </a:lnTo>
                  <a:lnTo>
                    <a:pt x="45" y="71"/>
                  </a:lnTo>
                  <a:lnTo>
                    <a:pt x="45" y="76"/>
                  </a:lnTo>
                  <a:lnTo>
                    <a:pt x="47" y="78"/>
                  </a:lnTo>
                  <a:lnTo>
                    <a:pt x="52" y="81"/>
                  </a:lnTo>
                  <a:lnTo>
                    <a:pt x="59" y="85"/>
                  </a:lnTo>
                  <a:lnTo>
                    <a:pt x="66" y="90"/>
                  </a:lnTo>
                  <a:lnTo>
                    <a:pt x="71" y="95"/>
                  </a:lnTo>
                  <a:lnTo>
                    <a:pt x="75" y="99"/>
                  </a:lnTo>
                  <a:lnTo>
                    <a:pt x="75" y="104"/>
                  </a:lnTo>
                  <a:lnTo>
                    <a:pt x="78" y="109"/>
                  </a:lnTo>
                  <a:lnTo>
                    <a:pt x="75" y="109"/>
                  </a:lnTo>
                  <a:lnTo>
                    <a:pt x="75" y="109"/>
                  </a:lnTo>
                  <a:lnTo>
                    <a:pt x="75" y="109"/>
                  </a:lnTo>
                  <a:lnTo>
                    <a:pt x="75" y="111"/>
                  </a:lnTo>
                  <a:lnTo>
                    <a:pt x="75" y="111"/>
                  </a:lnTo>
                  <a:lnTo>
                    <a:pt x="75" y="111"/>
                  </a:lnTo>
                  <a:lnTo>
                    <a:pt x="75" y="114"/>
                  </a:lnTo>
                  <a:lnTo>
                    <a:pt x="75" y="114"/>
                  </a:lnTo>
                  <a:lnTo>
                    <a:pt x="71" y="116"/>
                  </a:lnTo>
                  <a:lnTo>
                    <a:pt x="71" y="116"/>
                  </a:lnTo>
                  <a:lnTo>
                    <a:pt x="68" y="116"/>
                  </a:lnTo>
                  <a:lnTo>
                    <a:pt x="61" y="118"/>
                  </a:lnTo>
                  <a:lnTo>
                    <a:pt x="56" y="121"/>
                  </a:lnTo>
                  <a:lnTo>
                    <a:pt x="54" y="123"/>
                  </a:lnTo>
                  <a:lnTo>
                    <a:pt x="49" y="128"/>
                  </a:lnTo>
                  <a:lnTo>
                    <a:pt x="47" y="133"/>
                  </a:lnTo>
                  <a:lnTo>
                    <a:pt x="45" y="137"/>
                  </a:lnTo>
                  <a:lnTo>
                    <a:pt x="45" y="142"/>
                  </a:lnTo>
                  <a:lnTo>
                    <a:pt x="42" y="147"/>
                  </a:lnTo>
                  <a:lnTo>
                    <a:pt x="42" y="154"/>
                  </a:lnTo>
                  <a:lnTo>
                    <a:pt x="45" y="161"/>
                  </a:lnTo>
                  <a:lnTo>
                    <a:pt x="45" y="166"/>
                  </a:lnTo>
                  <a:lnTo>
                    <a:pt x="45" y="173"/>
                  </a:lnTo>
                  <a:lnTo>
                    <a:pt x="45" y="173"/>
                  </a:lnTo>
                  <a:lnTo>
                    <a:pt x="45" y="175"/>
                  </a:lnTo>
                  <a:lnTo>
                    <a:pt x="45" y="177"/>
                  </a:lnTo>
                  <a:lnTo>
                    <a:pt x="42" y="182"/>
                  </a:lnTo>
                  <a:lnTo>
                    <a:pt x="42" y="187"/>
                  </a:lnTo>
                  <a:lnTo>
                    <a:pt x="40" y="192"/>
                  </a:lnTo>
                  <a:lnTo>
                    <a:pt x="38" y="194"/>
                  </a:lnTo>
                  <a:lnTo>
                    <a:pt x="33" y="196"/>
                  </a:lnTo>
                  <a:lnTo>
                    <a:pt x="21" y="208"/>
                  </a:lnTo>
                  <a:lnTo>
                    <a:pt x="14" y="215"/>
                  </a:lnTo>
                  <a:lnTo>
                    <a:pt x="12" y="220"/>
                  </a:lnTo>
                  <a:lnTo>
                    <a:pt x="9" y="225"/>
                  </a:lnTo>
                  <a:lnTo>
                    <a:pt x="7" y="227"/>
                  </a:lnTo>
                  <a:lnTo>
                    <a:pt x="7" y="229"/>
                  </a:lnTo>
                  <a:lnTo>
                    <a:pt x="7" y="229"/>
                  </a:lnTo>
                  <a:lnTo>
                    <a:pt x="5" y="232"/>
                  </a:lnTo>
                  <a:lnTo>
                    <a:pt x="2" y="234"/>
                  </a:lnTo>
                  <a:lnTo>
                    <a:pt x="0" y="239"/>
                  </a:lnTo>
                  <a:lnTo>
                    <a:pt x="0" y="244"/>
                  </a:lnTo>
                  <a:lnTo>
                    <a:pt x="0" y="248"/>
                  </a:lnTo>
                  <a:lnTo>
                    <a:pt x="0" y="255"/>
                  </a:lnTo>
                  <a:lnTo>
                    <a:pt x="2" y="260"/>
                  </a:lnTo>
                  <a:lnTo>
                    <a:pt x="5" y="267"/>
                  </a:lnTo>
                  <a:lnTo>
                    <a:pt x="5" y="270"/>
                  </a:lnTo>
                  <a:lnTo>
                    <a:pt x="7" y="272"/>
                  </a:lnTo>
                  <a:lnTo>
                    <a:pt x="12" y="277"/>
                  </a:lnTo>
                  <a:lnTo>
                    <a:pt x="16" y="284"/>
                  </a:lnTo>
                  <a:lnTo>
                    <a:pt x="19" y="286"/>
                  </a:lnTo>
                  <a:lnTo>
                    <a:pt x="21" y="291"/>
                  </a:lnTo>
                  <a:lnTo>
                    <a:pt x="28" y="303"/>
                  </a:lnTo>
                  <a:lnTo>
                    <a:pt x="33" y="312"/>
                  </a:lnTo>
                  <a:lnTo>
                    <a:pt x="38" y="319"/>
                  </a:lnTo>
                  <a:lnTo>
                    <a:pt x="45" y="329"/>
                  </a:lnTo>
                  <a:lnTo>
                    <a:pt x="52" y="336"/>
                  </a:lnTo>
                  <a:lnTo>
                    <a:pt x="56" y="338"/>
                  </a:lnTo>
                  <a:lnTo>
                    <a:pt x="59" y="343"/>
                  </a:lnTo>
                  <a:lnTo>
                    <a:pt x="64" y="352"/>
                  </a:lnTo>
                  <a:lnTo>
                    <a:pt x="64" y="357"/>
                  </a:lnTo>
                  <a:lnTo>
                    <a:pt x="64" y="362"/>
                  </a:lnTo>
                  <a:lnTo>
                    <a:pt x="64" y="366"/>
                  </a:lnTo>
                  <a:lnTo>
                    <a:pt x="61" y="371"/>
                  </a:lnTo>
                  <a:lnTo>
                    <a:pt x="59" y="383"/>
                  </a:lnTo>
                  <a:lnTo>
                    <a:pt x="59" y="397"/>
                  </a:lnTo>
                  <a:lnTo>
                    <a:pt x="59" y="397"/>
                  </a:lnTo>
                  <a:lnTo>
                    <a:pt x="59" y="399"/>
                  </a:lnTo>
                  <a:lnTo>
                    <a:pt x="59" y="404"/>
                  </a:lnTo>
                  <a:lnTo>
                    <a:pt x="56" y="407"/>
                  </a:lnTo>
                  <a:lnTo>
                    <a:pt x="56" y="409"/>
                  </a:lnTo>
                  <a:lnTo>
                    <a:pt x="54" y="409"/>
                  </a:lnTo>
                  <a:lnTo>
                    <a:pt x="54" y="411"/>
                  </a:lnTo>
                  <a:lnTo>
                    <a:pt x="52" y="416"/>
                  </a:lnTo>
                  <a:lnTo>
                    <a:pt x="49" y="430"/>
                  </a:lnTo>
                  <a:lnTo>
                    <a:pt x="49" y="449"/>
                  </a:lnTo>
                  <a:lnTo>
                    <a:pt x="59" y="449"/>
                  </a:lnTo>
                  <a:lnTo>
                    <a:pt x="68" y="449"/>
                  </a:lnTo>
                  <a:lnTo>
                    <a:pt x="80" y="449"/>
                  </a:lnTo>
                  <a:lnTo>
                    <a:pt x="104" y="451"/>
                  </a:lnTo>
                  <a:lnTo>
                    <a:pt x="108" y="454"/>
                  </a:lnTo>
                  <a:lnTo>
                    <a:pt x="111" y="456"/>
                  </a:lnTo>
                  <a:lnTo>
                    <a:pt x="113" y="459"/>
                  </a:lnTo>
                  <a:lnTo>
                    <a:pt x="118" y="466"/>
                  </a:lnTo>
                  <a:lnTo>
                    <a:pt x="120" y="473"/>
                  </a:lnTo>
                  <a:lnTo>
                    <a:pt x="123" y="480"/>
                  </a:lnTo>
                  <a:lnTo>
                    <a:pt x="123" y="492"/>
                  </a:lnTo>
                  <a:lnTo>
                    <a:pt x="123" y="496"/>
                  </a:lnTo>
                  <a:lnTo>
                    <a:pt x="123" y="501"/>
                  </a:lnTo>
                  <a:lnTo>
                    <a:pt x="125" y="503"/>
                  </a:lnTo>
                  <a:lnTo>
                    <a:pt x="132" y="518"/>
                  </a:lnTo>
                  <a:lnTo>
                    <a:pt x="142" y="532"/>
                  </a:lnTo>
                  <a:lnTo>
                    <a:pt x="149" y="546"/>
                  </a:lnTo>
                  <a:lnTo>
                    <a:pt x="158" y="558"/>
                  </a:lnTo>
                  <a:lnTo>
                    <a:pt x="160" y="560"/>
                  </a:lnTo>
                  <a:lnTo>
                    <a:pt x="163" y="562"/>
                  </a:lnTo>
                  <a:lnTo>
                    <a:pt x="165" y="565"/>
                  </a:lnTo>
                  <a:lnTo>
                    <a:pt x="170" y="565"/>
                  </a:lnTo>
                  <a:lnTo>
                    <a:pt x="172" y="565"/>
                  </a:lnTo>
                  <a:lnTo>
                    <a:pt x="172" y="567"/>
                  </a:lnTo>
                  <a:lnTo>
                    <a:pt x="172" y="570"/>
                  </a:lnTo>
                  <a:lnTo>
                    <a:pt x="175" y="572"/>
                  </a:lnTo>
                  <a:lnTo>
                    <a:pt x="175" y="586"/>
                  </a:lnTo>
                  <a:lnTo>
                    <a:pt x="177" y="605"/>
                  </a:lnTo>
                  <a:lnTo>
                    <a:pt x="182" y="600"/>
                  </a:lnTo>
                  <a:lnTo>
                    <a:pt x="191" y="591"/>
                  </a:lnTo>
                  <a:lnTo>
                    <a:pt x="198" y="586"/>
                  </a:lnTo>
                  <a:lnTo>
                    <a:pt x="203" y="586"/>
                  </a:lnTo>
                  <a:lnTo>
                    <a:pt x="210" y="584"/>
                  </a:lnTo>
                  <a:lnTo>
                    <a:pt x="217" y="584"/>
                  </a:lnTo>
                  <a:lnTo>
                    <a:pt x="224" y="584"/>
                  </a:lnTo>
                  <a:lnTo>
                    <a:pt x="231" y="584"/>
                  </a:lnTo>
                  <a:lnTo>
                    <a:pt x="236" y="586"/>
                  </a:lnTo>
                  <a:lnTo>
                    <a:pt x="238" y="588"/>
                  </a:lnTo>
                  <a:lnTo>
                    <a:pt x="243" y="593"/>
                  </a:lnTo>
                  <a:lnTo>
                    <a:pt x="245" y="598"/>
                  </a:lnTo>
                  <a:lnTo>
                    <a:pt x="248" y="603"/>
                  </a:lnTo>
                  <a:lnTo>
                    <a:pt x="248" y="610"/>
                  </a:lnTo>
                  <a:lnTo>
                    <a:pt x="250" y="619"/>
                  </a:lnTo>
                  <a:lnTo>
                    <a:pt x="253" y="643"/>
                  </a:lnTo>
                  <a:lnTo>
                    <a:pt x="255" y="666"/>
                  </a:lnTo>
                  <a:lnTo>
                    <a:pt x="255" y="674"/>
                  </a:lnTo>
                  <a:lnTo>
                    <a:pt x="255" y="674"/>
                  </a:lnTo>
                  <a:lnTo>
                    <a:pt x="255" y="674"/>
                  </a:lnTo>
                  <a:lnTo>
                    <a:pt x="255" y="674"/>
                  </a:lnTo>
                  <a:lnTo>
                    <a:pt x="255" y="676"/>
                  </a:lnTo>
                  <a:lnTo>
                    <a:pt x="255" y="681"/>
                  </a:lnTo>
                  <a:lnTo>
                    <a:pt x="253" y="683"/>
                  </a:lnTo>
                  <a:lnTo>
                    <a:pt x="253" y="683"/>
                  </a:lnTo>
                  <a:lnTo>
                    <a:pt x="253" y="683"/>
                  </a:lnTo>
                  <a:lnTo>
                    <a:pt x="253" y="683"/>
                  </a:lnTo>
                  <a:lnTo>
                    <a:pt x="253" y="685"/>
                  </a:lnTo>
                  <a:lnTo>
                    <a:pt x="253" y="692"/>
                  </a:lnTo>
                  <a:lnTo>
                    <a:pt x="248" y="697"/>
                  </a:lnTo>
                  <a:lnTo>
                    <a:pt x="245" y="702"/>
                  </a:lnTo>
                  <a:lnTo>
                    <a:pt x="245" y="702"/>
                  </a:lnTo>
                  <a:lnTo>
                    <a:pt x="245" y="704"/>
                  </a:lnTo>
                  <a:lnTo>
                    <a:pt x="241" y="709"/>
                  </a:lnTo>
                  <a:lnTo>
                    <a:pt x="236" y="716"/>
                  </a:lnTo>
                  <a:lnTo>
                    <a:pt x="234" y="718"/>
                  </a:lnTo>
                  <a:lnTo>
                    <a:pt x="234" y="718"/>
                  </a:lnTo>
                  <a:lnTo>
                    <a:pt x="234" y="721"/>
                  </a:lnTo>
                  <a:lnTo>
                    <a:pt x="236" y="723"/>
                  </a:lnTo>
                  <a:lnTo>
                    <a:pt x="238" y="725"/>
                  </a:lnTo>
                  <a:lnTo>
                    <a:pt x="250" y="733"/>
                  </a:lnTo>
                  <a:lnTo>
                    <a:pt x="262" y="740"/>
                  </a:lnTo>
                  <a:lnTo>
                    <a:pt x="283" y="756"/>
                  </a:lnTo>
                  <a:lnTo>
                    <a:pt x="290" y="759"/>
                  </a:lnTo>
                  <a:lnTo>
                    <a:pt x="293" y="761"/>
                  </a:lnTo>
                  <a:lnTo>
                    <a:pt x="297" y="766"/>
                  </a:lnTo>
                  <a:lnTo>
                    <a:pt x="300" y="768"/>
                  </a:lnTo>
                  <a:lnTo>
                    <a:pt x="300" y="773"/>
                  </a:lnTo>
                  <a:lnTo>
                    <a:pt x="300" y="777"/>
                  </a:lnTo>
                  <a:lnTo>
                    <a:pt x="300" y="782"/>
                  </a:lnTo>
                  <a:lnTo>
                    <a:pt x="297" y="787"/>
                  </a:lnTo>
                  <a:lnTo>
                    <a:pt x="295" y="794"/>
                  </a:lnTo>
                  <a:lnTo>
                    <a:pt x="295" y="799"/>
                  </a:lnTo>
                  <a:lnTo>
                    <a:pt x="293" y="803"/>
                  </a:lnTo>
                  <a:lnTo>
                    <a:pt x="293" y="806"/>
                  </a:lnTo>
                  <a:lnTo>
                    <a:pt x="293" y="811"/>
                  </a:lnTo>
                  <a:lnTo>
                    <a:pt x="293" y="813"/>
                  </a:lnTo>
                  <a:lnTo>
                    <a:pt x="293" y="815"/>
                  </a:lnTo>
                  <a:lnTo>
                    <a:pt x="295" y="818"/>
                  </a:lnTo>
                  <a:lnTo>
                    <a:pt x="295" y="820"/>
                  </a:lnTo>
                  <a:lnTo>
                    <a:pt x="300" y="825"/>
                  </a:lnTo>
                  <a:lnTo>
                    <a:pt x="304" y="825"/>
                  </a:lnTo>
                  <a:lnTo>
                    <a:pt x="309" y="825"/>
                  </a:lnTo>
                  <a:lnTo>
                    <a:pt x="319" y="822"/>
                  </a:lnTo>
                  <a:lnTo>
                    <a:pt x="323" y="820"/>
                  </a:lnTo>
                  <a:lnTo>
                    <a:pt x="330" y="820"/>
                  </a:lnTo>
                  <a:lnTo>
                    <a:pt x="333" y="818"/>
                  </a:lnTo>
                  <a:lnTo>
                    <a:pt x="335" y="818"/>
                  </a:lnTo>
                  <a:lnTo>
                    <a:pt x="340" y="815"/>
                  </a:lnTo>
                  <a:lnTo>
                    <a:pt x="342" y="813"/>
                  </a:lnTo>
                  <a:lnTo>
                    <a:pt x="347" y="811"/>
                  </a:lnTo>
                  <a:lnTo>
                    <a:pt x="352" y="808"/>
                  </a:lnTo>
                  <a:lnTo>
                    <a:pt x="356" y="808"/>
                  </a:lnTo>
                  <a:lnTo>
                    <a:pt x="361" y="806"/>
                  </a:lnTo>
                  <a:lnTo>
                    <a:pt x="366" y="806"/>
                  </a:lnTo>
                  <a:lnTo>
                    <a:pt x="371" y="806"/>
                  </a:lnTo>
                  <a:lnTo>
                    <a:pt x="375" y="806"/>
                  </a:lnTo>
                  <a:lnTo>
                    <a:pt x="378" y="803"/>
                  </a:lnTo>
                  <a:lnTo>
                    <a:pt x="382" y="803"/>
                  </a:lnTo>
                  <a:lnTo>
                    <a:pt x="387" y="801"/>
                  </a:lnTo>
                  <a:lnTo>
                    <a:pt x="390" y="801"/>
                  </a:lnTo>
                  <a:lnTo>
                    <a:pt x="394" y="799"/>
                  </a:lnTo>
                  <a:lnTo>
                    <a:pt x="399" y="796"/>
                  </a:lnTo>
                  <a:lnTo>
                    <a:pt x="401" y="796"/>
                  </a:lnTo>
                  <a:lnTo>
                    <a:pt x="406" y="796"/>
                  </a:lnTo>
                  <a:lnTo>
                    <a:pt x="408" y="799"/>
                  </a:lnTo>
                  <a:lnTo>
                    <a:pt x="408" y="799"/>
                  </a:lnTo>
                  <a:lnTo>
                    <a:pt x="411" y="801"/>
                  </a:lnTo>
                  <a:lnTo>
                    <a:pt x="411" y="803"/>
                  </a:lnTo>
                  <a:lnTo>
                    <a:pt x="413" y="803"/>
                  </a:lnTo>
                  <a:lnTo>
                    <a:pt x="416" y="806"/>
                  </a:lnTo>
                  <a:lnTo>
                    <a:pt x="418" y="806"/>
                  </a:lnTo>
                  <a:lnTo>
                    <a:pt x="423" y="808"/>
                  </a:lnTo>
                  <a:lnTo>
                    <a:pt x="430" y="811"/>
                  </a:lnTo>
                  <a:lnTo>
                    <a:pt x="432" y="813"/>
                  </a:lnTo>
                  <a:lnTo>
                    <a:pt x="434" y="818"/>
                  </a:lnTo>
                  <a:lnTo>
                    <a:pt x="437" y="844"/>
                  </a:lnTo>
                  <a:lnTo>
                    <a:pt x="439" y="837"/>
                  </a:lnTo>
                  <a:lnTo>
                    <a:pt x="446" y="832"/>
                  </a:lnTo>
                  <a:lnTo>
                    <a:pt x="446" y="829"/>
                  </a:lnTo>
                  <a:lnTo>
                    <a:pt x="449" y="827"/>
                  </a:lnTo>
                  <a:lnTo>
                    <a:pt x="451" y="825"/>
                  </a:lnTo>
                  <a:lnTo>
                    <a:pt x="453" y="822"/>
                  </a:lnTo>
                  <a:lnTo>
                    <a:pt x="460" y="787"/>
                  </a:lnTo>
                  <a:lnTo>
                    <a:pt x="470" y="751"/>
                  </a:lnTo>
                  <a:lnTo>
                    <a:pt x="472" y="747"/>
                  </a:lnTo>
                  <a:lnTo>
                    <a:pt x="475" y="744"/>
                  </a:lnTo>
                  <a:lnTo>
                    <a:pt x="479" y="744"/>
                  </a:lnTo>
                  <a:lnTo>
                    <a:pt x="484" y="744"/>
                  </a:lnTo>
                  <a:lnTo>
                    <a:pt x="493" y="744"/>
                  </a:lnTo>
                  <a:lnTo>
                    <a:pt x="503" y="749"/>
                  </a:lnTo>
                  <a:lnTo>
                    <a:pt x="505" y="751"/>
                  </a:lnTo>
                  <a:lnTo>
                    <a:pt x="510" y="756"/>
                  </a:lnTo>
                  <a:lnTo>
                    <a:pt x="515" y="761"/>
                  </a:lnTo>
                  <a:lnTo>
                    <a:pt x="522" y="766"/>
                  </a:lnTo>
                  <a:lnTo>
                    <a:pt x="529" y="770"/>
                  </a:lnTo>
                  <a:lnTo>
                    <a:pt x="536" y="773"/>
                  </a:lnTo>
                  <a:lnTo>
                    <a:pt x="538" y="773"/>
                  </a:lnTo>
                  <a:lnTo>
                    <a:pt x="543" y="773"/>
                  </a:lnTo>
                  <a:lnTo>
                    <a:pt x="548" y="768"/>
                  </a:lnTo>
                  <a:lnTo>
                    <a:pt x="555" y="766"/>
                  </a:lnTo>
                  <a:lnTo>
                    <a:pt x="564" y="763"/>
                  </a:lnTo>
                  <a:lnTo>
                    <a:pt x="574" y="761"/>
                  </a:lnTo>
                  <a:lnTo>
                    <a:pt x="581" y="761"/>
                  </a:lnTo>
                  <a:lnTo>
                    <a:pt x="590" y="763"/>
                  </a:lnTo>
                  <a:lnTo>
                    <a:pt x="593" y="763"/>
                  </a:lnTo>
                  <a:lnTo>
                    <a:pt x="593" y="766"/>
                  </a:lnTo>
                  <a:lnTo>
                    <a:pt x="595" y="770"/>
                  </a:lnTo>
                  <a:lnTo>
                    <a:pt x="595" y="785"/>
                  </a:lnTo>
                  <a:lnTo>
                    <a:pt x="595" y="799"/>
                  </a:lnTo>
                  <a:lnTo>
                    <a:pt x="595" y="801"/>
                  </a:lnTo>
                  <a:lnTo>
                    <a:pt x="595" y="806"/>
                  </a:lnTo>
                  <a:lnTo>
                    <a:pt x="602" y="818"/>
                  </a:lnTo>
                  <a:lnTo>
                    <a:pt x="604" y="822"/>
                  </a:lnTo>
                  <a:lnTo>
                    <a:pt x="607" y="825"/>
                  </a:lnTo>
                  <a:lnTo>
                    <a:pt x="609" y="827"/>
                  </a:lnTo>
                  <a:lnTo>
                    <a:pt x="614" y="827"/>
                  </a:lnTo>
                  <a:lnTo>
                    <a:pt x="619" y="829"/>
                  </a:lnTo>
                  <a:lnTo>
                    <a:pt x="623" y="829"/>
                  </a:lnTo>
                  <a:lnTo>
                    <a:pt x="635" y="829"/>
                  </a:lnTo>
                  <a:lnTo>
                    <a:pt x="647" y="829"/>
                  </a:lnTo>
                  <a:lnTo>
                    <a:pt x="659" y="825"/>
                  </a:lnTo>
                  <a:lnTo>
                    <a:pt x="659" y="825"/>
                  </a:lnTo>
                  <a:lnTo>
                    <a:pt x="661" y="822"/>
                  </a:lnTo>
                  <a:lnTo>
                    <a:pt x="666" y="820"/>
                  </a:lnTo>
                  <a:lnTo>
                    <a:pt x="673" y="813"/>
                  </a:lnTo>
                  <a:lnTo>
                    <a:pt x="682" y="808"/>
                  </a:lnTo>
                  <a:lnTo>
                    <a:pt x="692" y="808"/>
                  </a:lnTo>
                  <a:lnTo>
                    <a:pt x="694" y="806"/>
                  </a:lnTo>
                  <a:lnTo>
                    <a:pt x="699" y="808"/>
                  </a:lnTo>
                  <a:lnTo>
                    <a:pt x="708" y="813"/>
                  </a:lnTo>
                  <a:lnTo>
                    <a:pt x="713" y="815"/>
                  </a:lnTo>
                  <a:lnTo>
                    <a:pt x="715" y="818"/>
                  </a:lnTo>
                  <a:lnTo>
                    <a:pt x="720" y="822"/>
                  </a:lnTo>
                  <a:lnTo>
                    <a:pt x="723" y="829"/>
                  </a:lnTo>
                  <a:lnTo>
                    <a:pt x="723" y="832"/>
                  </a:lnTo>
                  <a:lnTo>
                    <a:pt x="723" y="834"/>
                  </a:lnTo>
                  <a:lnTo>
                    <a:pt x="720" y="839"/>
                  </a:lnTo>
                  <a:lnTo>
                    <a:pt x="718" y="844"/>
                  </a:lnTo>
                  <a:lnTo>
                    <a:pt x="711" y="851"/>
                  </a:lnTo>
                  <a:lnTo>
                    <a:pt x="706" y="858"/>
                  </a:lnTo>
                  <a:lnTo>
                    <a:pt x="699" y="865"/>
                  </a:lnTo>
                  <a:lnTo>
                    <a:pt x="697" y="874"/>
                  </a:lnTo>
                  <a:lnTo>
                    <a:pt x="694" y="877"/>
                  </a:lnTo>
                  <a:lnTo>
                    <a:pt x="697" y="881"/>
                  </a:lnTo>
                  <a:lnTo>
                    <a:pt x="697" y="884"/>
                  </a:lnTo>
                  <a:lnTo>
                    <a:pt x="701" y="886"/>
                  </a:lnTo>
                  <a:lnTo>
                    <a:pt x="708" y="891"/>
                  </a:lnTo>
                  <a:lnTo>
                    <a:pt x="718" y="893"/>
                  </a:lnTo>
                  <a:lnTo>
                    <a:pt x="727" y="893"/>
                  </a:lnTo>
                  <a:lnTo>
                    <a:pt x="739" y="893"/>
                  </a:lnTo>
                  <a:lnTo>
                    <a:pt x="741" y="893"/>
                  </a:lnTo>
                  <a:lnTo>
                    <a:pt x="746" y="893"/>
                  </a:lnTo>
                  <a:lnTo>
                    <a:pt x="751" y="893"/>
                  </a:lnTo>
                  <a:lnTo>
                    <a:pt x="756" y="896"/>
                  </a:lnTo>
                  <a:lnTo>
                    <a:pt x="760" y="898"/>
                  </a:lnTo>
                  <a:lnTo>
                    <a:pt x="765" y="900"/>
                  </a:lnTo>
                  <a:lnTo>
                    <a:pt x="767" y="903"/>
                  </a:lnTo>
                  <a:lnTo>
                    <a:pt x="770" y="910"/>
                  </a:lnTo>
                  <a:lnTo>
                    <a:pt x="772" y="914"/>
                  </a:lnTo>
                  <a:lnTo>
                    <a:pt x="772" y="919"/>
                  </a:lnTo>
                  <a:lnTo>
                    <a:pt x="772" y="926"/>
                  </a:lnTo>
                  <a:lnTo>
                    <a:pt x="772" y="936"/>
                  </a:lnTo>
                  <a:lnTo>
                    <a:pt x="777" y="936"/>
                  </a:lnTo>
                  <a:lnTo>
                    <a:pt x="779" y="933"/>
                  </a:lnTo>
                  <a:lnTo>
                    <a:pt x="784" y="933"/>
                  </a:lnTo>
                  <a:lnTo>
                    <a:pt x="789" y="933"/>
                  </a:lnTo>
                  <a:lnTo>
                    <a:pt x="791" y="931"/>
                  </a:lnTo>
                  <a:lnTo>
                    <a:pt x="796" y="931"/>
                  </a:lnTo>
                  <a:lnTo>
                    <a:pt x="801" y="929"/>
                  </a:lnTo>
                  <a:lnTo>
                    <a:pt x="805" y="926"/>
                  </a:lnTo>
                  <a:lnTo>
                    <a:pt x="819" y="926"/>
                  </a:lnTo>
                  <a:lnTo>
                    <a:pt x="834" y="926"/>
                  </a:lnTo>
                  <a:lnTo>
                    <a:pt x="834" y="929"/>
                  </a:lnTo>
                  <a:lnTo>
                    <a:pt x="836" y="929"/>
                  </a:lnTo>
                  <a:lnTo>
                    <a:pt x="838" y="931"/>
                  </a:lnTo>
                  <a:lnTo>
                    <a:pt x="841" y="936"/>
                  </a:lnTo>
                  <a:lnTo>
                    <a:pt x="838" y="938"/>
                  </a:lnTo>
                  <a:lnTo>
                    <a:pt x="838" y="943"/>
                  </a:lnTo>
                  <a:lnTo>
                    <a:pt x="836" y="943"/>
                  </a:lnTo>
                  <a:lnTo>
                    <a:pt x="836" y="943"/>
                  </a:lnTo>
                  <a:lnTo>
                    <a:pt x="836" y="945"/>
                  </a:lnTo>
                  <a:lnTo>
                    <a:pt x="831" y="948"/>
                  </a:lnTo>
                  <a:lnTo>
                    <a:pt x="829" y="952"/>
                  </a:lnTo>
                  <a:lnTo>
                    <a:pt x="824" y="955"/>
                  </a:lnTo>
                  <a:lnTo>
                    <a:pt x="817" y="962"/>
                  </a:lnTo>
                  <a:lnTo>
                    <a:pt x="810" y="966"/>
                  </a:lnTo>
                  <a:lnTo>
                    <a:pt x="803" y="971"/>
                  </a:lnTo>
                  <a:lnTo>
                    <a:pt x="798" y="978"/>
                  </a:lnTo>
                  <a:lnTo>
                    <a:pt x="796" y="988"/>
                  </a:lnTo>
                  <a:lnTo>
                    <a:pt x="796" y="990"/>
                  </a:lnTo>
                  <a:lnTo>
                    <a:pt x="796" y="995"/>
                  </a:lnTo>
                  <a:lnTo>
                    <a:pt x="808" y="1016"/>
                  </a:lnTo>
                  <a:lnTo>
                    <a:pt x="819" y="1040"/>
                  </a:lnTo>
                  <a:lnTo>
                    <a:pt x="819" y="1040"/>
                  </a:lnTo>
                  <a:lnTo>
                    <a:pt x="822" y="1042"/>
                  </a:lnTo>
                  <a:lnTo>
                    <a:pt x="824" y="1044"/>
                  </a:lnTo>
                  <a:lnTo>
                    <a:pt x="826" y="1044"/>
                  </a:lnTo>
                  <a:lnTo>
                    <a:pt x="831" y="1047"/>
                  </a:lnTo>
                  <a:lnTo>
                    <a:pt x="834" y="1049"/>
                  </a:lnTo>
                  <a:lnTo>
                    <a:pt x="836" y="1051"/>
                  </a:lnTo>
                  <a:lnTo>
                    <a:pt x="836" y="1054"/>
                  </a:lnTo>
                  <a:lnTo>
                    <a:pt x="836" y="1059"/>
                  </a:lnTo>
                  <a:lnTo>
                    <a:pt x="836" y="1061"/>
                  </a:lnTo>
                  <a:lnTo>
                    <a:pt x="836" y="1066"/>
                  </a:lnTo>
                  <a:lnTo>
                    <a:pt x="831" y="1073"/>
                  </a:lnTo>
                  <a:lnTo>
                    <a:pt x="829" y="1075"/>
                  </a:lnTo>
                  <a:lnTo>
                    <a:pt x="829" y="1075"/>
                  </a:lnTo>
                  <a:lnTo>
                    <a:pt x="829" y="1077"/>
                  </a:lnTo>
                  <a:lnTo>
                    <a:pt x="826" y="1077"/>
                  </a:lnTo>
                  <a:lnTo>
                    <a:pt x="822" y="1085"/>
                  </a:lnTo>
                  <a:lnTo>
                    <a:pt x="812" y="1089"/>
                  </a:lnTo>
                  <a:lnTo>
                    <a:pt x="808" y="1094"/>
                  </a:lnTo>
                  <a:lnTo>
                    <a:pt x="801" y="1099"/>
                  </a:lnTo>
                  <a:lnTo>
                    <a:pt x="796" y="1103"/>
                  </a:lnTo>
                  <a:lnTo>
                    <a:pt x="791" y="1111"/>
                  </a:lnTo>
                  <a:lnTo>
                    <a:pt x="791" y="1113"/>
                  </a:lnTo>
                  <a:lnTo>
                    <a:pt x="791" y="1113"/>
                  </a:lnTo>
                  <a:lnTo>
                    <a:pt x="791" y="1115"/>
                  </a:lnTo>
                  <a:lnTo>
                    <a:pt x="793" y="1118"/>
                  </a:lnTo>
                  <a:lnTo>
                    <a:pt x="796" y="1122"/>
                  </a:lnTo>
                  <a:lnTo>
                    <a:pt x="801" y="1125"/>
                  </a:lnTo>
                  <a:lnTo>
                    <a:pt x="805" y="1129"/>
                  </a:lnTo>
                  <a:lnTo>
                    <a:pt x="812" y="1132"/>
                  </a:lnTo>
                  <a:lnTo>
                    <a:pt x="819" y="1132"/>
                  </a:lnTo>
                  <a:lnTo>
                    <a:pt x="826" y="1134"/>
                  </a:lnTo>
                  <a:lnTo>
                    <a:pt x="834" y="1134"/>
                  </a:lnTo>
                  <a:lnTo>
                    <a:pt x="843" y="1134"/>
                  </a:lnTo>
                  <a:lnTo>
                    <a:pt x="845" y="1134"/>
                  </a:lnTo>
                  <a:lnTo>
                    <a:pt x="850" y="1132"/>
                  </a:lnTo>
                  <a:lnTo>
                    <a:pt x="860" y="1132"/>
                  </a:lnTo>
                  <a:lnTo>
                    <a:pt x="878" y="1127"/>
                  </a:lnTo>
                  <a:lnTo>
                    <a:pt x="895" y="1127"/>
                  </a:lnTo>
                  <a:lnTo>
                    <a:pt x="914" y="1127"/>
                  </a:lnTo>
                  <a:lnTo>
                    <a:pt x="933" y="1132"/>
                  </a:lnTo>
                  <a:lnTo>
                    <a:pt x="940" y="1137"/>
                  </a:lnTo>
                  <a:lnTo>
                    <a:pt x="949" y="1141"/>
                  </a:lnTo>
                  <a:lnTo>
                    <a:pt x="952" y="1141"/>
                  </a:lnTo>
                  <a:lnTo>
                    <a:pt x="956" y="1144"/>
                  </a:lnTo>
                  <a:lnTo>
                    <a:pt x="961" y="1146"/>
                  </a:lnTo>
                  <a:lnTo>
                    <a:pt x="966" y="1146"/>
                  </a:lnTo>
                  <a:lnTo>
                    <a:pt x="968" y="1148"/>
                  </a:lnTo>
                  <a:lnTo>
                    <a:pt x="975" y="1148"/>
                  </a:lnTo>
                  <a:lnTo>
                    <a:pt x="980" y="1146"/>
                  </a:lnTo>
                  <a:lnTo>
                    <a:pt x="982" y="1146"/>
                  </a:lnTo>
                  <a:lnTo>
                    <a:pt x="982" y="1146"/>
                  </a:lnTo>
                  <a:lnTo>
                    <a:pt x="985" y="1146"/>
                  </a:lnTo>
                  <a:lnTo>
                    <a:pt x="985" y="1146"/>
                  </a:lnTo>
                  <a:lnTo>
                    <a:pt x="987" y="1146"/>
                  </a:lnTo>
                  <a:lnTo>
                    <a:pt x="992" y="1141"/>
                  </a:lnTo>
                  <a:lnTo>
                    <a:pt x="994" y="1141"/>
                  </a:lnTo>
                  <a:lnTo>
                    <a:pt x="997" y="1139"/>
                  </a:lnTo>
                  <a:lnTo>
                    <a:pt x="999" y="1139"/>
                  </a:lnTo>
                  <a:lnTo>
                    <a:pt x="999" y="1139"/>
                  </a:lnTo>
                  <a:lnTo>
                    <a:pt x="999" y="1137"/>
                  </a:lnTo>
                  <a:lnTo>
                    <a:pt x="999" y="1137"/>
                  </a:lnTo>
                  <a:lnTo>
                    <a:pt x="999" y="1137"/>
                  </a:lnTo>
                  <a:lnTo>
                    <a:pt x="1001" y="1134"/>
                  </a:lnTo>
                  <a:lnTo>
                    <a:pt x="1004" y="1132"/>
                  </a:lnTo>
                  <a:lnTo>
                    <a:pt x="1004" y="1129"/>
                  </a:lnTo>
                  <a:lnTo>
                    <a:pt x="1004" y="1127"/>
                  </a:lnTo>
                  <a:lnTo>
                    <a:pt x="1001" y="1120"/>
                  </a:lnTo>
                  <a:lnTo>
                    <a:pt x="1001" y="1118"/>
                  </a:lnTo>
                  <a:lnTo>
                    <a:pt x="999" y="1115"/>
                  </a:lnTo>
                  <a:lnTo>
                    <a:pt x="997" y="1111"/>
                  </a:lnTo>
                  <a:lnTo>
                    <a:pt x="992" y="1108"/>
                  </a:lnTo>
                  <a:lnTo>
                    <a:pt x="987" y="1106"/>
                  </a:lnTo>
                  <a:lnTo>
                    <a:pt x="982" y="1103"/>
                  </a:lnTo>
                  <a:lnTo>
                    <a:pt x="975" y="1103"/>
                  </a:lnTo>
                  <a:lnTo>
                    <a:pt x="971" y="1106"/>
                  </a:lnTo>
                  <a:lnTo>
                    <a:pt x="975" y="1087"/>
                  </a:lnTo>
                  <a:lnTo>
                    <a:pt x="978" y="1068"/>
                  </a:lnTo>
                  <a:lnTo>
                    <a:pt x="980" y="1059"/>
                  </a:lnTo>
                  <a:lnTo>
                    <a:pt x="982" y="1047"/>
                  </a:lnTo>
                  <a:lnTo>
                    <a:pt x="987" y="1037"/>
                  </a:lnTo>
                  <a:lnTo>
                    <a:pt x="992" y="1033"/>
                  </a:lnTo>
                  <a:lnTo>
                    <a:pt x="992" y="1030"/>
                  </a:lnTo>
                  <a:lnTo>
                    <a:pt x="992" y="1028"/>
                  </a:lnTo>
                  <a:lnTo>
                    <a:pt x="994" y="1028"/>
                  </a:lnTo>
                  <a:lnTo>
                    <a:pt x="997" y="1026"/>
                  </a:lnTo>
                  <a:lnTo>
                    <a:pt x="999" y="1023"/>
                  </a:lnTo>
                  <a:lnTo>
                    <a:pt x="1001" y="1018"/>
                  </a:lnTo>
                  <a:lnTo>
                    <a:pt x="1001" y="1016"/>
                  </a:lnTo>
                  <a:lnTo>
                    <a:pt x="1001" y="1014"/>
                  </a:lnTo>
                  <a:lnTo>
                    <a:pt x="1004" y="1011"/>
                  </a:lnTo>
                  <a:lnTo>
                    <a:pt x="1004" y="1007"/>
                  </a:lnTo>
                  <a:lnTo>
                    <a:pt x="1006" y="997"/>
                  </a:lnTo>
                  <a:lnTo>
                    <a:pt x="1006" y="992"/>
                  </a:lnTo>
                  <a:lnTo>
                    <a:pt x="1008" y="992"/>
                  </a:lnTo>
                  <a:lnTo>
                    <a:pt x="1011" y="990"/>
                  </a:lnTo>
                  <a:lnTo>
                    <a:pt x="1013" y="988"/>
                  </a:lnTo>
                  <a:lnTo>
                    <a:pt x="1018" y="988"/>
                  </a:lnTo>
                  <a:lnTo>
                    <a:pt x="1023" y="988"/>
                  </a:lnTo>
                  <a:lnTo>
                    <a:pt x="1032" y="990"/>
                  </a:lnTo>
                  <a:lnTo>
                    <a:pt x="1056" y="995"/>
                  </a:lnTo>
                  <a:lnTo>
                    <a:pt x="1060" y="997"/>
                  </a:lnTo>
                  <a:lnTo>
                    <a:pt x="1067" y="1000"/>
                  </a:lnTo>
                  <a:lnTo>
                    <a:pt x="1079" y="1004"/>
                  </a:lnTo>
                  <a:lnTo>
                    <a:pt x="1105" y="1014"/>
                  </a:lnTo>
                  <a:lnTo>
                    <a:pt x="1131" y="1023"/>
                  </a:lnTo>
                  <a:lnTo>
                    <a:pt x="1136" y="1028"/>
                  </a:lnTo>
                  <a:lnTo>
                    <a:pt x="1143" y="1033"/>
                  </a:lnTo>
                  <a:lnTo>
                    <a:pt x="1143" y="1033"/>
                  </a:lnTo>
                  <a:lnTo>
                    <a:pt x="1145" y="1035"/>
                  </a:lnTo>
                  <a:lnTo>
                    <a:pt x="1155" y="1040"/>
                  </a:lnTo>
                  <a:lnTo>
                    <a:pt x="1157" y="1044"/>
                  </a:lnTo>
                  <a:lnTo>
                    <a:pt x="1162" y="1049"/>
                  </a:lnTo>
                  <a:lnTo>
                    <a:pt x="1169" y="1056"/>
                  </a:lnTo>
                  <a:lnTo>
                    <a:pt x="1174" y="1061"/>
                  </a:lnTo>
                  <a:lnTo>
                    <a:pt x="1176" y="1068"/>
                  </a:lnTo>
                  <a:lnTo>
                    <a:pt x="1178" y="1073"/>
                  </a:lnTo>
                  <a:lnTo>
                    <a:pt x="1181" y="1077"/>
                  </a:lnTo>
                  <a:lnTo>
                    <a:pt x="1178" y="1092"/>
                  </a:lnTo>
                  <a:lnTo>
                    <a:pt x="1176" y="1125"/>
                  </a:lnTo>
                  <a:lnTo>
                    <a:pt x="1174" y="1134"/>
                  </a:lnTo>
                  <a:lnTo>
                    <a:pt x="1164" y="1181"/>
                  </a:lnTo>
                  <a:lnTo>
                    <a:pt x="1164" y="1181"/>
                  </a:lnTo>
                  <a:lnTo>
                    <a:pt x="1162" y="1184"/>
                  </a:lnTo>
                  <a:lnTo>
                    <a:pt x="1162" y="1184"/>
                  </a:lnTo>
                  <a:lnTo>
                    <a:pt x="1162" y="1189"/>
                  </a:lnTo>
                  <a:lnTo>
                    <a:pt x="1162" y="1191"/>
                  </a:lnTo>
                  <a:lnTo>
                    <a:pt x="1162" y="1196"/>
                  </a:lnTo>
                  <a:lnTo>
                    <a:pt x="1160" y="1200"/>
                  </a:lnTo>
                  <a:lnTo>
                    <a:pt x="1160" y="1200"/>
                  </a:lnTo>
                  <a:lnTo>
                    <a:pt x="1160" y="1203"/>
                  </a:lnTo>
                  <a:lnTo>
                    <a:pt x="1160" y="1205"/>
                  </a:lnTo>
                  <a:lnTo>
                    <a:pt x="1157" y="1210"/>
                  </a:lnTo>
                  <a:lnTo>
                    <a:pt x="1157" y="1214"/>
                  </a:lnTo>
                  <a:lnTo>
                    <a:pt x="1155" y="1224"/>
                  </a:lnTo>
                  <a:lnTo>
                    <a:pt x="1152" y="1226"/>
                  </a:lnTo>
                  <a:lnTo>
                    <a:pt x="1152" y="1229"/>
                  </a:lnTo>
                  <a:lnTo>
                    <a:pt x="1150" y="1233"/>
                  </a:lnTo>
                  <a:lnTo>
                    <a:pt x="1148" y="1238"/>
                  </a:lnTo>
                  <a:lnTo>
                    <a:pt x="1145" y="1243"/>
                  </a:lnTo>
                  <a:lnTo>
                    <a:pt x="1143" y="1252"/>
                  </a:lnTo>
                  <a:lnTo>
                    <a:pt x="1143" y="1255"/>
                  </a:lnTo>
                  <a:lnTo>
                    <a:pt x="1145" y="1259"/>
                  </a:lnTo>
                  <a:lnTo>
                    <a:pt x="1150" y="1269"/>
                  </a:lnTo>
                  <a:lnTo>
                    <a:pt x="1152" y="1274"/>
                  </a:lnTo>
                  <a:lnTo>
                    <a:pt x="1155" y="1276"/>
                  </a:lnTo>
                  <a:lnTo>
                    <a:pt x="1157" y="1278"/>
                  </a:lnTo>
                  <a:lnTo>
                    <a:pt x="1162" y="1281"/>
                  </a:lnTo>
                  <a:lnTo>
                    <a:pt x="1164" y="1283"/>
                  </a:lnTo>
                  <a:lnTo>
                    <a:pt x="1167" y="1285"/>
                  </a:lnTo>
                  <a:lnTo>
                    <a:pt x="1169" y="1290"/>
                  </a:lnTo>
                  <a:lnTo>
                    <a:pt x="1169" y="1295"/>
                  </a:lnTo>
                  <a:lnTo>
                    <a:pt x="1167" y="1297"/>
                  </a:lnTo>
                  <a:lnTo>
                    <a:pt x="1167" y="1300"/>
                  </a:lnTo>
                  <a:lnTo>
                    <a:pt x="1160" y="1307"/>
                  </a:lnTo>
                  <a:lnTo>
                    <a:pt x="1152" y="1314"/>
                  </a:lnTo>
                  <a:lnTo>
                    <a:pt x="1143" y="1323"/>
                  </a:lnTo>
                  <a:lnTo>
                    <a:pt x="1134" y="1333"/>
                  </a:lnTo>
                  <a:lnTo>
                    <a:pt x="1131" y="1335"/>
                  </a:lnTo>
                  <a:lnTo>
                    <a:pt x="1141" y="1335"/>
                  </a:lnTo>
                  <a:lnTo>
                    <a:pt x="1152" y="1337"/>
                  </a:lnTo>
                  <a:lnTo>
                    <a:pt x="1155" y="1337"/>
                  </a:lnTo>
                  <a:lnTo>
                    <a:pt x="1157" y="1340"/>
                  </a:lnTo>
                  <a:lnTo>
                    <a:pt x="1160" y="1340"/>
                  </a:lnTo>
                  <a:lnTo>
                    <a:pt x="1162" y="1344"/>
                  </a:lnTo>
                  <a:lnTo>
                    <a:pt x="1164" y="1352"/>
                  </a:lnTo>
                  <a:lnTo>
                    <a:pt x="1167" y="1356"/>
                  </a:lnTo>
                  <a:lnTo>
                    <a:pt x="1167" y="1363"/>
                  </a:lnTo>
                  <a:lnTo>
                    <a:pt x="1167" y="1385"/>
                  </a:lnTo>
                  <a:lnTo>
                    <a:pt x="1186" y="1380"/>
                  </a:lnTo>
                  <a:lnTo>
                    <a:pt x="1209" y="1378"/>
                  </a:lnTo>
                  <a:lnTo>
                    <a:pt x="1214" y="1378"/>
                  </a:lnTo>
                  <a:lnTo>
                    <a:pt x="1221" y="1380"/>
                  </a:lnTo>
                  <a:lnTo>
                    <a:pt x="1237" y="1382"/>
                  </a:lnTo>
                  <a:lnTo>
                    <a:pt x="1252" y="1387"/>
                  </a:lnTo>
                  <a:lnTo>
                    <a:pt x="1268" y="1389"/>
                  </a:lnTo>
                  <a:lnTo>
                    <a:pt x="1285" y="1394"/>
                  </a:lnTo>
                  <a:lnTo>
                    <a:pt x="1287" y="1394"/>
                  </a:lnTo>
                  <a:lnTo>
                    <a:pt x="1292" y="1396"/>
                  </a:lnTo>
                  <a:lnTo>
                    <a:pt x="1294" y="1396"/>
                  </a:lnTo>
                  <a:lnTo>
                    <a:pt x="1297" y="1401"/>
                  </a:lnTo>
                  <a:lnTo>
                    <a:pt x="1308" y="1418"/>
                  </a:lnTo>
                  <a:lnTo>
                    <a:pt x="1311" y="1420"/>
                  </a:lnTo>
                  <a:lnTo>
                    <a:pt x="1311" y="1420"/>
                  </a:lnTo>
                  <a:lnTo>
                    <a:pt x="1320" y="1415"/>
                  </a:lnTo>
                  <a:lnTo>
                    <a:pt x="1323" y="1415"/>
                  </a:lnTo>
                  <a:lnTo>
                    <a:pt x="1327" y="1413"/>
                  </a:lnTo>
                  <a:lnTo>
                    <a:pt x="1332" y="1413"/>
                  </a:lnTo>
                  <a:lnTo>
                    <a:pt x="1334" y="1411"/>
                  </a:lnTo>
                  <a:lnTo>
                    <a:pt x="1339" y="1408"/>
                  </a:lnTo>
                  <a:lnTo>
                    <a:pt x="1341" y="1408"/>
                  </a:lnTo>
                  <a:lnTo>
                    <a:pt x="1344" y="1406"/>
                  </a:lnTo>
                  <a:lnTo>
                    <a:pt x="1346" y="1403"/>
                  </a:lnTo>
                  <a:lnTo>
                    <a:pt x="1346" y="1401"/>
                  </a:lnTo>
                  <a:lnTo>
                    <a:pt x="1346" y="1399"/>
                  </a:lnTo>
                  <a:lnTo>
                    <a:pt x="1358" y="1292"/>
                  </a:lnTo>
                  <a:lnTo>
                    <a:pt x="1358" y="1290"/>
                  </a:lnTo>
                  <a:lnTo>
                    <a:pt x="1360" y="1288"/>
                  </a:lnTo>
                  <a:lnTo>
                    <a:pt x="1360" y="1285"/>
                  </a:lnTo>
                  <a:lnTo>
                    <a:pt x="1363" y="1285"/>
                  </a:lnTo>
                  <a:lnTo>
                    <a:pt x="1367" y="1285"/>
                  </a:lnTo>
                  <a:lnTo>
                    <a:pt x="1370" y="1283"/>
                  </a:lnTo>
                  <a:lnTo>
                    <a:pt x="1372" y="1283"/>
                  </a:lnTo>
                  <a:lnTo>
                    <a:pt x="1374" y="1283"/>
                  </a:lnTo>
                  <a:lnTo>
                    <a:pt x="1377" y="1281"/>
                  </a:lnTo>
                  <a:lnTo>
                    <a:pt x="1379" y="1281"/>
                  </a:lnTo>
                  <a:lnTo>
                    <a:pt x="1379" y="1278"/>
                  </a:lnTo>
                  <a:lnTo>
                    <a:pt x="1382" y="1276"/>
                  </a:lnTo>
                  <a:lnTo>
                    <a:pt x="1382" y="1276"/>
                  </a:lnTo>
                  <a:lnTo>
                    <a:pt x="1382" y="1276"/>
                  </a:lnTo>
                  <a:lnTo>
                    <a:pt x="1382" y="1276"/>
                  </a:lnTo>
                  <a:lnTo>
                    <a:pt x="1384" y="1274"/>
                  </a:lnTo>
                  <a:lnTo>
                    <a:pt x="1384" y="1274"/>
                  </a:lnTo>
                  <a:lnTo>
                    <a:pt x="1384" y="1274"/>
                  </a:lnTo>
                  <a:lnTo>
                    <a:pt x="1384" y="1274"/>
                  </a:lnTo>
                  <a:lnTo>
                    <a:pt x="1384" y="1271"/>
                  </a:lnTo>
                  <a:lnTo>
                    <a:pt x="1389" y="1264"/>
                  </a:lnTo>
                  <a:lnTo>
                    <a:pt x="1389" y="1262"/>
                  </a:lnTo>
                  <a:lnTo>
                    <a:pt x="1393" y="1259"/>
                  </a:lnTo>
                  <a:lnTo>
                    <a:pt x="1398" y="1255"/>
                  </a:lnTo>
                  <a:lnTo>
                    <a:pt x="1403" y="1248"/>
                  </a:lnTo>
                  <a:lnTo>
                    <a:pt x="1405" y="1243"/>
                  </a:lnTo>
                  <a:lnTo>
                    <a:pt x="1412" y="1240"/>
                  </a:lnTo>
                  <a:lnTo>
                    <a:pt x="1417" y="1238"/>
                  </a:lnTo>
                  <a:lnTo>
                    <a:pt x="1424" y="1236"/>
                  </a:lnTo>
                  <a:lnTo>
                    <a:pt x="1429" y="1233"/>
                  </a:lnTo>
                  <a:lnTo>
                    <a:pt x="1436" y="1233"/>
                  </a:lnTo>
                  <a:lnTo>
                    <a:pt x="1445" y="1236"/>
                  </a:lnTo>
                  <a:lnTo>
                    <a:pt x="1452" y="1236"/>
                  </a:lnTo>
                  <a:lnTo>
                    <a:pt x="1457" y="1238"/>
                  </a:lnTo>
                  <a:lnTo>
                    <a:pt x="1462" y="1238"/>
                  </a:lnTo>
                  <a:lnTo>
                    <a:pt x="1462" y="1236"/>
                  </a:lnTo>
                  <a:lnTo>
                    <a:pt x="1462" y="1236"/>
                  </a:lnTo>
                  <a:lnTo>
                    <a:pt x="1462" y="1236"/>
                  </a:lnTo>
                  <a:lnTo>
                    <a:pt x="1464" y="1236"/>
                  </a:lnTo>
                  <a:lnTo>
                    <a:pt x="1469" y="1236"/>
                  </a:lnTo>
                  <a:lnTo>
                    <a:pt x="1471" y="1236"/>
                  </a:lnTo>
                  <a:lnTo>
                    <a:pt x="1474" y="1233"/>
                  </a:lnTo>
                  <a:lnTo>
                    <a:pt x="1476" y="1231"/>
                  </a:lnTo>
                  <a:lnTo>
                    <a:pt x="1476" y="1231"/>
                  </a:lnTo>
                  <a:lnTo>
                    <a:pt x="1478" y="1229"/>
                  </a:lnTo>
                  <a:lnTo>
                    <a:pt x="1485" y="1217"/>
                  </a:lnTo>
                  <a:lnTo>
                    <a:pt x="1495" y="1207"/>
                  </a:lnTo>
                  <a:lnTo>
                    <a:pt x="1504" y="1198"/>
                  </a:lnTo>
                  <a:lnTo>
                    <a:pt x="1514" y="1186"/>
                  </a:lnTo>
                  <a:lnTo>
                    <a:pt x="1516" y="1184"/>
                  </a:lnTo>
                  <a:lnTo>
                    <a:pt x="1519" y="1179"/>
                  </a:lnTo>
                  <a:lnTo>
                    <a:pt x="1521" y="1174"/>
                  </a:lnTo>
                  <a:lnTo>
                    <a:pt x="1521" y="1165"/>
                  </a:lnTo>
                  <a:lnTo>
                    <a:pt x="1523" y="1158"/>
                  </a:lnTo>
                  <a:lnTo>
                    <a:pt x="1528" y="1151"/>
                  </a:lnTo>
                  <a:lnTo>
                    <a:pt x="1530" y="1146"/>
                  </a:lnTo>
                  <a:lnTo>
                    <a:pt x="1537" y="1141"/>
                  </a:lnTo>
                  <a:lnTo>
                    <a:pt x="1542" y="1137"/>
                  </a:lnTo>
                  <a:lnTo>
                    <a:pt x="1552" y="1129"/>
                  </a:lnTo>
                  <a:lnTo>
                    <a:pt x="1559" y="1125"/>
                  </a:lnTo>
                  <a:lnTo>
                    <a:pt x="1561" y="1122"/>
                  </a:lnTo>
                  <a:lnTo>
                    <a:pt x="1566" y="1120"/>
                  </a:lnTo>
                  <a:lnTo>
                    <a:pt x="1568" y="1120"/>
                  </a:lnTo>
                  <a:lnTo>
                    <a:pt x="1573" y="1120"/>
                  </a:lnTo>
                  <a:lnTo>
                    <a:pt x="1575" y="1118"/>
                  </a:lnTo>
                  <a:lnTo>
                    <a:pt x="1580" y="1118"/>
                  </a:lnTo>
                  <a:lnTo>
                    <a:pt x="1582" y="1120"/>
                  </a:lnTo>
                  <a:lnTo>
                    <a:pt x="1585" y="1120"/>
                  </a:lnTo>
                  <a:lnTo>
                    <a:pt x="1589" y="1122"/>
                  </a:lnTo>
                  <a:lnTo>
                    <a:pt x="1592" y="1125"/>
                  </a:lnTo>
                  <a:lnTo>
                    <a:pt x="1592" y="1127"/>
                  </a:lnTo>
                  <a:lnTo>
                    <a:pt x="1594" y="1132"/>
                  </a:lnTo>
                  <a:lnTo>
                    <a:pt x="1594" y="1137"/>
                  </a:lnTo>
                  <a:lnTo>
                    <a:pt x="1594" y="1144"/>
                  </a:lnTo>
                  <a:lnTo>
                    <a:pt x="1596" y="1148"/>
                  </a:lnTo>
                  <a:lnTo>
                    <a:pt x="1599" y="1151"/>
                  </a:lnTo>
                  <a:lnTo>
                    <a:pt x="1599" y="1155"/>
                  </a:lnTo>
                  <a:lnTo>
                    <a:pt x="1601" y="1158"/>
                  </a:lnTo>
                  <a:lnTo>
                    <a:pt x="1606" y="1160"/>
                  </a:lnTo>
                  <a:lnTo>
                    <a:pt x="1608" y="1160"/>
                  </a:lnTo>
                  <a:lnTo>
                    <a:pt x="1611" y="1158"/>
                  </a:lnTo>
                  <a:lnTo>
                    <a:pt x="1615" y="1155"/>
                  </a:lnTo>
                  <a:lnTo>
                    <a:pt x="1677" y="1139"/>
                  </a:lnTo>
                  <a:lnTo>
                    <a:pt x="1677" y="1132"/>
                  </a:lnTo>
                  <a:lnTo>
                    <a:pt x="1674" y="1127"/>
                  </a:lnTo>
                  <a:lnTo>
                    <a:pt x="1667" y="1122"/>
                  </a:lnTo>
                  <a:lnTo>
                    <a:pt x="1663" y="1118"/>
                  </a:lnTo>
                  <a:lnTo>
                    <a:pt x="1663" y="1111"/>
                  </a:lnTo>
                  <a:lnTo>
                    <a:pt x="1660" y="1108"/>
                  </a:lnTo>
                  <a:lnTo>
                    <a:pt x="1658" y="1106"/>
                  </a:lnTo>
                  <a:lnTo>
                    <a:pt x="1658" y="1103"/>
                  </a:lnTo>
                  <a:lnTo>
                    <a:pt x="1656" y="1101"/>
                  </a:lnTo>
                  <a:lnTo>
                    <a:pt x="1651" y="1101"/>
                  </a:lnTo>
                  <a:lnTo>
                    <a:pt x="1648" y="1099"/>
                  </a:lnTo>
                  <a:lnTo>
                    <a:pt x="1644" y="1094"/>
                  </a:lnTo>
                  <a:lnTo>
                    <a:pt x="1641" y="1089"/>
                  </a:lnTo>
                  <a:lnTo>
                    <a:pt x="1639" y="1087"/>
                  </a:lnTo>
                  <a:lnTo>
                    <a:pt x="1639" y="1082"/>
                  </a:lnTo>
                  <a:lnTo>
                    <a:pt x="1639" y="1075"/>
                  </a:lnTo>
                  <a:lnTo>
                    <a:pt x="1634" y="1066"/>
                  </a:lnTo>
                  <a:lnTo>
                    <a:pt x="1630" y="1059"/>
                  </a:lnTo>
                  <a:lnTo>
                    <a:pt x="1622" y="1051"/>
                  </a:lnTo>
                  <a:lnTo>
                    <a:pt x="1620" y="1047"/>
                  </a:lnTo>
                  <a:lnTo>
                    <a:pt x="1615" y="1044"/>
                  </a:lnTo>
                  <a:lnTo>
                    <a:pt x="1613" y="1040"/>
                  </a:lnTo>
                  <a:lnTo>
                    <a:pt x="1611" y="1035"/>
                  </a:lnTo>
                  <a:lnTo>
                    <a:pt x="1608" y="1028"/>
                  </a:lnTo>
                  <a:lnTo>
                    <a:pt x="1608" y="1023"/>
                  </a:lnTo>
                  <a:lnTo>
                    <a:pt x="1606" y="1018"/>
                  </a:lnTo>
                  <a:lnTo>
                    <a:pt x="1608" y="1011"/>
                  </a:lnTo>
                  <a:lnTo>
                    <a:pt x="1608" y="1007"/>
                  </a:lnTo>
                  <a:lnTo>
                    <a:pt x="1611" y="1004"/>
                  </a:lnTo>
                  <a:lnTo>
                    <a:pt x="1632" y="990"/>
                  </a:lnTo>
                  <a:lnTo>
                    <a:pt x="1656" y="978"/>
                  </a:lnTo>
                  <a:lnTo>
                    <a:pt x="1653" y="971"/>
                  </a:lnTo>
                  <a:lnTo>
                    <a:pt x="1648" y="964"/>
                  </a:lnTo>
                  <a:lnTo>
                    <a:pt x="1644" y="959"/>
                  </a:lnTo>
                  <a:lnTo>
                    <a:pt x="1641" y="955"/>
                  </a:lnTo>
                  <a:lnTo>
                    <a:pt x="1641" y="950"/>
                  </a:lnTo>
                  <a:lnTo>
                    <a:pt x="1641" y="945"/>
                  </a:lnTo>
                  <a:lnTo>
                    <a:pt x="1641" y="940"/>
                  </a:lnTo>
                  <a:lnTo>
                    <a:pt x="1641" y="936"/>
                  </a:lnTo>
                  <a:lnTo>
                    <a:pt x="1644" y="931"/>
                  </a:lnTo>
                  <a:lnTo>
                    <a:pt x="1648" y="926"/>
                  </a:lnTo>
                  <a:lnTo>
                    <a:pt x="1660" y="914"/>
                  </a:lnTo>
                  <a:lnTo>
                    <a:pt x="1672" y="903"/>
                  </a:lnTo>
                  <a:lnTo>
                    <a:pt x="1684" y="891"/>
                  </a:lnTo>
                  <a:lnTo>
                    <a:pt x="1698" y="879"/>
                  </a:lnTo>
                  <a:lnTo>
                    <a:pt x="1670" y="879"/>
                  </a:lnTo>
                  <a:lnTo>
                    <a:pt x="1667" y="879"/>
                  </a:lnTo>
                  <a:lnTo>
                    <a:pt x="1665" y="879"/>
                  </a:lnTo>
                  <a:lnTo>
                    <a:pt x="1658" y="877"/>
                  </a:lnTo>
                  <a:lnTo>
                    <a:pt x="1656" y="874"/>
                  </a:lnTo>
                  <a:lnTo>
                    <a:pt x="1653" y="872"/>
                  </a:lnTo>
                  <a:lnTo>
                    <a:pt x="1653" y="867"/>
                  </a:lnTo>
                  <a:lnTo>
                    <a:pt x="1653" y="865"/>
                  </a:lnTo>
                  <a:lnTo>
                    <a:pt x="1653" y="851"/>
                  </a:lnTo>
                  <a:lnTo>
                    <a:pt x="1656" y="837"/>
                  </a:lnTo>
                  <a:lnTo>
                    <a:pt x="1656" y="834"/>
                  </a:lnTo>
                  <a:lnTo>
                    <a:pt x="1656" y="832"/>
                  </a:lnTo>
                  <a:lnTo>
                    <a:pt x="1653" y="829"/>
                  </a:lnTo>
                  <a:lnTo>
                    <a:pt x="1653" y="827"/>
                  </a:lnTo>
                  <a:lnTo>
                    <a:pt x="1641" y="815"/>
                  </a:lnTo>
                  <a:lnTo>
                    <a:pt x="1627" y="803"/>
                  </a:lnTo>
                  <a:lnTo>
                    <a:pt x="1622" y="799"/>
                  </a:lnTo>
                  <a:lnTo>
                    <a:pt x="1618" y="794"/>
                  </a:lnTo>
                  <a:lnTo>
                    <a:pt x="1615" y="789"/>
                  </a:lnTo>
                  <a:lnTo>
                    <a:pt x="1615" y="789"/>
                  </a:lnTo>
                  <a:lnTo>
                    <a:pt x="1615" y="787"/>
                  </a:lnTo>
                  <a:lnTo>
                    <a:pt x="1618" y="785"/>
                  </a:lnTo>
                  <a:lnTo>
                    <a:pt x="1620" y="780"/>
                  </a:lnTo>
                  <a:lnTo>
                    <a:pt x="1622" y="777"/>
                  </a:lnTo>
                  <a:lnTo>
                    <a:pt x="1625" y="773"/>
                  </a:lnTo>
                  <a:lnTo>
                    <a:pt x="1627" y="773"/>
                  </a:lnTo>
                  <a:lnTo>
                    <a:pt x="1625" y="770"/>
                  </a:lnTo>
                  <a:lnTo>
                    <a:pt x="1625" y="768"/>
                  </a:lnTo>
                  <a:lnTo>
                    <a:pt x="1625" y="768"/>
                  </a:lnTo>
                  <a:lnTo>
                    <a:pt x="1622" y="768"/>
                  </a:lnTo>
                  <a:lnTo>
                    <a:pt x="1587" y="766"/>
                  </a:lnTo>
                  <a:lnTo>
                    <a:pt x="1552" y="766"/>
                  </a:lnTo>
                  <a:lnTo>
                    <a:pt x="1545" y="763"/>
                  </a:lnTo>
                  <a:lnTo>
                    <a:pt x="1537" y="763"/>
                  </a:lnTo>
                  <a:lnTo>
                    <a:pt x="1530" y="761"/>
                  </a:lnTo>
                  <a:lnTo>
                    <a:pt x="1526" y="759"/>
                  </a:lnTo>
                  <a:lnTo>
                    <a:pt x="1519" y="756"/>
                  </a:lnTo>
                  <a:lnTo>
                    <a:pt x="1514" y="751"/>
                  </a:lnTo>
                  <a:lnTo>
                    <a:pt x="1509" y="749"/>
                  </a:lnTo>
                  <a:lnTo>
                    <a:pt x="1504" y="744"/>
                  </a:lnTo>
                  <a:lnTo>
                    <a:pt x="1507" y="735"/>
                  </a:lnTo>
                  <a:lnTo>
                    <a:pt x="1507" y="728"/>
                  </a:lnTo>
                  <a:lnTo>
                    <a:pt x="1507" y="721"/>
                  </a:lnTo>
                  <a:lnTo>
                    <a:pt x="1504" y="714"/>
                  </a:lnTo>
                  <a:lnTo>
                    <a:pt x="1502" y="709"/>
                  </a:lnTo>
                  <a:lnTo>
                    <a:pt x="1500" y="704"/>
                  </a:lnTo>
                  <a:lnTo>
                    <a:pt x="1493" y="699"/>
                  </a:lnTo>
                  <a:lnTo>
                    <a:pt x="1488" y="697"/>
                  </a:lnTo>
                  <a:lnTo>
                    <a:pt x="1478" y="697"/>
                  </a:lnTo>
                  <a:lnTo>
                    <a:pt x="1471" y="692"/>
                  </a:lnTo>
                  <a:lnTo>
                    <a:pt x="1462" y="688"/>
                  </a:lnTo>
                  <a:lnTo>
                    <a:pt x="1459" y="685"/>
                  </a:lnTo>
                  <a:lnTo>
                    <a:pt x="1457" y="681"/>
                  </a:lnTo>
                  <a:lnTo>
                    <a:pt x="1455" y="678"/>
                  </a:lnTo>
                  <a:lnTo>
                    <a:pt x="1455" y="676"/>
                  </a:lnTo>
                  <a:lnTo>
                    <a:pt x="1452" y="671"/>
                  </a:lnTo>
                  <a:lnTo>
                    <a:pt x="1455" y="669"/>
                  </a:lnTo>
                  <a:lnTo>
                    <a:pt x="1455" y="662"/>
                  </a:lnTo>
                  <a:lnTo>
                    <a:pt x="1457" y="657"/>
                  </a:lnTo>
                  <a:lnTo>
                    <a:pt x="1462" y="652"/>
                  </a:lnTo>
                  <a:lnTo>
                    <a:pt x="1467" y="648"/>
                  </a:lnTo>
                  <a:lnTo>
                    <a:pt x="1471" y="643"/>
                  </a:lnTo>
                  <a:lnTo>
                    <a:pt x="1476" y="640"/>
                  </a:lnTo>
                  <a:lnTo>
                    <a:pt x="1481" y="636"/>
                  </a:lnTo>
                  <a:lnTo>
                    <a:pt x="1485" y="631"/>
                  </a:lnTo>
                  <a:lnTo>
                    <a:pt x="1493" y="624"/>
                  </a:lnTo>
                  <a:lnTo>
                    <a:pt x="1495" y="619"/>
                  </a:lnTo>
                  <a:lnTo>
                    <a:pt x="1497" y="617"/>
                  </a:lnTo>
                  <a:lnTo>
                    <a:pt x="1497" y="614"/>
                  </a:lnTo>
                  <a:lnTo>
                    <a:pt x="1502" y="610"/>
                  </a:lnTo>
                  <a:lnTo>
                    <a:pt x="1504" y="605"/>
                  </a:lnTo>
                  <a:lnTo>
                    <a:pt x="1509" y="603"/>
                  </a:lnTo>
                  <a:lnTo>
                    <a:pt x="1511" y="600"/>
                  </a:lnTo>
                  <a:lnTo>
                    <a:pt x="1516" y="598"/>
                  </a:lnTo>
                  <a:lnTo>
                    <a:pt x="1521" y="600"/>
                  </a:lnTo>
                  <a:lnTo>
                    <a:pt x="1526" y="600"/>
                  </a:lnTo>
                  <a:lnTo>
                    <a:pt x="1533" y="603"/>
                  </a:lnTo>
                  <a:lnTo>
                    <a:pt x="1535" y="605"/>
                  </a:lnTo>
                  <a:lnTo>
                    <a:pt x="1537" y="605"/>
                  </a:lnTo>
                  <a:lnTo>
                    <a:pt x="1537" y="605"/>
                  </a:lnTo>
                  <a:lnTo>
                    <a:pt x="1540" y="605"/>
                  </a:lnTo>
                  <a:lnTo>
                    <a:pt x="1540" y="605"/>
                  </a:lnTo>
                  <a:lnTo>
                    <a:pt x="1542" y="605"/>
                  </a:lnTo>
                  <a:lnTo>
                    <a:pt x="1545" y="605"/>
                  </a:lnTo>
                  <a:lnTo>
                    <a:pt x="1545" y="603"/>
                  </a:lnTo>
                  <a:lnTo>
                    <a:pt x="1547" y="603"/>
                  </a:lnTo>
                  <a:lnTo>
                    <a:pt x="1547" y="600"/>
                  </a:lnTo>
                  <a:lnTo>
                    <a:pt x="1549" y="596"/>
                  </a:lnTo>
                  <a:lnTo>
                    <a:pt x="1549" y="591"/>
                  </a:lnTo>
                  <a:lnTo>
                    <a:pt x="1554" y="581"/>
                  </a:lnTo>
                  <a:lnTo>
                    <a:pt x="1561" y="574"/>
                  </a:lnTo>
                  <a:lnTo>
                    <a:pt x="1566" y="570"/>
                  </a:lnTo>
                  <a:lnTo>
                    <a:pt x="1573" y="567"/>
                  </a:lnTo>
                  <a:lnTo>
                    <a:pt x="1580" y="565"/>
                  </a:lnTo>
                  <a:lnTo>
                    <a:pt x="1587" y="565"/>
                  </a:lnTo>
                  <a:lnTo>
                    <a:pt x="1592" y="562"/>
                  </a:lnTo>
                  <a:lnTo>
                    <a:pt x="1596" y="562"/>
                  </a:lnTo>
                  <a:lnTo>
                    <a:pt x="1599" y="560"/>
                  </a:lnTo>
                  <a:lnTo>
                    <a:pt x="1604" y="560"/>
                  </a:lnTo>
                  <a:lnTo>
                    <a:pt x="1606" y="558"/>
                  </a:lnTo>
                  <a:lnTo>
                    <a:pt x="1611" y="555"/>
                  </a:lnTo>
                  <a:lnTo>
                    <a:pt x="1613" y="553"/>
                  </a:lnTo>
                  <a:lnTo>
                    <a:pt x="1615" y="551"/>
                  </a:lnTo>
                  <a:lnTo>
                    <a:pt x="1611" y="544"/>
                  </a:lnTo>
                  <a:lnTo>
                    <a:pt x="1606" y="536"/>
                  </a:lnTo>
                  <a:lnTo>
                    <a:pt x="1599" y="529"/>
                  </a:lnTo>
                  <a:lnTo>
                    <a:pt x="1589" y="525"/>
                  </a:lnTo>
                  <a:lnTo>
                    <a:pt x="1587" y="522"/>
                  </a:lnTo>
                  <a:lnTo>
                    <a:pt x="1587" y="520"/>
                  </a:lnTo>
                  <a:lnTo>
                    <a:pt x="1587" y="518"/>
                  </a:lnTo>
                  <a:lnTo>
                    <a:pt x="1587" y="515"/>
                  </a:lnTo>
                  <a:lnTo>
                    <a:pt x="1587" y="510"/>
                  </a:lnTo>
                  <a:lnTo>
                    <a:pt x="1587" y="506"/>
                  </a:lnTo>
                  <a:lnTo>
                    <a:pt x="1587" y="503"/>
                  </a:lnTo>
                  <a:lnTo>
                    <a:pt x="1587" y="501"/>
                  </a:lnTo>
                  <a:lnTo>
                    <a:pt x="1585" y="499"/>
                  </a:lnTo>
                  <a:lnTo>
                    <a:pt x="1585" y="496"/>
                  </a:lnTo>
                  <a:lnTo>
                    <a:pt x="1582" y="496"/>
                  </a:lnTo>
                  <a:lnTo>
                    <a:pt x="1580" y="496"/>
                  </a:lnTo>
                  <a:lnTo>
                    <a:pt x="1530" y="494"/>
                  </a:lnTo>
                  <a:lnTo>
                    <a:pt x="1481" y="496"/>
                  </a:lnTo>
                  <a:lnTo>
                    <a:pt x="1476" y="501"/>
                  </a:lnTo>
                  <a:lnTo>
                    <a:pt x="1474" y="503"/>
                  </a:lnTo>
                  <a:lnTo>
                    <a:pt x="1474" y="503"/>
                  </a:lnTo>
                  <a:lnTo>
                    <a:pt x="1474" y="503"/>
                  </a:lnTo>
                  <a:lnTo>
                    <a:pt x="1471" y="503"/>
                  </a:lnTo>
                  <a:lnTo>
                    <a:pt x="1467" y="506"/>
                  </a:lnTo>
                  <a:lnTo>
                    <a:pt x="1464" y="508"/>
                  </a:lnTo>
                  <a:lnTo>
                    <a:pt x="1462" y="508"/>
                  </a:lnTo>
                  <a:lnTo>
                    <a:pt x="1459" y="508"/>
                  </a:lnTo>
                  <a:lnTo>
                    <a:pt x="1459" y="513"/>
                  </a:lnTo>
                  <a:lnTo>
                    <a:pt x="1459" y="515"/>
                  </a:lnTo>
                  <a:lnTo>
                    <a:pt x="1457" y="518"/>
                  </a:lnTo>
                  <a:lnTo>
                    <a:pt x="1457" y="520"/>
                  </a:lnTo>
                  <a:lnTo>
                    <a:pt x="1455" y="520"/>
                  </a:lnTo>
                  <a:lnTo>
                    <a:pt x="1455" y="520"/>
                  </a:lnTo>
                  <a:lnTo>
                    <a:pt x="1455" y="518"/>
                  </a:lnTo>
                  <a:lnTo>
                    <a:pt x="1452" y="518"/>
                  </a:lnTo>
                  <a:lnTo>
                    <a:pt x="1452" y="515"/>
                  </a:lnTo>
                  <a:lnTo>
                    <a:pt x="1452" y="515"/>
                  </a:lnTo>
                  <a:lnTo>
                    <a:pt x="1452" y="515"/>
                  </a:lnTo>
                  <a:lnTo>
                    <a:pt x="1455" y="515"/>
                  </a:lnTo>
                  <a:lnTo>
                    <a:pt x="1455" y="515"/>
                  </a:lnTo>
                  <a:lnTo>
                    <a:pt x="1457" y="513"/>
                  </a:lnTo>
                  <a:lnTo>
                    <a:pt x="1459" y="510"/>
                  </a:lnTo>
                  <a:lnTo>
                    <a:pt x="1459" y="508"/>
                  </a:lnTo>
                  <a:lnTo>
                    <a:pt x="1467" y="494"/>
                  </a:lnTo>
                  <a:lnTo>
                    <a:pt x="1469" y="492"/>
                  </a:lnTo>
                  <a:lnTo>
                    <a:pt x="1469" y="489"/>
                  </a:lnTo>
                  <a:lnTo>
                    <a:pt x="1476" y="475"/>
                  </a:lnTo>
                  <a:lnTo>
                    <a:pt x="1485" y="463"/>
                  </a:lnTo>
                  <a:lnTo>
                    <a:pt x="1488" y="456"/>
                  </a:lnTo>
                  <a:lnTo>
                    <a:pt x="1493" y="451"/>
                  </a:lnTo>
                  <a:lnTo>
                    <a:pt x="1500" y="442"/>
                  </a:lnTo>
                  <a:lnTo>
                    <a:pt x="1500" y="440"/>
                  </a:lnTo>
                  <a:lnTo>
                    <a:pt x="1502" y="437"/>
                  </a:lnTo>
                  <a:lnTo>
                    <a:pt x="1502" y="435"/>
                  </a:lnTo>
                  <a:lnTo>
                    <a:pt x="1502" y="435"/>
                  </a:lnTo>
                  <a:lnTo>
                    <a:pt x="1502" y="435"/>
                  </a:lnTo>
                  <a:lnTo>
                    <a:pt x="1502" y="435"/>
                  </a:lnTo>
                  <a:lnTo>
                    <a:pt x="1502" y="430"/>
                  </a:lnTo>
                  <a:lnTo>
                    <a:pt x="1500" y="425"/>
                  </a:lnTo>
                  <a:lnTo>
                    <a:pt x="1497" y="418"/>
                  </a:lnTo>
                  <a:lnTo>
                    <a:pt x="1495" y="414"/>
                  </a:lnTo>
                  <a:lnTo>
                    <a:pt x="1490" y="409"/>
                  </a:lnTo>
                  <a:lnTo>
                    <a:pt x="1483" y="402"/>
                  </a:lnTo>
                  <a:lnTo>
                    <a:pt x="1476" y="395"/>
                  </a:lnTo>
                  <a:lnTo>
                    <a:pt x="1471" y="388"/>
                  </a:lnTo>
                  <a:lnTo>
                    <a:pt x="1467" y="381"/>
                  </a:lnTo>
                  <a:lnTo>
                    <a:pt x="1462" y="373"/>
                  </a:lnTo>
                  <a:lnTo>
                    <a:pt x="1459" y="364"/>
                  </a:lnTo>
                  <a:lnTo>
                    <a:pt x="1455" y="357"/>
                  </a:lnTo>
                  <a:lnTo>
                    <a:pt x="1452" y="347"/>
                  </a:lnTo>
                  <a:lnTo>
                    <a:pt x="1450" y="338"/>
                  </a:lnTo>
                  <a:lnTo>
                    <a:pt x="1445" y="331"/>
                  </a:lnTo>
                  <a:lnTo>
                    <a:pt x="1441" y="324"/>
                  </a:lnTo>
                  <a:lnTo>
                    <a:pt x="1434" y="317"/>
                  </a:lnTo>
                  <a:lnTo>
                    <a:pt x="1424" y="307"/>
                  </a:lnTo>
                  <a:lnTo>
                    <a:pt x="1419" y="300"/>
                  </a:lnTo>
                  <a:lnTo>
                    <a:pt x="1412" y="298"/>
                  </a:lnTo>
                  <a:lnTo>
                    <a:pt x="1408" y="293"/>
                  </a:lnTo>
                  <a:lnTo>
                    <a:pt x="1400" y="291"/>
                  </a:lnTo>
                  <a:lnTo>
                    <a:pt x="1393" y="286"/>
                  </a:lnTo>
                  <a:lnTo>
                    <a:pt x="1386" y="284"/>
                  </a:lnTo>
                  <a:lnTo>
                    <a:pt x="1377" y="284"/>
                  </a:lnTo>
                  <a:lnTo>
                    <a:pt x="1370" y="281"/>
                  </a:lnTo>
                  <a:lnTo>
                    <a:pt x="1363" y="281"/>
                  </a:lnTo>
                  <a:lnTo>
                    <a:pt x="1358" y="281"/>
                  </a:lnTo>
                  <a:lnTo>
                    <a:pt x="1351" y="281"/>
                  </a:lnTo>
                  <a:lnTo>
                    <a:pt x="1346" y="281"/>
                  </a:lnTo>
                  <a:lnTo>
                    <a:pt x="1341" y="284"/>
                  </a:lnTo>
                  <a:lnTo>
                    <a:pt x="1339" y="284"/>
                  </a:lnTo>
                  <a:lnTo>
                    <a:pt x="1334" y="286"/>
                  </a:lnTo>
                  <a:lnTo>
                    <a:pt x="1332" y="288"/>
                  </a:lnTo>
                  <a:lnTo>
                    <a:pt x="1330" y="293"/>
                  </a:lnTo>
                  <a:lnTo>
                    <a:pt x="1325" y="298"/>
                  </a:lnTo>
                  <a:lnTo>
                    <a:pt x="1323" y="303"/>
                  </a:lnTo>
                  <a:lnTo>
                    <a:pt x="1320" y="310"/>
                  </a:lnTo>
                  <a:lnTo>
                    <a:pt x="1320" y="307"/>
                  </a:lnTo>
                  <a:lnTo>
                    <a:pt x="1323" y="303"/>
                  </a:lnTo>
                  <a:lnTo>
                    <a:pt x="1323" y="298"/>
                  </a:lnTo>
                  <a:lnTo>
                    <a:pt x="1323" y="291"/>
                  </a:lnTo>
                  <a:lnTo>
                    <a:pt x="1325" y="277"/>
                  </a:lnTo>
                  <a:lnTo>
                    <a:pt x="1325" y="265"/>
                  </a:lnTo>
                  <a:lnTo>
                    <a:pt x="1325" y="253"/>
                  </a:lnTo>
                  <a:lnTo>
                    <a:pt x="1325" y="244"/>
                  </a:lnTo>
                  <a:lnTo>
                    <a:pt x="1327" y="234"/>
                  </a:lnTo>
                  <a:lnTo>
                    <a:pt x="1332" y="218"/>
                  </a:lnTo>
                  <a:lnTo>
                    <a:pt x="1334" y="210"/>
                  </a:lnTo>
                  <a:lnTo>
                    <a:pt x="1339" y="203"/>
                  </a:lnTo>
                  <a:lnTo>
                    <a:pt x="1337" y="206"/>
                  </a:lnTo>
                  <a:lnTo>
                    <a:pt x="1337" y="206"/>
                  </a:lnTo>
                  <a:lnTo>
                    <a:pt x="1334" y="206"/>
                  </a:lnTo>
                  <a:lnTo>
                    <a:pt x="1334" y="206"/>
                  </a:lnTo>
                  <a:lnTo>
                    <a:pt x="1334" y="206"/>
                  </a:lnTo>
                  <a:lnTo>
                    <a:pt x="1332" y="206"/>
                  </a:lnTo>
                  <a:lnTo>
                    <a:pt x="1330" y="208"/>
                  </a:lnTo>
                  <a:lnTo>
                    <a:pt x="1325" y="208"/>
                  </a:lnTo>
                  <a:lnTo>
                    <a:pt x="1323" y="208"/>
                  </a:lnTo>
                  <a:lnTo>
                    <a:pt x="1318" y="206"/>
                  </a:lnTo>
                  <a:lnTo>
                    <a:pt x="1313" y="206"/>
                  </a:lnTo>
                  <a:lnTo>
                    <a:pt x="1304" y="203"/>
                  </a:lnTo>
                  <a:lnTo>
                    <a:pt x="1294" y="199"/>
                  </a:lnTo>
                  <a:lnTo>
                    <a:pt x="1278" y="194"/>
                  </a:lnTo>
                  <a:lnTo>
                    <a:pt x="1268" y="192"/>
                  </a:lnTo>
                  <a:lnTo>
                    <a:pt x="1261" y="187"/>
                  </a:lnTo>
                  <a:lnTo>
                    <a:pt x="1254" y="184"/>
                  </a:lnTo>
                  <a:lnTo>
                    <a:pt x="1249" y="182"/>
                  </a:lnTo>
                  <a:lnTo>
                    <a:pt x="1245" y="180"/>
                  </a:lnTo>
                  <a:lnTo>
                    <a:pt x="1242" y="180"/>
                  </a:lnTo>
                  <a:lnTo>
                    <a:pt x="1240" y="180"/>
                  </a:lnTo>
                  <a:lnTo>
                    <a:pt x="1237" y="180"/>
                  </a:lnTo>
                  <a:lnTo>
                    <a:pt x="1214" y="187"/>
                  </a:lnTo>
                  <a:lnTo>
                    <a:pt x="1195" y="194"/>
                  </a:lnTo>
                  <a:lnTo>
                    <a:pt x="1186" y="194"/>
                  </a:lnTo>
                  <a:lnTo>
                    <a:pt x="1181" y="194"/>
                  </a:lnTo>
                  <a:lnTo>
                    <a:pt x="1174" y="192"/>
                  </a:lnTo>
                  <a:lnTo>
                    <a:pt x="1169" y="192"/>
                  </a:lnTo>
                  <a:lnTo>
                    <a:pt x="1167" y="187"/>
                  </a:lnTo>
                  <a:lnTo>
                    <a:pt x="1162" y="184"/>
                  </a:lnTo>
                  <a:lnTo>
                    <a:pt x="1160" y="177"/>
                  </a:lnTo>
                  <a:lnTo>
                    <a:pt x="1160" y="173"/>
                  </a:lnTo>
                  <a:lnTo>
                    <a:pt x="1157" y="170"/>
                  </a:lnTo>
                  <a:lnTo>
                    <a:pt x="1155" y="170"/>
                  </a:lnTo>
                  <a:lnTo>
                    <a:pt x="1152" y="173"/>
                  </a:lnTo>
                  <a:lnTo>
                    <a:pt x="1150" y="175"/>
                  </a:lnTo>
                  <a:lnTo>
                    <a:pt x="1148" y="177"/>
                  </a:lnTo>
                  <a:lnTo>
                    <a:pt x="1145" y="182"/>
                  </a:lnTo>
                  <a:lnTo>
                    <a:pt x="1143" y="187"/>
                  </a:lnTo>
                  <a:lnTo>
                    <a:pt x="1141" y="194"/>
                  </a:lnTo>
                  <a:lnTo>
                    <a:pt x="1138" y="199"/>
                  </a:lnTo>
                  <a:lnTo>
                    <a:pt x="1136" y="203"/>
                  </a:lnTo>
                  <a:lnTo>
                    <a:pt x="1134" y="206"/>
                  </a:lnTo>
                  <a:lnTo>
                    <a:pt x="1134" y="206"/>
                  </a:lnTo>
                  <a:lnTo>
                    <a:pt x="1131" y="210"/>
                  </a:lnTo>
                  <a:lnTo>
                    <a:pt x="1126" y="213"/>
                  </a:lnTo>
                  <a:lnTo>
                    <a:pt x="1124" y="215"/>
                  </a:lnTo>
                  <a:lnTo>
                    <a:pt x="1119" y="213"/>
                  </a:lnTo>
                  <a:lnTo>
                    <a:pt x="1115" y="213"/>
                  </a:lnTo>
                  <a:lnTo>
                    <a:pt x="1112" y="210"/>
                  </a:lnTo>
                  <a:lnTo>
                    <a:pt x="1110" y="208"/>
                  </a:lnTo>
                  <a:lnTo>
                    <a:pt x="1103" y="199"/>
                  </a:lnTo>
                  <a:lnTo>
                    <a:pt x="1098" y="192"/>
                  </a:lnTo>
                  <a:lnTo>
                    <a:pt x="1098" y="189"/>
                  </a:lnTo>
                  <a:lnTo>
                    <a:pt x="1098" y="184"/>
                  </a:lnTo>
                  <a:lnTo>
                    <a:pt x="1096" y="182"/>
                  </a:lnTo>
                  <a:lnTo>
                    <a:pt x="1098" y="180"/>
                  </a:lnTo>
                  <a:lnTo>
                    <a:pt x="1098" y="175"/>
                  </a:lnTo>
                  <a:lnTo>
                    <a:pt x="1098" y="170"/>
                  </a:lnTo>
                  <a:lnTo>
                    <a:pt x="1098" y="166"/>
                  </a:lnTo>
                  <a:lnTo>
                    <a:pt x="1098" y="163"/>
                  </a:lnTo>
                  <a:lnTo>
                    <a:pt x="1098" y="161"/>
                  </a:lnTo>
                  <a:lnTo>
                    <a:pt x="1098" y="161"/>
                  </a:lnTo>
                  <a:lnTo>
                    <a:pt x="1098" y="159"/>
                  </a:lnTo>
                  <a:lnTo>
                    <a:pt x="1096" y="159"/>
                  </a:lnTo>
                  <a:lnTo>
                    <a:pt x="1089" y="159"/>
                  </a:lnTo>
                  <a:lnTo>
                    <a:pt x="1082" y="156"/>
                  </a:lnTo>
                  <a:lnTo>
                    <a:pt x="1074" y="154"/>
                  </a:lnTo>
                  <a:lnTo>
                    <a:pt x="1067" y="151"/>
                  </a:lnTo>
                  <a:lnTo>
                    <a:pt x="1063" y="147"/>
                  </a:lnTo>
                  <a:lnTo>
                    <a:pt x="1060" y="144"/>
                  </a:lnTo>
                  <a:lnTo>
                    <a:pt x="1058" y="142"/>
                  </a:lnTo>
                  <a:lnTo>
                    <a:pt x="1053" y="140"/>
                  </a:lnTo>
                  <a:lnTo>
                    <a:pt x="1051" y="137"/>
                  </a:lnTo>
                  <a:lnTo>
                    <a:pt x="1049" y="135"/>
                  </a:lnTo>
                  <a:lnTo>
                    <a:pt x="1049" y="135"/>
                  </a:lnTo>
                  <a:lnTo>
                    <a:pt x="1049" y="135"/>
                  </a:lnTo>
                  <a:lnTo>
                    <a:pt x="1046" y="133"/>
                  </a:lnTo>
                  <a:lnTo>
                    <a:pt x="1039" y="125"/>
                  </a:lnTo>
                  <a:lnTo>
                    <a:pt x="1032" y="123"/>
                  </a:lnTo>
                  <a:lnTo>
                    <a:pt x="1025" y="118"/>
                  </a:lnTo>
                  <a:lnTo>
                    <a:pt x="1015" y="116"/>
                  </a:lnTo>
                  <a:lnTo>
                    <a:pt x="1008" y="114"/>
                  </a:lnTo>
                  <a:lnTo>
                    <a:pt x="1001" y="114"/>
                  </a:lnTo>
                  <a:lnTo>
                    <a:pt x="997" y="114"/>
                  </a:lnTo>
                  <a:lnTo>
                    <a:pt x="992" y="114"/>
                  </a:lnTo>
                  <a:lnTo>
                    <a:pt x="987" y="114"/>
                  </a:lnTo>
                  <a:lnTo>
                    <a:pt x="985" y="116"/>
                  </a:lnTo>
                  <a:lnTo>
                    <a:pt x="978" y="121"/>
                  </a:lnTo>
                  <a:lnTo>
                    <a:pt x="971" y="123"/>
                  </a:lnTo>
                  <a:lnTo>
                    <a:pt x="956" y="130"/>
                  </a:lnTo>
                  <a:lnTo>
                    <a:pt x="949" y="135"/>
                  </a:lnTo>
                  <a:lnTo>
                    <a:pt x="945" y="135"/>
                  </a:lnTo>
                  <a:lnTo>
                    <a:pt x="942" y="137"/>
                  </a:lnTo>
                  <a:lnTo>
                    <a:pt x="935" y="140"/>
                  </a:lnTo>
                  <a:lnTo>
                    <a:pt x="928" y="142"/>
                  </a:lnTo>
                  <a:lnTo>
                    <a:pt x="923" y="144"/>
                  </a:lnTo>
                  <a:lnTo>
                    <a:pt x="921" y="144"/>
                  </a:lnTo>
                  <a:lnTo>
                    <a:pt x="919" y="144"/>
                  </a:lnTo>
                  <a:lnTo>
                    <a:pt x="916" y="144"/>
                  </a:lnTo>
                  <a:lnTo>
                    <a:pt x="916" y="142"/>
                  </a:lnTo>
                  <a:lnTo>
                    <a:pt x="916" y="142"/>
                  </a:lnTo>
                  <a:lnTo>
                    <a:pt x="919" y="140"/>
                  </a:lnTo>
                  <a:lnTo>
                    <a:pt x="921" y="137"/>
                  </a:lnTo>
                  <a:lnTo>
                    <a:pt x="919" y="128"/>
                  </a:lnTo>
                  <a:lnTo>
                    <a:pt x="921" y="128"/>
                  </a:lnTo>
                  <a:lnTo>
                    <a:pt x="923" y="128"/>
                  </a:lnTo>
                  <a:lnTo>
                    <a:pt x="926" y="125"/>
                  </a:lnTo>
                  <a:lnTo>
                    <a:pt x="930" y="125"/>
                  </a:lnTo>
                  <a:lnTo>
                    <a:pt x="933" y="123"/>
                  </a:lnTo>
                  <a:lnTo>
                    <a:pt x="935" y="121"/>
                  </a:lnTo>
                  <a:lnTo>
                    <a:pt x="935" y="121"/>
                  </a:lnTo>
                  <a:lnTo>
                    <a:pt x="937" y="118"/>
                  </a:lnTo>
                  <a:lnTo>
                    <a:pt x="940" y="116"/>
                  </a:lnTo>
                  <a:lnTo>
                    <a:pt x="942" y="114"/>
                  </a:lnTo>
                  <a:lnTo>
                    <a:pt x="942" y="114"/>
                  </a:lnTo>
                  <a:lnTo>
                    <a:pt x="945" y="109"/>
                  </a:lnTo>
                  <a:lnTo>
                    <a:pt x="947" y="107"/>
                  </a:lnTo>
                  <a:lnTo>
                    <a:pt x="947" y="102"/>
                  </a:lnTo>
                  <a:lnTo>
                    <a:pt x="947" y="99"/>
                  </a:lnTo>
                  <a:lnTo>
                    <a:pt x="949" y="99"/>
                  </a:lnTo>
                  <a:lnTo>
                    <a:pt x="949" y="95"/>
                  </a:lnTo>
                  <a:lnTo>
                    <a:pt x="949" y="90"/>
                  </a:lnTo>
                  <a:lnTo>
                    <a:pt x="949" y="85"/>
                  </a:lnTo>
                  <a:lnTo>
                    <a:pt x="949" y="83"/>
                  </a:lnTo>
                  <a:lnTo>
                    <a:pt x="952" y="81"/>
                  </a:lnTo>
                  <a:lnTo>
                    <a:pt x="949" y="45"/>
                  </a:lnTo>
                  <a:lnTo>
                    <a:pt x="947" y="12"/>
                  </a:lnTo>
                  <a:lnTo>
                    <a:pt x="945" y="10"/>
                  </a:lnTo>
                  <a:lnTo>
                    <a:pt x="945" y="10"/>
                  </a:lnTo>
                  <a:lnTo>
                    <a:pt x="945" y="10"/>
                  </a:lnTo>
                  <a:lnTo>
                    <a:pt x="945" y="7"/>
                  </a:lnTo>
                  <a:lnTo>
                    <a:pt x="942" y="3"/>
                  </a:lnTo>
                  <a:lnTo>
                    <a:pt x="942" y="0"/>
                  </a:lnTo>
                  <a:lnTo>
                    <a:pt x="940" y="0"/>
                  </a:lnTo>
                  <a:lnTo>
                    <a:pt x="935" y="3"/>
                  </a:lnTo>
                  <a:lnTo>
                    <a:pt x="933" y="5"/>
                  </a:lnTo>
                  <a:lnTo>
                    <a:pt x="930" y="7"/>
                  </a:lnTo>
                  <a:lnTo>
                    <a:pt x="928" y="10"/>
                  </a:lnTo>
                  <a:lnTo>
                    <a:pt x="921" y="12"/>
                  </a:lnTo>
                  <a:lnTo>
                    <a:pt x="919" y="14"/>
                  </a:lnTo>
                  <a:lnTo>
                    <a:pt x="914" y="19"/>
                  </a:lnTo>
                  <a:lnTo>
                    <a:pt x="909" y="26"/>
                  </a:lnTo>
                  <a:lnTo>
                    <a:pt x="904" y="31"/>
                  </a:lnTo>
                  <a:lnTo>
                    <a:pt x="897" y="38"/>
                  </a:lnTo>
                  <a:lnTo>
                    <a:pt x="890" y="47"/>
                  </a:lnTo>
                  <a:lnTo>
                    <a:pt x="886" y="52"/>
                  </a:lnTo>
                  <a:lnTo>
                    <a:pt x="883" y="57"/>
                  </a:lnTo>
                  <a:lnTo>
                    <a:pt x="874" y="64"/>
                  </a:lnTo>
                  <a:lnTo>
                    <a:pt x="869" y="66"/>
                  </a:lnTo>
                  <a:lnTo>
                    <a:pt x="862" y="71"/>
                  </a:lnTo>
                  <a:lnTo>
                    <a:pt x="852" y="76"/>
                  </a:lnTo>
                  <a:lnTo>
                    <a:pt x="845" y="83"/>
                  </a:lnTo>
                  <a:lnTo>
                    <a:pt x="838" y="85"/>
                  </a:lnTo>
                  <a:lnTo>
                    <a:pt x="834" y="88"/>
                  </a:lnTo>
                  <a:lnTo>
                    <a:pt x="822" y="92"/>
                  </a:lnTo>
                  <a:lnTo>
                    <a:pt x="815" y="95"/>
                  </a:lnTo>
                  <a:lnTo>
                    <a:pt x="808" y="97"/>
                  </a:lnTo>
                  <a:lnTo>
                    <a:pt x="796" y="97"/>
                  </a:lnTo>
                  <a:lnTo>
                    <a:pt x="786" y="99"/>
                  </a:lnTo>
                  <a:lnTo>
                    <a:pt x="779" y="99"/>
                  </a:lnTo>
                  <a:lnTo>
                    <a:pt x="772" y="99"/>
                  </a:lnTo>
                  <a:lnTo>
                    <a:pt x="765" y="102"/>
                  </a:lnTo>
                  <a:lnTo>
                    <a:pt x="758" y="99"/>
                  </a:lnTo>
                  <a:lnTo>
                    <a:pt x="751" y="99"/>
                  </a:lnTo>
                  <a:lnTo>
                    <a:pt x="744" y="97"/>
                  </a:lnTo>
                  <a:lnTo>
                    <a:pt x="739" y="95"/>
                  </a:lnTo>
                  <a:lnTo>
                    <a:pt x="734" y="92"/>
                  </a:lnTo>
                  <a:lnTo>
                    <a:pt x="732" y="88"/>
                  </a:lnTo>
                  <a:lnTo>
                    <a:pt x="732" y="92"/>
                  </a:lnTo>
                  <a:lnTo>
                    <a:pt x="732" y="97"/>
                  </a:lnTo>
                  <a:lnTo>
                    <a:pt x="730" y="109"/>
                  </a:lnTo>
                  <a:lnTo>
                    <a:pt x="727" y="130"/>
                  </a:lnTo>
                  <a:lnTo>
                    <a:pt x="725" y="133"/>
                  </a:lnTo>
                  <a:lnTo>
                    <a:pt x="725" y="133"/>
                  </a:lnTo>
                  <a:lnTo>
                    <a:pt x="725" y="133"/>
                  </a:lnTo>
                  <a:lnTo>
                    <a:pt x="725" y="133"/>
                  </a:lnTo>
                  <a:lnTo>
                    <a:pt x="725" y="135"/>
                  </a:lnTo>
                  <a:lnTo>
                    <a:pt x="723" y="137"/>
                  </a:lnTo>
                  <a:lnTo>
                    <a:pt x="720" y="142"/>
                  </a:lnTo>
                  <a:lnTo>
                    <a:pt x="718" y="142"/>
                  </a:lnTo>
                  <a:lnTo>
                    <a:pt x="718" y="144"/>
                  </a:lnTo>
                  <a:lnTo>
                    <a:pt x="715" y="144"/>
                  </a:lnTo>
                  <a:lnTo>
                    <a:pt x="713" y="147"/>
                  </a:lnTo>
                  <a:lnTo>
                    <a:pt x="713" y="147"/>
                  </a:lnTo>
                  <a:lnTo>
                    <a:pt x="711" y="149"/>
                  </a:lnTo>
                  <a:lnTo>
                    <a:pt x="704" y="151"/>
                  </a:lnTo>
                  <a:lnTo>
                    <a:pt x="697" y="151"/>
                  </a:lnTo>
                  <a:lnTo>
                    <a:pt x="685" y="154"/>
                  </a:lnTo>
                  <a:lnTo>
                    <a:pt x="680" y="154"/>
                  </a:lnTo>
                  <a:lnTo>
                    <a:pt x="675" y="154"/>
                  </a:lnTo>
                  <a:lnTo>
                    <a:pt x="671" y="151"/>
                  </a:lnTo>
                  <a:lnTo>
                    <a:pt x="668" y="151"/>
                  </a:lnTo>
                  <a:lnTo>
                    <a:pt x="664" y="149"/>
                  </a:lnTo>
                  <a:lnTo>
                    <a:pt x="661" y="147"/>
                  </a:lnTo>
                  <a:lnTo>
                    <a:pt x="656" y="144"/>
                  </a:lnTo>
                  <a:lnTo>
                    <a:pt x="654" y="142"/>
                  </a:lnTo>
                  <a:lnTo>
                    <a:pt x="652" y="140"/>
                  </a:lnTo>
                  <a:lnTo>
                    <a:pt x="652" y="135"/>
                  </a:lnTo>
                  <a:lnTo>
                    <a:pt x="649" y="133"/>
                  </a:lnTo>
                  <a:lnTo>
                    <a:pt x="649" y="128"/>
                  </a:lnTo>
                  <a:lnTo>
                    <a:pt x="647" y="118"/>
                  </a:lnTo>
                  <a:lnTo>
                    <a:pt x="647" y="130"/>
                  </a:lnTo>
                  <a:lnTo>
                    <a:pt x="647" y="137"/>
                  </a:lnTo>
                  <a:lnTo>
                    <a:pt x="647" y="142"/>
                  </a:lnTo>
                  <a:lnTo>
                    <a:pt x="645" y="147"/>
                  </a:lnTo>
                  <a:lnTo>
                    <a:pt x="642" y="147"/>
                  </a:lnTo>
                  <a:lnTo>
                    <a:pt x="642" y="149"/>
                  </a:lnTo>
                  <a:lnTo>
                    <a:pt x="638" y="154"/>
                  </a:lnTo>
                  <a:lnTo>
                    <a:pt x="638" y="154"/>
                  </a:lnTo>
                  <a:lnTo>
                    <a:pt x="635" y="154"/>
                  </a:lnTo>
                  <a:lnTo>
                    <a:pt x="635" y="156"/>
                  </a:lnTo>
                  <a:lnTo>
                    <a:pt x="633" y="156"/>
                  </a:lnTo>
                  <a:lnTo>
                    <a:pt x="633" y="156"/>
                  </a:lnTo>
                  <a:lnTo>
                    <a:pt x="630" y="156"/>
                  </a:lnTo>
                  <a:lnTo>
                    <a:pt x="626" y="159"/>
                  </a:lnTo>
                  <a:lnTo>
                    <a:pt x="614" y="159"/>
                  </a:lnTo>
                  <a:lnTo>
                    <a:pt x="607" y="159"/>
                  </a:lnTo>
                  <a:lnTo>
                    <a:pt x="602" y="159"/>
                  </a:lnTo>
                  <a:lnTo>
                    <a:pt x="597" y="159"/>
                  </a:lnTo>
                  <a:lnTo>
                    <a:pt x="593" y="159"/>
                  </a:lnTo>
                  <a:lnTo>
                    <a:pt x="588" y="159"/>
                  </a:lnTo>
                  <a:lnTo>
                    <a:pt x="586" y="156"/>
                  </a:lnTo>
                  <a:lnTo>
                    <a:pt x="581" y="154"/>
                  </a:lnTo>
                  <a:lnTo>
                    <a:pt x="578" y="154"/>
                  </a:lnTo>
                  <a:lnTo>
                    <a:pt x="576" y="151"/>
                  </a:lnTo>
                  <a:lnTo>
                    <a:pt x="574" y="149"/>
                  </a:lnTo>
                  <a:lnTo>
                    <a:pt x="574" y="144"/>
                  </a:lnTo>
                  <a:lnTo>
                    <a:pt x="571" y="142"/>
                  </a:lnTo>
                  <a:lnTo>
                    <a:pt x="571" y="137"/>
                  </a:lnTo>
                  <a:lnTo>
                    <a:pt x="571" y="133"/>
                  </a:lnTo>
                  <a:lnTo>
                    <a:pt x="574" y="123"/>
                  </a:lnTo>
                  <a:lnTo>
                    <a:pt x="574" y="118"/>
                  </a:lnTo>
                  <a:lnTo>
                    <a:pt x="574" y="114"/>
                  </a:lnTo>
                  <a:lnTo>
                    <a:pt x="574" y="107"/>
                  </a:lnTo>
                  <a:lnTo>
                    <a:pt x="571" y="102"/>
                  </a:lnTo>
                  <a:lnTo>
                    <a:pt x="571" y="99"/>
                  </a:lnTo>
                  <a:lnTo>
                    <a:pt x="569" y="95"/>
                  </a:lnTo>
                  <a:lnTo>
                    <a:pt x="564" y="90"/>
                  </a:lnTo>
                  <a:lnTo>
                    <a:pt x="557" y="88"/>
                  </a:lnTo>
                  <a:lnTo>
                    <a:pt x="555" y="88"/>
                  </a:lnTo>
                  <a:lnTo>
                    <a:pt x="550" y="88"/>
                  </a:lnTo>
                  <a:lnTo>
                    <a:pt x="543" y="88"/>
                  </a:lnTo>
                  <a:lnTo>
                    <a:pt x="534" y="88"/>
                  </a:lnTo>
                  <a:lnTo>
                    <a:pt x="524" y="92"/>
                  </a:lnTo>
                  <a:lnTo>
                    <a:pt x="517" y="95"/>
                  </a:lnTo>
                  <a:lnTo>
                    <a:pt x="510" y="95"/>
                  </a:lnTo>
                  <a:lnTo>
                    <a:pt x="503" y="97"/>
                  </a:lnTo>
                  <a:lnTo>
                    <a:pt x="493" y="97"/>
                  </a:lnTo>
                  <a:lnTo>
                    <a:pt x="479" y="99"/>
                  </a:lnTo>
                  <a:lnTo>
                    <a:pt x="467" y="104"/>
                  </a:lnTo>
                  <a:lnTo>
                    <a:pt x="463" y="107"/>
                  </a:lnTo>
                  <a:lnTo>
                    <a:pt x="460" y="109"/>
                  </a:lnTo>
                  <a:lnTo>
                    <a:pt x="458" y="111"/>
                  </a:lnTo>
                  <a:lnTo>
                    <a:pt x="456" y="116"/>
                  </a:lnTo>
                  <a:lnTo>
                    <a:pt x="453" y="121"/>
                  </a:lnTo>
                  <a:lnTo>
                    <a:pt x="453" y="125"/>
                  </a:lnTo>
                  <a:lnTo>
                    <a:pt x="451" y="140"/>
                  </a:lnTo>
                  <a:lnTo>
                    <a:pt x="449" y="135"/>
                  </a:lnTo>
                  <a:lnTo>
                    <a:pt x="446" y="130"/>
                  </a:lnTo>
                  <a:lnTo>
                    <a:pt x="441" y="123"/>
                  </a:lnTo>
                  <a:lnTo>
                    <a:pt x="437" y="121"/>
                  </a:lnTo>
                  <a:lnTo>
                    <a:pt x="432" y="118"/>
                  </a:lnTo>
                  <a:lnTo>
                    <a:pt x="425" y="114"/>
                  </a:lnTo>
                  <a:lnTo>
                    <a:pt x="420" y="114"/>
                  </a:lnTo>
                  <a:lnTo>
                    <a:pt x="418" y="111"/>
                  </a:lnTo>
                  <a:lnTo>
                    <a:pt x="416" y="109"/>
                  </a:lnTo>
                  <a:lnTo>
                    <a:pt x="416" y="107"/>
                  </a:lnTo>
                  <a:lnTo>
                    <a:pt x="411" y="99"/>
                  </a:lnTo>
                  <a:lnTo>
                    <a:pt x="406" y="95"/>
                  </a:lnTo>
                  <a:lnTo>
                    <a:pt x="401" y="90"/>
                  </a:lnTo>
                  <a:lnTo>
                    <a:pt x="399" y="90"/>
                  </a:lnTo>
                  <a:lnTo>
                    <a:pt x="397" y="90"/>
                  </a:lnTo>
                  <a:lnTo>
                    <a:pt x="394" y="90"/>
                  </a:lnTo>
                  <a:lnTo>
                    <a:pt x="392" y="90"/>
                  </a:lnTo>
                  <a:lnTo>
                    <a:pt x="385" y="92"/>
                  </a:lnTo>
                  <a:lnTo>
                    <a:pt x="380" y="95"/>
                  </a:lnTo>
                  <a:lnTo>
                    <a:pt x="378" y="97"/>
                  </a:lnTo>
                  <a:lnTo>
                    <a:pt x="371" y="104"/>
                  </a:lnTo>
                  <a:lnTo>
                    <a:pt x="364" y="109"/>
                  </a:lnTo>
                  <a:lnTo>
                    <a:pt x="359" y="111"/>
                  </a:lnTo>
                  <a:lnTo>
                    <a:pt x="352" y="111"/>
                  </a:lnTo>
                  <a:lnTo>
                    <a:pt x="342" y="114"/>
                  </a:lnTo>
                  <a:lnTo>
                    <a:pt x="335" y="114"/>
                  </a:lnTo>
                  <a:lnTo>
                    <a:pt x="328" y="114"/>
                  </a:lnTo>
                  <a:lnTo>
                    <a:pt x="321" y="111"/>
                  </a:lnTo>
                  <a:lnTo>
                    <a:pt x="312" y="109"/>
                  </a:lnTo>
                  <a:lnTo>
                    <a:pt x="304" y="104"/>
                  </a:lnTo>
                  <a:lnTo>
                    <a:pt x="297" y="102"/>
                  </a:lnTo>
                  <a:lnTo>
                    <a:pt x="290" y="97"/>
                  </a:lnTo>
                  <a:lnTo>
                    <a:pt x="290" y="97"/>
                  </a:lnTo>
                  <a:lnTo>
                    <a:pt x="290" y="102"/>
                  </a:lnTo>
                  <a:lnTo>
                    <a:pt x="290" y="111"/>
                  </a:lnTo>
                  <a:lnTo>
                    <a:pt x="288" y="118"/>
                  </a:lnTo>
                  <a:lnTo>
                    <a:pt x="288" y="123"/>
                  </a:lnTo>
                  <a:lnTo>
                    <a:pt x="286" y="128"/>
                  </a:lnTo>
                  <a:lnTo>
                    <a:pt x="281" y="133"/>
                  </a:lnTo>
                  <a:lnTo>
                    <a:pt x="281" y="135"/>
                  </a:lnTo>
                  <a:lnTo>
                    <a:pt x="279" y="135"/>
                  </a:lnTo>
                  <a:lnTo>
                    <a:pt x="279" y="135"/>
                  </a:lnTo>
                  <a:lnTo>
                    <a:pt x="279" y="137"/>
                  </a:lnTo>
                  <a:lnTo>
                    <a:pt x="279" y="137"/>
                  </a:lnTo>
                  <a:lnTo>
                    <a:pt x="274" y="142"/>
                  </a:lnTo>
                  <a:lnTo>
                    <a:pt x="271" y="144"/>
                  </a:lnTo>
                  <a:lnTo>
                    <a:pt x="269" y="147"/>
                  </a:lnTo>
                  <a:lnTo>
                    <a:pt x="267" y="147"/>
                  </a:lnTo>
                  <a:lnTo>
                    <a:pt x="264" y="147"/>
                  </a:lnTo>
                  <a:lnTo>
                    <a:pt x="264" y="147"/>
                  </a:lnTo>
                  <a:lnTo>
                    <a:pt x="264" y="147"/>
                  </a:lnTo>
                  <a:lnTo>
                    <a:pt x="255" y="142"/>
                  </a:lnTo>
                  <a:lnTo>
                    <a:pt x="248" y="140"/>
                  </a:lnTo>
                  <a:lnTo>
                    <a:pt x="248" y="140"/>
                  </a:lnTo>
                  <a:close/>
                </a:path>
              </a:pathLst>
            </a:custGeom>
            <a:grpFill/>
            <a:ln w="9525">
              <a:solidFill>
                <a:schemeClr val="bg1"/>
              </a:solidFill>
              <a:round/>
              <a:headEnd/>
              <a:tailEnd/>
            </a:ln>
          </p:spPr>
          <p:txBody>
            <a:bodyPr/>
            <a:lstStyle/>
            <a:p>
              <a:pPr>
                <a:defRPr/>
              </a:pPr>
              <a:endParaRPr lang="fr-BE" dirty="0">
                <a:solidFill>
                  <a:schemeClr val="bg1"/>
                </a:solidFill>
              </a:endParaRPr>
            </a:p>
          </p:txBody>
        </p:sp>
        <p:sp>
          <p:nvSpPr>
            <p:cNvPr id="92" name="Freeform 156">
              <a:extLst>
                <a:ext uri="{FF2B5EF4-FFF2-40B4-BE49-F238E27FC236}">
                  <a16:creationId xmlns:a16="http://schemas.microsoft.com/office/drawing/2014/main" id="{D58E1DF8-E0D7-4E06-BA0B-F8F708796E3E}"/>
                </a:ext>
              </a:extLst>
            </p:cNvPr>
            <p:cNvSpPr>
              <a:spLocks/>
            </p:cNvSpPr>
            <p:nvPr/>
          </p:nvSpPr>
          <p:spPr bwMode="auto">
            <a:xfrm>
              <a:off x="3765703" y="3384076"/>
              <a:ext cx="999322" cy="1163667"/>
            </a:xfrm>
            <a:custGeom>
              <a:avLst/>
              <a:gdLst/>
              <a:ahLst/>
              <a:cxnLst>
                <a:cxn ang="0">
                  <a:pos x="1259" y="359"/>
                </a:cxn>
                <a:cxn ang="0">
                  <a:pos x="1278" y="397"/>
                </a:cxn>
                <a:cxn ang="0">
                  <a:pos x="1179" y="383"/>
                </a:cxn>
                <a:cxn ang="0">
                  <a:pos x="1080" y="359"/>
                </a:cxn>
                <a:cxn ang="0">
                  <a:pos x="1108" y="300"/>
                </a:cxn>
                <a:cxn ang="0">
                  <a:pos x="1122" y="199"/>
                </a:cxn>
                <a:cxn ang="0">
                  <a:pos x="1056" y="175"/>
                </a:cxn>
                <a:cxn ang="0">
                  <a:pos x="981" y="130"/>
                </a:cxn>
                <a:cxn ang="0">
                  <a:pos x="950" y="76"/>
                </a:cxn>
                <a:cxn ang="0">
                  <a:pos x="877" y="22"/>
                </a:cxn>
                <a:cxn ang="0">
                  <a:pos x="768" y="0"/>
                </a:cxn>
                <a:cxn ang="0">
                  <a:pos x="714" y="111"/>
                </a:cxn>
                <a:cxn ang="0">
                  <a:pos x="681" y="166"/>
                </a:cxn>
                <a:cxn ang="0">
                  <a:pos x="700" y="227"/>
                </a:cxn>
                <a:cxn ang="0">
                  <a:pos x="607" y="305"/>
                </a:cxn>
                <a:cxn ang="0">
                  <a:pos x="534" y="331"/>
                </a:cxn>
                <a:cxn ang="0">
                  <a:pos x="485" y="348"/>
                </a:cxn>
                <a:cxn ang="0">
                  <a:pos x="437" y="341"/>
                </a:cxn>
                <a:cxn ang="0">
                  <a:pos x="461" y="435"/>
                </a:cxn>
                <a:cxn ang="0">
                  <a:pos x="494" y="511"/>
                </a:cxn>
                <a:cxn ang="0">
                  <a:pos x="435" y="560"/>
                </a:cxn>
                <a:cxn ang="0">
                  <a:pos x="189" y="596"/>
                </a:cxn>
                <a:cxn ang="0">
                  <a:pos x="149" y="652"/>
                </a:cxn>
                <a:cxn ang="0">
                  <a:pos x="90" y="721"/>
                </a:cxn>
                <a:cxn ang="0">
                  <a:pos x="152" y="787"/>
                </a:cxn>
                <a:cxn ang="0">
                  <a:pos x="211" y="853"/>
                </a:cxn>
                <a:cxn ang="0">
                  <a:pos x="173" y="926"/>
                </a:cxn>
                <a:cxn ang="0">
                  <a:pos x="121" y="985"/>
                </a:cxn>
                <a:cxn ang="0">
                  <a:pos x="24" y="1052"/>
                </a:cxn>
                <a:cxn ang="0">
                  <a:pos x="24" y="1134"/>
                </a:cxn>
                <a:cxn ang="0">
                  <a:pos x="109" y="1217"/>
                </a:cxn>
                <a:cxn ang="0">
                  <a:pos x="180" y="1349"/>
                </a:cxn>
                <a:cxn ang="0">
                  <a:pos x="348" y="1423"/>
                </a:cxn>
                <a:cxn ang="0">
                  <a:pos x="385" y="1484"/>
                </a:cxn>
                <a:cxn ang="0">
                  <a:pos x="364" y="1552"/>
                </a:cxn>
                <a:cxn ang="0">
                  <a:pos x="442" y="1555"/>
                </a:cxn>
                <a:cxn ang="0">
                  <a:pos x="503" y="1619"/>
                </a:cxn>
                <a:cxn ang="0">
                  <a:pos x="518" y="1744"/>
                </a:cxn>
                <a:cxn ang="0">
                  <a:pos x="529" y="1838"/>
                </a:cxn>
                <a:cxn ang="0">
                  <a:pos x="572" y="1834"/>
                </a:cxn>
                <a:cxn ang="0">
                  <a:pos x="643" y="1793"/>
                </a:cxn>
                <a:cxn ang="0">
                  <a:pos x="714" y="1829"/>
                </a:cxn>
                <a:cxn ang="0">
                  <a:pos x="822" y="1789"/>
                </a:cxn>
                <a:cxn ang="0">
                  <a:pos x="900" y="1758"/>
                </a:cxn>
                <a:cxn ang="0">
                  <a:pos x="1025" y="1775"/>
                </a:cxn>
                <a:cxn ang="0">
                  <a:pos x="1066" y="1711"/>
                </a:cxn>
                <a:cxn ang="0">
                  <a:pos x="1106" y="1642"/>
                </a:cxn>
                <a:cxn ang="0">
                  <a:pos x="1066" y="1529"/>
                </a:cxn>
                <a:cxn ang="0">
                  <a:pos x="1099" y="1467"/>
                </a:cxn>
                <a:cxn ang="0">
                  <a:pos x="1042" y="1425"/>
                </a:cxn>
                <a:cxn ang="0">
                  <a:pos x="1007" y="1210"/>
                </a:cxn>
                <a:cxn ang="0">
                  <a:pos x="1037" y="1047"/>
                </a:cxn>
                <a:cxn ang="0">
                  <a:pos x="1134" y="957"/>
                </a:cxn>
                <a:cxn ang="0">
                  <a:pos x="1155" y="872"/>
                </a:cxn>
                <a:cxn ang="0">
                  <a:pos x="1188" y="787"/>
                </a:cxn>
                <a:cxn ang="0">
                  <a:pos x="1243" y="754"/>
                </a:cxn>
                <a:cxn ang="0">
                  <a:pos x="1297" y="697"/>
                </a:cxn>
                <a:cxn ang="0">
                  <a:pos x="1351" y="659"/>
                </a:cxn>
                <a:cxn ang="0">
                  <a:pos x="1418" y="589"/>
                </a:cxn>
                <a:cxn ang="0">
                  <a:pos x="1429" y="499"/>
                </a:cxn>
                <a:cxn ang="0">
                  <a:pos x="1448" y="437"/>
                </a:cxn>
                <a:cxn ang="0">
                  <a:pos x="1363" y="260"/>
                </a:cxn>
              </a:cxnLst>
              <a:rect l="0" t="0" r="r" b="b"/>
              <a:pathLst>
                <a:path w="1465" h="1867">
                  <a:moveTo>
                    <a:pt x="1288" y="263"/>
                  </a:moveTo>
                  <a:lnTo>
                    <a:pt x="1288" y="267"/>
                  </a:lnTo>
                  <a:lnTo>
                    <a:pt x="1285" y="270"/>
                  </a:lnTo>
                  <a:lnTo>
                    <a:pt x="1285" y="272"/>
                  </a:lnTo>
                  <a:lnTo>
                    <a:pt x="1285" y="274"/>
                  </a:lnTo>
                  <a:lnTo>
                    <a:pt x="1283" y="279"/>
                  </a:lnTo>
                  <a:lnTo>
                    <a:pt x="1281" y="282"/>
                  </a:lnTo>
                  <a:lnTo>
                    <a:pt x="1278" y="284"/>
                  </a:lnTo>
                  <a:lnTo>
                    <a:pt x="1276" y="284"/>
                  </a:lnTo>
                  <a:lnTo>
                    <a:pt x="1276" y="286"/>
                  </a:lnTo>
                  <a:lnTo>
                    <a:pt x="1276" y="289"/>
                  </a:lnTo>
                  <a:lnTo>
                    <a:pt x="1271" y="293"/>
                  </a:lnTo>
                  <a:lnTo>
                    <a:pt x="1266" y="303"/>
                  </a:lnTo>
                  <a:lnTo>
                    <a:pt x="1264" y="315"/>
                  </a:lnTo>
                  <a:lnTo>
                    <a:pt x="1262" y="324"/>
                  </a:lnTo>
                  <a:lnTo>
                    <a:pt x="1259" y="343"/>
                  </a:lnTo>
                  <a:lnTo>
                    <a:pt x="1255" y="362"/>
                  </a:lnTo>
                  <a:lnTo>
                    <a:pt x="1259" y="359"/>
                  </a:lnTo>
                  <a:lnTo>
                    <a:pt x="1266" y="359"/>
                  </a:lnTo>
                  <a:lnTo>
                    <a:pt x="1271" y="362"/>
                  </a:lnTo>
                  <a:lnTo>
                    <a:pt x="1276" y="364"/>
                  </a:lnTo>
                  <a:lnTo>
                    <a:pt x="1281" y="367"/>
                  </a:lnTo>
                  <a:lnTo>
                    <a:pt x="1283" y="371"/>
                  </a:lnTo>
                  <a:lnTo>
                    <a:pt x="1285" y="374"/>
                  </a:lnTo>
                  <a:lnTo>
                    <a:pt x="1285" y="376"/>
                  </a:lnTo>
                  <a:lnTo>
                    <a:pt x="1288" y="383"/>
                  </a:lnTo>
                  <a:lnTo>
                    <a:pt x="1288" y="385"/>
                  </a:lnTo>
                  <a:lnTo>
                    <a:pt x="1288" y="388"/>
                  </a:lnTo>
                  <a:lnTo>
                    <a:pt x="1285" y="390"/>
                  </a:lnTo>
                  <a:lnTo>
                    <a:pt x="1283" y="393"/>
                  </a:lnTo>
                  <a:lnTo>
                    <a:pt x="1283" y="393"/>
                  </a:lnTo>
                  <a:lnTo>
                    <a:pt x="1283" y="393"/>
                  </a:lnTo>
                  <a:lnTo>
                    <a:pt x="1283" y="395"/>
                  </a:lnTo>
                  <a:lnTo>
                    <a:pt x="1283" y="395"/>
                  </a:lnTo>
                  <a:lnTo>
                    <a:pt x="1281" y="395"/>
                  </a:lnTo>
                  <a:lnTo>
                    <a:pt x="1278" y="397"/>
                  </a:lnTo>
                  <a:lnTo>
                    <a:pt x="1276" y="397"/>
                  </a:lnTo>
                  <a:lnTo>
                    <a:pt x="1271" y="402"/>
                  </a:lnTo>
                  <a:lnTo>
                    <a:pt x="1269" y="402"/>
                  </a:lnTo>
                  <a:lnTo>
                    <a:pt x="1269" y="402"/>
                  </a:lnTo>
                  <a:lnTo>
                    <a:pt x="1266" y="402"/>
                  </a:lnTo>
                  <a:lnTo>
                    <a:pt x="1266" y="402"/>
                  </a:lnTo>
                  <a:lnTo>
                    <a:pt x="1264" y="402"/>
                  </a:lnTo>
                  <a:lnTo>
                    <a:pt x="1259" y="404"/>
                  </a:lnTo>
                  <a:lnTo>
                    <a:pt x="1252" y="404"/>
                  </a:lnTo>
                  <a:lnTo>
                    <a:pt x="1250" y="402"/>
                  </a:lnTo>
                  <a:lnTo>
                    <a:pt x="1245" y="402"/>
                  </a:lnTo>
                  <a:lnTo>
                    <a:pt x="1240" y="400"/>
                  </a:lnTo>
                  <a:lnTo>
                    <a:pt x="1236" y="397"/>
                  </a:lnTo>
                  <a:lnTo>
                    <a:pt x="1233" y="397"/>
                  </a:lnTo>
                  <a:lnTo>
                    <a:pt x="1224" y="393"/>
                  </a:lnTo>
                  <a:lnTo>
                    <a:pt x="1217" y="388"/>
                  </a:lnTo>
                  <a:lnTo>
                    <a:pt x="1198" y="383"/>
                  </a:lnTo>
                  <a:lnTo>
                    <a:pt x="1179" y="383"/>
                  </a:lnTo>
                  <a:lnTo>
                    <a:pt x="1162" y="383"/>
                  </a:lnTo>
                  <a:lnTo>
                    <a:pt x="1144" y="388"/>
                  </a:lnTo>
                  <a:lnTo>
                    <a:pt x="1134" y="388"/>
                  </a:lnTo>
                  <a:lnTo>
                    <a:pt x="1129" y="390"/>
                  </a:lnTo>
                  <a:lnTo>
                    <a:pt x="1127" y="390"/>
                  </a:lnTo>
                  <a:lnTo>
                    <a:pt x="1118" y="390"/>
                  </a:lnTo>
                  <a:lnTo>
                    <a:pt x="1110" y="390"/>
                  </a:lnTo>
                  <a:lnTo>
                    <a:pt x="1103" y="388"/>
                  </a:lnTo>
                  <a:lnTo>
                    <a:pt x="1096" y="388"/>
                  </a:lnTo>
                  <a:lnTo>
                    <a:pt x="1089" y="385"/>
                  </a:lnTo>
                  <a:lnTo>
                    <a:pt x="1085" y="381"/>
                  </a:lnTo>
                  <a:lnTo>
                    <a:pt x="1080" y="378"/>
                  </a:lnTo>
                  <a:lnTo>
                    <a:pt x="1077" y="374"/>
                  </a:lnTo>
                  <a:lnTo>
                    <a:pt x="1075" y="371"/>
                  </a:lnTo>
                  <a:lnTo>
                    <a:pt x="1075" y="369"/>
                  </a:lnTo>
                  <a:lnTo>
                    <a:pt x="1075" y="369"/>
                  </a:lnTo>
                  <a:lnTo>
                    <a:pt x="1075" y="367"/>
                  </a:lnTo>
                  <a:lnTo>
                    <a:pt x="1080" y="359"/>
                  </a:lnTo>
                  <a:lnTo>
                    <a:pt x="1085" y="355"/>
                  </a:lnTo>
                  <a:lnTo>
                    <a:pt x="1092" y="350"/>
                  </a:lnTo>
                  <a:lnTo>
                    <a:pt x="1096" y="345"/>
                  </a:lnTo>
                  <a:lnTo>
                    <a:pt x="1106" y="341"/>
                  </a:lnTo>
                  <a:lnTo>
                    <a:pt x="1110" y="333"/>
                  </a:lnTo>
                  <a:lnTo>
                    <a:pt x="1113" y="333"/>
                  </a:lnTo>
                  <a:lnTo>
                    <a:pt x="1113" y="331"/>
                  </a:lnTo>
                  <a:lnTo>
                    <a:pt x="1113" y="331"/>
                  </a:lnTo>
                  <a:lnTo>
                    <a:pt x="1115" y="329"/>
                  </a:lnTo>
                  <a:lnTo>
                    <a:pt x="1120" y="322"/>
                  </a:lnTo>
                  <a:lnTo>
                    <a:pt x="1120" y="317"/>
                  </a:lnTo>
                  <a:lnTo>
                    <a:pt x="1120" y="315"/>
                  </a:lnTo>
                  <a:lnTo>
                    <a:pt x="1120" y="310"/>
                  </a:lnTo>
                  <a:lnTo>
                    <a:pt x="1120" y="307"/>
                  </a:lnTo>
                  <a:lnTo>
                    <a:pt x="1118" y="305"/>
                  </a:lnTo>
                  <a:lnTo>
                    <a:pt x="1115" y="303"/>
                  </a:lnTo>
                  <a:lnTo>
                    <a:pt x="1110" y="300"/>
                  </a:lnTo>
                  <a:lnTo>
                    <a:pt x="1108" y="300"/>
                  </a:lnTo>
                  <a:lnTo>
                    <a:pt x="1106" y="298"/>
                  </a:lnTo>
                  <a:lnTo>
                    <a:pt x="1103" y="296"/>
                  </a:lnTo>
                  <a:lnTo>
                    <a:pt x="1103" y="296"/>
                  </a:lnTo>
                  <a:lnTo>
                    <a:pt x="1092" y="272"/>
                  </a:lnTo>
                  <a:lnTo>
                    <a:pt x="1080" y="251"/>
                  </a:lnTo>
                  <a:lnTo>
                    <a:pt x="1080" y="246"/>
                  </a:lnTo>
                  <a:lnTo>
                    <a:pt x="1080" y="244"/>
                  </a:lnTo>
                  <a:lnTo>
                    <a:pt x="1082" y="234"/>
                  </a:lnTo>
                  <a:lnTo>
                    <a:pt x="1087" y="227"/>
                  </a:lnTo>
                  <a:lnTo>
                    <a:pt x="1094" y="222"/>
                  </a:lnTo>
                  <a:lnTo>
                    <a:pt x="1101" y="218"/>
                  </a:lnTo>
                  <a:lnTo>
                    <a:pt x="1108" y="211"/>
                  </a:lnTo>
                  <a:lnTo>
                    <a:pt x="1113" y="208"/>
                  </a:lnTo>
                  <a:lnTo>
                    <a:pt x="1115" y="204"/>
                  </a:lnTo>
                  <a:lnTo>
                    <a:pt x="1120" y="201"/>
                  </a:lnTo>
                  <a:lnTo>
                    <a:pt x="1120" y="199"/>
                  </a:lnTo>
                  <a:lnTo>
                    <a:pt x="1120" y="199"/>
                  </a:lnTo>
                  <a:lnTo>
                    <a:pt x="1122" y="199"/>
                  </a:lnTo>
                  <a:lnTo>
                    <a:pt x="1122" y="194"/>
                  </a:lnTo>
                  <a:lnTo>
                    <a:pt x="1125" y="192"/>
                  </a:lnTo>
                  <a:lnTo>
                    <a:pt x="1122" y="187"/>
                  </a:lnTo>
                  <a:lnTo>
                    <a:pt x="1120" y="185"/>
                  </a:lnTo>
                  <a:lnTo>
                    <a:pt x="1118" y="185"/>
                  </a:lnTo>
                  <a:lnTo>
                    <a:pt x="1118" y="182"/>
                  </a:lnTo>
                  <a:lnTo>
                    <a:pt x="1103" y="182"/>
                  </a:lnTo>
                  <a:lnTo>
                    <a:pt x="1089" y="182"/>
                  </a:lnTo>
                  <a:lnTo>
                    <a:pt x="1085" y="185"/>
                  </a:lnTo>
                  <a:lnTo>
                    <a:pt x="1080" y="187"/>
                  </a:lnTo>
                  <a:lnTo>
                    <a:pt x="1075" y="187"/>
                  </a:lnTo>
                  <a:lnTo>
                    <a:pt x="1073" y="189"/>
                  </a:lnTo>
                  <a:lnTo>
                    <a:pt x="1068" y="189"/>
                  </a:lnTo>
                  <a:lnTo>
                    <a:pt x="1063" y="189"/>
                  </a:lnTo>
                  <a:lnTo>
                    <a:pt x="1061" y="192"/>
                  </a:lnTo>
                  <a:lnTo>
                    <a:pt x="1056" y="192"/>
                  </a:lnTo>
                  <a:lnTo>
                    <a:pt x="1056" y="182"/>
                  </a:lnTo>
                  <a:lnTo>
                    <a:pt x="1056" y="175"/>
                  </a:lnTo>
                  <a:lnTo>
                    <a:pt x="1056" y="170"/>
                  </a:lnTo>
                  <a:lnTo>
                    <a:pt x="1054" y="166"/>
                  </a:lnTo>
                  <a:lnTo>
                    <a:pt x="1051" y="159"/>
                  </a:lnTo>
                  <a:lnTo>
                    <a:pt x="1049" y="156"/>
                  </a:lnTo>
                  <a:lnTo>
                    <a:pt x="1044" y="154"/>
                  </a:lnTo>
                  <a:lnTo>
                    <a:pt x="1040" y="152"/>
                  </a:lnTo>
                  <a:lnTo>
                    <a:pt x="1035" y="149"/>
                  </a:lnTo>
                  <a:lnTo>
                    <a:pt x="1030" y="149"/>
                  </a:lnTo>
                  <a:lnTo>
                    <a:pt x="1025" y="149"/>
                  </a:lnTo>
                  <a:lnTo>
                    <a:pt x="1023" y="149"/>
                  </a:lnTo>
                  <a:lnTo>
                    <a:pt x="1011" y="149"/>
                  </a:lnTo>
                  <a:lnTo>
                    <a:pt x="1002" y="149"/>
                  </a:lnTo>
                  <a:lnTo>
                    <a:pt x="992" y="147"/>
                  </a:lnTo>
                  <a:lnTo>
                    <a:pt x="985" y="142"/>
                  </a:lnTo>
                  <a:lnTo>
                    <a:pt x="981" y="140"/>
                  </a:lnTo>
                  <a:lnTo>
                    <a:pt x="981" y="137"/>
                  </a:lnTo>
                  <a:lnTo>
                    <a:pt x="978" y="133"/>
                  </a:lnTo>
                  <a:lnTo>
                    <a:pt x="981" y="130"/>
                  </a:lnTo>
                  <a:lnTo>
                    <a:pt x="983" y="121"/>
                  </a:lnTo>
                  <a:lnTo>
                    <a:pt x="990" y="114"/>
                  </a:lnTo>
                  <a:lnTo>
                    <a:pt x="995" y="107"/>
                  </a:lnTo>
                  <a:lnTo>
                    <a:pt x="1002" y="100"/>
                  </a:lnTo>
                  <a:lnTo>
                    <a:pt x="1004" y="95"/>
                  </a:lnTo>
                  <a:lnTo>
                    <a:pt x="1007" y="90"/>
                  </a:lnTo>
                  <a:lnTo>
                    <a:pt x="1007" y="88"/>
                  </a:lnTo>
                  <a:lnTo>
                    <a:pt x="1007" y="85"/>
                  </a:lnTo>
                  <a:lnTo>
                    <a:pt x="1004" y="78"/>
                  </a:lnTo>
                  <a:lnTo>
                    <a:pt x="999" y="74"/>
                  </a:lnTo>
                  <a:lnTo>
                    <a:pt x="997" y="71"/>
                  </a:lnTo>
                  <a:lnTo>
                    <a:pt x="992" y="69"/>
                  </a:lnTo>
                  <a:lnTo>
                    <a:pt x="983" y="64"/>
                  </a:lnTo>
                  <a:lnTo>
                    <a:pt x="978" y="62"/>
                  </a:lnTo>
                  <a:lnTo>
                    <a:pt x="976" y="64"/>
                  </a:lnTo>
                  <a:lnTo>
                    <a:pt x="966" y="64"/>
                  </a:lnTo>
                  <a:lnTo>
                    <a:pt x="957" y="69"/>
                  </a:lnTo>
                  <a:lnTo>
                    <a:pt x="950" y="76"/>
                  </a:lnTo>
                  <a:lnTo>
                    <a:pt x="945" y="78"/>
                  </a:lnTo>
                  <a:lnTo>
                    <a:pt x="943" y="81"/>
                  </a:lnTo>
                  <a:lnTo>
                    <a:pt x="943" y="81"/>
                  </a:lnTo>
                  <a:lnTo>
                    <a:pt x="931" y="85"/>
                  </a:lnTo>
                  <a:lnTo>
                    <a:pt x="919" y="85"/>
                  </a:lnTo>
                  <a:lnTo>
                    <a:pt x="907" y="85"/>
                  </a:lnTo>
                  <a:lnTo>
                    <a:pt x="903" y="85"/>
                  </a:lnTo>
                  <a:lnTo>
                    <a:pt x="898" y="83"/>
                  </a:lnTo>
                  <a:lnTo>
                    <a:pt x="893" y="83"/>
                  </a:lnTo>
                  <a:lnTo>
                    <a:pt x="891" y="81"/>
                  </a:lnTo>
                  <a:lnTo>
                    <a:pt x="888" y="78"/>
                  </a:lnTo>
                  <a:lnTo>
                    <a:pt x="886" y="74"/>
                  </a:lnTo>
                  <a:lnTo>
                    <a:pt x="879" y="62"/>
                  </a:lnTo>
                  <a:lnTo>
                    <a:pt x="879" y="57"/>
                  </a:lnTo>
                  <a:lnTo>
                    <a:pt x="879" y="55"/>
                  </a:lnTo>
                  <a:lnTo>
                    <a:pt x="879" y="41"/>
                  </a:lnTo>
                  <a:lnTo>
                    <a:pt x="879" y="26"/>
                  </a:lnTo>
                  <a:lnTo>
                    <a:pt x="877" y="22"/>
                  </a:lnTo>
                  <a:lnTo>
                    <a:pt x="877" y="19"/>
                  </a:lnTo>
                  <a:lnTo>
                    <a:pt x="874" y="19"/>
                  </a:lnTo>
                  <a:lnTo>
                    <a:pt x="865" y="17"/>
                  </a:lnTo>
                  <a:lnTo>
                    <a:pt x="858" y="17"/>
                  </a:lnTo>
                  <a:lnTo>
                    <a:pt x="848" y="19"/>
                  </a:lnTo>
                  <a:lnTo>
                    <a:pt x="839" y="22"/>
                  </a:lnTo>
                  <a:lnTo>
                    <a:pt x="832" y="24"/>
                  </a:lnTo>
                  <a:lnTo>
                    <a:pt x="827" y="29"/>
                  </a:lnTo>
                  <a:lnTo>
                    <a:pt x="822" y="29"/>
                  </a:lnTo>
                  <a:lnTo>
                    <a:pt x="820" y="29"/>
                  </a:lnTo>
                  <a:lnTo>
                    <a:pt x="813" y="26"/>
                  </a:lnTo>
                  <a:lnTo>
                    <a:pt x="806" y="22"/>
                  </a:lnTo>
                  <a:lnTo>
                    <a:pt x="799" y="17"/>
                  </a:lnTo>
                  <a:lnTo>
                    <a:pt x="794" y="12"/>
                  </a:lnTo>
                  <a:lnTo>
                    <a:pt x="789" y="7"/>
                  </a:lnTo>
                  <a:lnTo>
                    <a:pt x="787" y="5"/>
                  </a:lnTo>
                  <a:lnTo>
                    <a:pt x="777" y="0"/>
                  </a:lnTo>
                  <a:lnTo>
                    <a:pt x="768" y="0"/>
                  </a:lnTo>
                  <a:lnTo>
                    <a:pt x="763" y="0"/>
                  </a:lnTo>
                  <a:lnTo>
                    <a:pt x="759" y="0"/>
                  </a:lnTo>
                  <a:lnTo>
                    <a:pt x="756" y="3"/>
                  </a:lnTo>
                  <a:lnTo>
                    <a:pt x="754" y="7"/>
                  </a:lnTo>
                  <a:lnTo>
                    <a:pt x="744" y="43"/>
                  </a:lnTo>
                  <a:lnTo>
                    <a:pt x="737" y="78"/>
                  </a:lnTo>
                  <a:lnTo>
                    <a:pt x="735" y="81"/>
                  </a:lnTo>
                  <a:lnTo>
                    <a:pt x="733" y="83"/>
                  </a:lnTo>
                  <a:lnTo>
                    <a:pt x="730" y="85"/>
                  </a:lnTo>
                  <a:lnTo>
                    <a:pt x="730" y="88"/>
                  </a:lnTo>
                  <a:lnTo>
                    <a:pt x="723" y="93"/>
                  </a:lnTo>
                  <a:lnTo>
                    <a:pt x="721" y="100"/>
                  </a:lnTo>
                  <a:lnTo>
                    <a:pt x="718" y="100"/>
                  </a:lnTo>
                  <a:lnTo>
                    <a:pt x="716" y="102"/>
                  </a:lnTo>
                  <a:lnTo>
                    <a:pt x="711" y="107"/>
                  </a:lnTo>
                  <a:lnTo>
                    <a:pt x="711" y="107"/>
                  </a:lnTo>
                  <a:lnTo>
                    <a:pt x="711" y="109"/>
                  </a:lnTo>
                  <a:lnTo>
                    <a:pt x="714" y="111"/>
                  </a:lnTo>
                  <a:lnTo>
                    <a:pt x="714" y="111"/>
                  </a:lnTo>
                  <a:lnTo>
                    <a:pt x="714" y="111"/>
                  </a:lnTo>
                  <a:lnTo>
                    <a:pt x="714" y="114"/>
                  </a:lnTo>
                  <a:lnTo>
                    <a:pt x="714" y="114"/>
                  </a:lnTo>
                  <a:lnTo>
                    <a:pt x="714" y="114"/>
                  </a:lnTo>
                  <a:lnTo>
                    <a:pt x="714" y="114"/>
                  </a:lnTo>
                  <a:lnTo>
                    <a:pt x="714" y="114"/>
                  </a:lnTo>
                  <a:lnTo>
                    <a:pt x="714" y="114"/>
                  </a:lnTo>
                  <a:lnTo>
                    <a:pt x="714" y="116"/>
                  </a:lnTo>
                  <a:lnTo>
                    <a:pt x="707" y="116"/>
                  </a:lnTo>
                  <a:lnTo>
                    <a:pt x="702" y="118"/>
                  </a:lnTo>
                  <a:lnTo>
                    <a:pt x="697" y="121"/>
                  </a:lnTo>
                  <a:lnTo>
                    <a:pt x="692" y="123"/>
                  </a:lnTo>
                  <a:lnTo>
                    <a:pt x="690" y="128"/>
                  </a:lnTo>
                  <a:lnTo>
                    <a:pt x="688" y="133"/>
                  </a:lnTo>
                  <a:lnTo>
                    <a:pt x="685" y="137"/>
                  </a:lnTo>
                  <a:lnTo>
                    <a:pt x="683" y="144"/>
                  </a:lnTo>
                  <a:lnTo>
                    <a:pt x="681" y="166"/>
                  </a:lnTo>
                  <a:lnTo>
                    <a:pt x="678" y="173"/>
                  </a:lnTo>
                  <a:lnTo>
                    <a:pt x="678" y="173"/>
                  </a:lnTo>
                  <a:lnTo>
                    <a:pt x="676" y="175"/>
                  </a:lnTo>
                  <a:lnTo>
                    <a:pt x="676" y="175"/>
                  </a:lnTo>
                  <a:lnTo>
                    <a:pt x="676" y="180"/>
                  </a:lnTo>
                  <a:lnTo>
                    <a:pt x="674" y="182"/>
                  </a:lnTo>
                  <a:lnTo>
                    <a:pt x="669" y="189"/>
                  </a:lnTo>
                  <a:lnTo>
                    <a:pt x="666" y="192"/>
                  </a:lnTo>
                  <a:lnTo>
                    <a:pt x="666" y="194"/>
                  </a:lnTo>
                  <a:lnTo>
                    <a:pt x="669" y="196"/>
                  </a:lnTo>
                  <a:lnTo>
                    <a:pt x="671" y="201"/>
                  </a:lnTo>
                  <a:lnTo>
                    <a:pt x="674" y="204"/>
                  </a:lnTo>
                  <a:lnTo>
                    <a:pt x="676" y="206"/>
                  </a:lnTo>
                  <a:lnTo>
                    <a:pt x="683" y="208"/>
                  </a:lnTo>
                  <a:lnTo>
                    <a:pt x="688" y="213"/>
                  </a:lnTo>
                  <a:lnTo>
                    <a:pt x="692" y="218"/>
                  </a:lnTo>
                  <a:lnTo>
                    <a:pt x="697" y="225"/>
                  </a:lnTo>
                  <a:lnTo>
                    <a:pt x="700" y="227"/>
                  </a:lnTo>
                  <a:lnTo>
                    <a:pt x="700" y="232"/>
                  </a:lnTo>
                  <a:lnTo>
                    <a:pt x="700" y="234"/>
                  </a:lnTo>
                  <a:lnTo>
                    <a:pt x="700" y="237"/>
                  </a:lnTo>
                  <a:lnTo>
                    <a:pt x="697" y="239"/>
                  </a:lnTo>
                  <a:lnTo>
                    <a:pt x="695" y="241"/>
                  </a:lnTo>
                  <a:lnTo>
                    <a:pt x="692" y="244"/>
                  </a:lnTo>
                  <a:lnTo>
                    <a:pt x="692" y="246"/>
                  </a:lnTo>
                  <a:lnTo>
                    <a:pt x="690" y="246"/>
                  </a:lnTo>
                  <a:lnTo>
                    <a:pt x="683" y="251"/>
                  </a:lnTo>
                  <a:lnTo>
                    <a:pt x="674" y="256"/>
                  </a:lnTo>
                  <a:lnTo>
                    <a:pt x="664" y="260"/>
                  </a:lnTo>
                  <a:lnTo>
                    <a:pt x="655" y="265"/>
                  </a:lnTo>
                  <a:lnTo>
                    <a:pt x="643" y="270"/>
                  </a:lnTo>
                  <a:lnTo>
                    <a:pt x="633" y="277"/>
                  </a:lnTo>
                  <a:lnTo>
                    <a:pt x="626" y="284"/>
                  </a:lnTo>
                  <a:lnTo>
                    <a:pt x="619" y="293"/>
                  </a:lnTo>
                  <a:lnTo>
                    <a:pt x="612" y="300"/>
                  </a:lnTo>
                  <a:lnTo>
                    <a:pt x="607" y="305"/>
                  </a:lnTo>
                  <a:lnTo>
                    <a:pt x="603" y="312"/>
                  </a:lnTo>
                  <a:lnTo>
                    <a:pt x="596" y="317"/>
                  </a:lnTo>
                  <a:lnTo>
                    <a:pt x="593" y="319"/>
                  </a:lnTo>
                  <a:lnTo>
                    <a:pt x="591" y="322"/>
                  </a:lnTo>
                  <a:lnTo>
                    <a:pt x="586" y="324"/>
                  </a:lnTo>
                  <a:lnTo>
                    <a:pt x="584" y="326"/>
                  </a:lnTo>
                  <a:lnTo>
                    <a:pt x="577" y="329"/>
                  </a:lnTo>
                  <a:lnTo>
                    <a:pt x="572" y="331"/>
                  </a:lnTo>
                  <a:lnTo>
                    <a:pt x="563" y="333"/>
                  </a:lnTo>
                  <a:lnTo>
                    <a:pt x="555" y="333"/>
                  </a:lnTo>
                  <a:lnTo>
                    <a:pt x="555" y="333"/>
                  </a:lnTo>
                  <a:lnTo>
                    <a:pt x="555" y="333"/>
                  </a:lnTo>
                  <a:lnTo>
                    <a:pt x="553" y="333"/>
                  </a:lnTo>
                  <a:lnTo>
                    <a:pt x="551" y="333"/>
                  </a:lnTo>
                  <a:lnTo>
                    <a:pt x="548" y="333"/>
                  </a:lnTo>
                  <a:lnTo>
                    <a:pt x="541" y="333"/>
                  </a:lnTo>
                  <a:lnTo>
                    <a:pt x="537" y="331"/>
                  </a:lnTo>
                  <a:lnTo>
                    <a:pt x="534" y="331"/>
                  </a:lnTo>
                  <a:lnTo>
                    <a:pt x="529" y="326"/>
                  </a:lnTo>
                  <a:lnTo>
                    <a:pt x="525" y="324"/>
                  </a:lnTo>
                  <a:lnTo>
                    <a:pt x="522" y="322"/>
                  </a:lnTo>
                  <a:lnTo>
                    <a:pt x="501" y="310"/>
                  </a:lnTo>
                  <a:lnTo>
                    <a:pt x="496" y="307"/>
                  </a:lnTo>
                  <a:lnTo>
                    <a:pt x="492" y="307"/>
                  </a:lnTo>
                  <a:lnTo>
                    <a:pt x="489" y="310"/>
                  </a:lnTo>
                  <a:lnTo>
                    <a:pt x="487" y="312"/>
                  </a:lnTo>
                  <a:lnTo>
                    <a:pt x="487" y="317"/>
                  </a:lnTo>
                  <a:lnTo>
                    <a:pt x="487" y="324"/>
                  </a:lnTo>
                  <a:lnTo>
                    <a:pt x="487" y="333"/>
                  </a:lnTo>
                  <a:lnTo>
                    <a:pt x="487" y="336"/>
                  </a:lnTo>
                  <a:lnTo>
                    <a:pt x="487" y="338"/>
                  </a:lnTo>
                  <a:lnTo>
                    <a:pt x="487" y="338"/>
                  </a:lnTo>
                  <a:lnTo>
                    <a:pt x="487" y="341"/>
                  </a:lnTo>
                  <a:lnTo>
                    <a:pt x="487" y="343"/>
                  </a:lnTo>
                  <a:lnTo>
                    <a:pt x="487" y="345"/>
                  </a:lnTo>
                  <a:lnTo>
                    <a:pt x="485" y="348"/>
                  </a:lnTo>
                  <a:lnTo>
                    <a:pt x="485" y="350"/>
                  </a:lnTo>
                  <a:lnTo>
                    <a:pt x="482" y="350"/>
                  </a:lnTo>
                  <a:lnTo>
                    <a:pt x="480" y="350"/>
                  </a:lnTo>
                  <a:lnTo>
                    <a:pt x="480" y="350"/>
                  </a:lnTo>
                  <a:lnTo>
                    <a:pt x="477" y="350"/>
                  </a:lnTo>
                  <a:lnTo>
                    <a:pt x="477" y="352"/>
                  </a:lnTo>
                  <a:lnTo>
                    <a:pt x="477" y="350"/>
                  </a:lnTo>
                  <a:lnTo>
                    <a:pt x="477" y="350"/>
                  </a:lnTo>
                  <a:lnTo>
                    <a:pt x="475" y="350"/>
                  </a:lnTo>
                  <a:lnTo>
                    <a:pt x="475" y="350"/>
                  </a:lnTo>
                  <a:lnTo>
                    <a:pt x="473" y="350"/>
                  </a:lnTo>
                  <a:lnTo>
                    <a:pt x="473" y="350"/>
                  </a:lnTo>
                  <a:lnTo>
                    <a:pt x="473" y="350"/>
                  </a:lnTo>
                  <a:lnTo>
                    <a:pt x="470" y="350"/>
                  </a:lnTo>
                  <a:lnTo>
                    <a:pt x="459" y="345"/>
                  </a:lnTo>
                  <a:lnTo>
                    <a:pt x="449" y="343"/>
                  </a:lnTo>
                  <a:lnTo>
                    <a:pt x="442" y="341"/>
                  </a:lnTo>
                  <a:lnTo>
                    <a:pt x="437" y="341"/>
                  </a:lnTo>
                  <a:lnTo>
                    <a:pt x="433" y="341"/>
                  </a:lnTo>
                  <a:lnTo>
                    <a:pt x="430" y="343"/>
                  </a:lnTo>
                  <a:lnTo>
                    <a:pt x="426" y="345"/>
                  </a:lnTo>
                  <a:lnTo>
                    <a:pt x="426" y="350"/>
                  </a:lnTo>
                  <a:lnTo>
                    <a:pt x="426" y="355"/>
                  </a:lnTo>
                  <a:lnTo>
                    <a:pt x="426" y="359"/>
                  </a:lnTo>
                  <a:lnTo>
                    <a:pt x="426" y="362"/>
                  </a:lnTo>
                  <a:lnTo>
                    <a:pt x="428" y="364"/>
                  </a:lnTo>
                  <a:lnTo>
                    <a:pt x="433" y="369"/>
                  </a:lnTo>
                  <a:lnTo>
                    <a:pt x="442" y="378"/>
                  </a:lnTo>
                  <a:lnTo>
                    <a:pt x="449" y="390"/>
                  </a:lnTo>
                  <a:lnTo>
                    <a:pt x="456" y="400"/>
                  </a:lnTo>
                  <a:lnTo>
                    <a:pt x="461" y="404"/>
                  </a:lnTo>
                  <a:lnTo>
                    <a:pt x="463" y="409"/>
                  </a:lnTo>
                  <a:lnTo>
                    <a:pt x="463" y="414"/>
                  </a:lnTo>
                  <a:lnTo>
                    <a:pt x="463" y="419"/>
                  </a:lnTo>
                  <a:lnTo>
                    <a:pt x="461" y="433"/>
                  </a:lnTo>
                  <a:lnTo>
                    <a:pt x="461" y="435"/>
                  </a:lnTo>
                  <a:lnTo>
                    <a:pt x="461" y="440"/>
                  </a:lnTo>
                  <a:lnTo>
                    <a:pt x="461" y="447"/>
                  </a:lnTo>
                  <a:lnTo>
                    <a:pt x="461" y="452"/>
                  </a:lnTo>
                  <a:lnTo>
                    <a:pt x="463" y="459"/>
                  </a:lnTo>
                  <a:lnTo>
                    <a:pt x="468" y="463"/>
                  </a:lnTo>
                  <a:lnTo>
                    <a:pt x="473" y="468"/>
                  </a:lnTo>
                  <a:lnTo>
                    <a:pt x="477" y="473"/>
                  </a:lnTo>
                  <a:lnTo>
                    <a:pt x="485" y="478"/>
                  </a:lnTo>
                  <a:lnTo>
                    <a:pt x="494" y="485"/>
                  </a:lnTo>
                  <a:lnTo>
                    <a:pt x="496" y="485"/>
                  </a:lnTo>
                  <a:lnTo>
                    <a:pt x="499" y="489"/>
                  </a:lnTo>
                  <a:lnTo>
                    <a:pt x="501" y="492"/>
                  </a:lnTo>
                  <a:lnTo>
                    <a:pt x="501" y="494"/>
                  </a:lnTo>
                  <a:lnTo>
                    <a:pt x="501" y="499"/>
                  </a:lnTo>
                  <a:lnTo>
                    <a:pt x="499" y="501"/>
                  </a:lnTo>
                  <a:lnTo>
                    <a:pt x="496" y="506"/>
                  </a:lnTo>
                  <a:lnTo>
                    <a:pt x="494" y="511"/>
                  </a:lnTo>
                  <a:lnTo>
                    <a:pt x="494" y="511"/>
                  </a:lnTo>
                  <a:lnTo>
                    <a:pt x="494" y="511"/>
                  </a:lnTo>
                  <a:lnTo>
                    <a:pt x="494" y="511"/>
                  </a:lnTo>
                  <a:lnTo>
                    <a:pt x="492" y="511"/>
                  </a:lnTo>
                  <a:lnTo>
                    <a:pt x="489" y="511"/>
                  </a:lnTo>
                  <a:lnTo>
                    <a:pt x="489" y="511"/>
                  </a:lnTo>
                  <a:lnTo>
                    <a:pt x="480" y="511"/>
                  </a:lnTo>
                  <a:lnTo>
                    <a:pt x="473" y="511"/>
                  </a:lnTo>
                  <a:lnTo>
                    <a:pt x="466" y="511"/>
                  </a:lnTo>
                  <a:lnTo>
                    <a:pt x="461" y="513"/>
                  </a:lnTo>
                  <a:lnTo>
                    <a:pt x="454" y="515"/>
                  </a:lnTo>
                  <a:lnTo>
                    <a:pt x="449" y="518"/>
                  </a:lnTo>
                  <a:lnTo>
                    <a:pt x="444" y="522"/>
                  </a:lnTo>
                  <a:lnTo>
                    <a:pt x="442" y="527"/>
                  </a:lnTo>
                  <a:lnTo>
                    <a:pt x="437" y="532"/>
                  </a:lnTo>
                  <a:lnTo>
                    <a:pt x="435" y="541"/>
                  </a:lnTo>
                  <a:lnTo>
                    <a:pt x="435" y="544"/>
                  </a:lnTo>
                  <a:lnTo>
                    <a:pt x="435" y="548"/>
                  </a:lnTo>
                  <a:lnTo>
                    <a:pt x="435" y="560"/>
                  </a:lnTo>
                  <a:lnTo>
                    <a:pt x="437" y="570"/>
                  </a:lnTo>
                  <a:lnTo>
                    <a:pt x="437" y="582"/>
                  </a:lnTo>
                  <a:lnTo>
                    <a:pt x="440" y="584"/>
                  </a:lnTo>
                  <a:lnTo>
                    <a:pt x="442" y="589"/>
                  </a:lnTo>
                  <a:lnTo>
                    <a:pt x="421" y="589"/>
                  </a:lnTo>
                  <a:lnTo>
                    <a:pt x="402" y="589"/>
                  </a:lnTo>
                  <a:lnTo>
                    <a:pt x="385" y="591"/>
                  </a:lnTo>
                  <a:lnTo>
                    <a:pt x="369" y="593"/>
                  </a:lnTo>
                  <a:lnTo>
                    <a:pt x="364" y="593"/>
                  </a:lnTo>
                  <a:lnTo>
                    <a:pt x="362" y="593"/>
                  </a:lnTo>
                  <a:lnTo>
                    <a:pt x="338" y="591"/>
                  </a:lnTo>
                  <a:lnTo>
                    <a:pt x="300" y="589"/>
                  </a:lnTo>
                  <a:lnTo>
                    <a:pt x="253" y="589"/>
                  </a:lnTo>
                  <a:lnTo>
                    <a:pt x="211" y="589"/>
                  </a:lnTo>
                  <a:lnTo>
                    <a:pt x="203" y="591"/>
                  </a:lnTo>
                  <a:lnTo>
                    <a:pt x="199" y="591"/>
                  </a:lnTo>
                  <a:lnTo>
                    <a:pt x="194" y="593"/>
                  </a:lnTo>
                  <a:lnTo>
                    <a:pt x="189" y="596"/>
                  </a:lnTo>
                  <a:lnTo>
                    <a:pt x="187" y="598"/>
                  </a:lnTo>
                  <a:lnTo>
                    <a:pt x="185" y="603"/>
                  </a:lnTo>
                  <a:lnTo>
                    <a:pt x="180" y="605"/>
                  </a:lnTo>
                  <a:lnTo>
                    <a:pt x="178" y="610"/>
                  </a:lnTo>
                  <a:lnTo>
                    <a:pt x="178" y="615"/>
                  </a:lnTo>
                  <a:lnTo>
                    <a:pt x="175" y="622"/>
                  </a:lnTo>
                  <a:lnTo>
                    <a:pt x="175" y="624"/>
                  </a:lnTo>
                  <a:lnTo>
                    <a:pt x="173" y="629"/>
                  </a:lnTo>
                  <a:lnTo>
                    <a:pt x="170" y="634"/>
                  </a:lnTo>
                  <a:lnTo>
                    <a:pt x="170" y="636"/>
                  </a:lnTo>
                  <a:lnTo>
                    <a:pt x="168" y="638"/>
                  </a:lnTo>
                  <a:lnTo>
                    <a:pt x="166" y="643"/>
                  </a:lnTo>
                  <a:lnTo>
                    <a:pt x="163" y="645"/>
                  </a:lnTo>
                  <a:lnTo>
                    <a:pt x="161" y="648"/>
                  </a:lnTo>
                  <a:lnTo>
                    <a:pt x="159" y="648"/>
                  </a:lnTo>
                  <a:lnTo>
                    <a:pt x="156" y="650"/>
                  </a:lnTo>
                  <a:lnTo>
                    <a:pt x="154" y="650"/>
                  </a:lnTo>
                  <a:lnTo>
                    <a:pt x="149" y="652"/>
                  </a:lnTo>
                  <a:lnTo>
                    <a:pt x="149" y="652"/>
                  </a:lnTo>
                  <a:lnTo>
                    <a:pt x="147" y="655"/>
                  </a:lnTo>
                  <a:lnTo>
                    <a:pt x="144" y="655"/>
                  </a:lnTo>
                  <a:lnTo>
                    <a:pt x="142" y="655"/>
                  </a:lnTo>
                  <a:lnTo>
                    <a:pt x="140" y="655"/>
                  </a:lnTo>
                  <a:lnTo>
                    <a:pt x="137" y="655"/>
                  </a:lnTo>
                  <a:lnTo>
                    <a:pt x="133" y="655"/>
                  </a:lnTo>
                  <a:lnTo>
                    <a:pt x="130" y="655"/>
                  </a:lnTo>
                  <a:lnTo>
                    <a:pt x="130" y="655"/>
                  </a:lnTo>
                  <a:lnTo>
                    <a:pt x="114" y="655"/>
                  </a:lnTo>
                  <a:lnTo>
                    <a:pt x="97" y="657"/>
                  </a:lnTo>
                  <a:lnTo>
                    <a:pt x="95" y="659"/>
                  </a:lnTo>
                  <a:lnTo>
                    <a:pt x="92" y="664"/>
                  </a:lnTo>
                  <a:lnTo>
                    <a:pt x="85" y="676"/>
                  </a:lnTo>
                  <a:lnTo>
                    <a:pt x="83" y="688"/>
                  </a:lnTo>
                  <a:lnTo>
                    <a:pt x="83" y="700"/>
                  </a:lnTo>
                  <a:lnTo>
                    <a:pt x="85" y="714"/>
                  </a:lnTo>
                  <a:lnTo>
                    <a:pt x="90" y="721"/>
                  </a:lnTo>
                  <a:lnTo>
                    <a:pt x="90" y="726"/>
                  </a:lnTo>
                  <a:lnTo>
                    <a:pt x="92" y="730"/>
                  </a:lnTo>
                  <a:lnTo>
                    <a:pt x="95" y="754"/>
                  </a:lnTo>
                  <a:lnTo>
                    <a:pt x="97" y="763"/>
                  </a:lnTo>
                  <a:lnTo>
                    <a:pt x="97" y="771"/>
                  </a:lnTo>
                  <a:lnTo>
                    <a:pt x="100" y="775"/>
                  </a:lnTo>
                  <a:lnTo>
                    <a:pt x="102" y="780"/>
                  </a:lnTo>
                  <a:lnTo>
                    <a:pt x="104" y="782"/>
                  </a:lnTo>
                  <a:lnTo>
                    <a:pt x="111" y="789"/>
                  </a:lnTo>
                  <a:lnTo>
                    <a:pt x="116" y="789"/>
                  </a:lnTo>
                  <a:lnTo>
                    <a:pt x="121" y="789"/>
                  </a:lnTo>
                  <a:lnTo>
                    <a:pt x="126" y="789"/>
                  </a:lnTo>
                  <a:lnTo>
                    <a:pt x="128" y="789"/>
                  </a:lnTo>
                  <a:lnTo>
                    <a:pt x="133" y="789"/>
                  </a:lnTo>
                  <a:lnTo>
                    <a:pt x="137" y="787"/>
                  </a:lnTo>
                  <a:lnTo>
                    <a:pt x="140" y="787"/>
                  </a:lnTo>
                  <a:lnTo>
                    <a:pt x="144" y="787"/>
                  </a:lnTo>
                  <a:lnTo>
                    <a:pt x="152" y="787"/>
                  </a:lnTo>
                  <a:lnTo>
                    <a:pt x="161" y="787"/>
                  </a:lnTo>
                  <a:lnTo>
                    <a:pt x="163" y="787"/>
                  </a:lnTo>
                  <a:lnTo>
                    <a:pt x="168" y="789"/>
                  </a:lnTo>
                  <a:lnTo>
                    <a:pt x="175" y="792"/>
                  </a:lnTo>
                  <a:lnTo>
                    <a:pt x="178" y="797"/>
                  </a:lnTo>
                  <a:lnTo>
                    <a:pt x="182" y="801"/>
                  </a:lnTo>
                  <a:lnTo>
                    <a:pt x="182" y="806"/>
                  </a:lnTo>
                  <a:lnTo>
                    <a:pt x="185" y="811"/>
                  </a:lnTo>
                  <a:lnTo>
                    <a:pt x="185" y="813"/>
                  </a:lnTo>
                  <a:lnTo>
                    <a:pt x="187" y="820"/>
                  </a:lnTo>
                  <a:lnTo>
                    <a:pt x="187" y="820"/>
                  </a:lnTo>
                  <a:lnTo>
                    <a:pt x="192" y="825"/>
                  </a:lnTo>
                  <a:lnTo>
                    <a:pt x="196" y="827"/>
                  </a:lnTo>
                  <a:lnTo>
                    <a:pt x="201" y="832"/>
                  </a:lnTo>
                  <a:lnTo>
                    <a:pt x="206" y="837"/>
                  </a:lnTo>
                  <a:lnTo>
                    <a:pt x="208" y="841"/>
                  </a:lnTo>
                  <a:lnTo>
                    <a:pt x="211" y="846"/>
                  </a:lnTo>
                  <a:lnTo>
                    <a:pt x="211" y="853"/>
                  </a:lnTo>
                  <a:lnTo>
                    <a:pt x="208" y="860"/>
                  </a:lnTo>
                  <a:lnTo>
                    <a:pt x="206" y="867"/>
                  </a:lnTo>
                  <a:lnTo>
                    <a:pt x="203" y="874"/>
                  </a:lnTo>
                  <a:lnTo>
                    <a:pt x="196" y="886"/>
                  </a:lnTo>
                  <a:lnTo>
                    <a:pt x="196" y="891"/>
                  </a:lnTo>
                  <a:lnTo>
                    <a:pt x="194" y="896"/>
                  </a:lnTo>
                  <a:lnTo>
                    <a:pt x="194" y="903"/>
                  </a:lnTo>
                  <a:lnTo>
                    <a:pt x="194" y="912"/>
                  </a:lnTo>
                  <a:lnTo>
                    <a:pt x="194" y="917"/>
                  </a:lnTo>
                  <a:lnTo>
                    <a:pt x="194" y="924"/>
                  </a:lnTo>
                  <a:lnTo>
                    <a:pt x="192" y="924"/>
                  </a:lnTo>
                  <a:lnTo>
                    <a:pt x="192" y="924"/>
                  </a:lnTo>
                  <a:lnTo>
                    <a:pt x="192" y="924"/>
                  </a:lnTo>
                  <a:lnTo>
                    <a:pt x="189" y="924"/>
                  </a:lnTo>
                  <a:lnTo>
                    <a:pt x="189" y="924"/>
                  </a:lnTo>
                  <a:lnTo>
                    <a:pt x="187" y="926"/>
                  </a:lnTo>
                  <a:lnTo>
                    <a:pt x="178" y="926"/>
                  </a:lnTo>
                  <a:lnTo>
                    <a:pt x="173" y="926"/>
                  </a:lnTo>
                  <a:lnTo>
                    <a:pt x="166" y="929"/>
                  </a:lnTo>
                  <a:lnTo>
                    <a:pt x="161" y="931"/>
                  </a:lnTo>
                  <a:lnTo>
                    <a:pt x="154" y="934"/>
                  </a:lnTo>
                  <a:lnTo>
                    <a:pt x="149" y="938"/>
                  </a:lnTo>
                  <a:lnTo>
                    <a:pt x="140" y="943"/>
                  </a:lnTo>
                  <a:lnTo>
                    <a:pt x="135" y="948"/>
                  </a:lnTo>
                  <a:lnTo>
                    <a:pt x="128" y="952"/>
                  </a:lnTo>
                  <a:lnTo>
                    <a:pt x="123" y="960"/>
                  </a:lnTo>
                  <a:lnTo>
                    <a:pt x="126" y="967"/>
                  </a:lnTo>
                  <a:lnTo>
                    <a:pt x="128" y="971"/>
                  </a:lnTo>
                  <a:lnTo>
                    <a:pt x="130" y="978"/>
                  </a:lnTo>
                  <a:lnTo>
                    <a:pt x="130" y="981"/>
                  </a:lnTo>
                  <a:lnTo>
                    <a:pt x="128" y="983"/>
                  </a:lnTo>
                  <a:lnTo>
                    <a:pt x="126" y="983"/>
                  </a:lnTo>
                  <a:lnTo>
                    <a:pt x="126" y="985"/>
                  </a:lnTo>
                  <a:lnTo>
                    <a:pt x="123" y="985"/>
                  </a:lnTo>
                  <a:lnTo>
                    <a:pt x="121" y="985"/>
                  </a:lnTo>
                  <a:lnTo>
                    <a:pt x="121" y="985"/>
                  </a:lnTo>
                  <a:lnTo>
                    <a:pt x="121" y="985"/>
                  </a:lnTo>
                  <a:lnTo>
                    <a:pt x="118" y="985"/>
                  </a:lnTo>
                  <a:lnTo>
                    <a:pt x="118" y="985"/>
                  </a:lnTo>
                  <a:lnTo>
                    <a:pt x="118" y="985"/>
                  </a:lnTo>
                  <a:lnTo>
                    <a:pt x="118" y="985"/>
                  </a:lnTo>
                  <a:lnTo>
                    <a:pt x="114" y="985"/>
                  </a:lnTo>
                  <a:lnTo>
                    <a:pt x="111" y="988"/>
                  </a:lnTo>
                  <a:lnTo>
                    <a:pt x="107" y="988"/>
                  </a:lnTo>
                  <a:lnTo>
                    <a:pt x="104" y="988"/>
                  </a:lnTo>
                  <a:lnTo>
                    <a:pt x="85" y="1000"/>
                  </a:lnTo>
                  <a:lnTo>
                    <a:pt x="74" y="1004"/>
                  </a:lnTo>
                  <a:lnTo>
                    <a:pt x="64" y="1009"/>
                  </a:lnTo>
                  <a:lnTo>
                    <a:pt x="52" y="1016"/>
                  </a:lnTo>
                  <a:lnTo>
                    <a:pt x="43" y="1023"/>
                  </a:lnTo>
                  <a:lnTo>
                    <a:pt x="36" y="1030"/>
                  </a:lnTo>
                  <a:lnTo>
                    <a:pt x="29" y="1042"/>
                  </a:lnTo>
                  <a:lnTo>
                    <a:pt x="26" y="1047"/>
                  </a:lnTo>
                  <a:lnTo>
                    <a:pt x="24" y="1052"/>
                  </a:lnTo>
                  <a:lnTo>
                    <a:pt x="24" y="1054"/>
                  </a:lnTo>
                  <a:lnTo>
                    <a:pt x="24" y="1054"/>
                  </a:lnTo>
                  <a:lnTo>
                    <a:pt x="24" y="1054"/>
                  </a:lnTo>
                  <a:lnTo>
                    <a:pt x="24" y="1054"/>
                  </a:lnTo>
                  <a:lnTo>
                    <a:pt x="24" y="1056"/>
                  </a:lnTo>
                  <a:lnTo>
                    <a:pt x="22" y="1063"/>
                  </a:lnTo>
                  <a:lnTo>
                    <a:pt x="19" y="1066"/>
                  </a:lnTo>
                  <a:lnTo>
                    <a:pt x="19" y="1068"/>
                  </a:lnTo>
                  <a:lnTo>
                    <a:pt x="17" y="1071"/>
                  </a:lnTo>
                  <a:lnTo>
                    <a:pt x="15" y="1075"/>
                  </a:lnTo>
                  <a:lnTo>
                    <a:pt x="12" y="1080"/>
                  </a:lnTo>
                  <a:lnTo>
                    <a:pt x="10" y="1082"/>
                  </a:lnTo>
                  <a:lnTo>
                    <a:pt x="5" y="1097"/>
                  </a:lnTo>
                  <a:lnTo>
                    <a:pt x="0" y="1108"/>
                  </a:lnTo>
                  <a:lnTo>
                    <a:pt x="5" y="1111"/>
                  </a:lnTo>
                  <a:lnTo>
                    <a:pt x="12" y="1118"/>
                  </a:lnTo>
                  <a:lnTo>
                    <a:pt x="19" y="1127"/>
                  </a:lnTo>
                  <a:lnTo>
                    <a:pt x="24" y="1134"/>
                  </a:lnTo>
                  <a:lnTo>
                    <a:pt x="29" y="1144"/>
                  </a:lnTo>
                  <a:lnTo>
                    <a:pt x="31" y="1151"/>
                  </a:lnTo>
                  <a:lnTo>
                    <a:pt x="36" y="1158"/>
                  </a:lnTo>
                  <a:lnTo>
                    <a:pt x="41" y="1163"/>
                  </a:lnTo>
                  <a:lnTo>
                    <a:pt x="45" y="1170"/>
                  </a:lnTo>
                  <a:lnTo>
                    <a:pt x="50" y="1172"/>
                  </a:lnTo>
                  <a:lnTo>
                    <a:pt x="55" y="1177"/>
                  </a:lnTo>
                  <a:lnTo>
                    <a:pt x="62" y="1182"/>
                  </a:lnTo>
                  <a:lnTo>
                    <a:pt x="69" y="1184"/>
                  </a:lnTo>
                  <a:lnTo>
                    <a:pt x="81" y="1191"/>
                  </a:lnTo>
                  <a:lnTo>
                    <a:pt x="85" y="1193"/>
                  </a:lnTo>
                  <a:lnTo>
                    <a:pt x="90" y="1196"/>
                  </a:lnTo>
                  <a:lnTo>
                    <a:pt x="97" y="1198"/>
                  </a:lnTo>
                  <a:lnTo>
                    <a:pt x="100" y="1198"/>
                  </a:lnTo>
                  <a:lnTo>
                    <a:pt x="102" y="1200"/>
                  </a:lnTo>
                  <a:lnTo>
                    <a:pt x="104" y="1208"/>
                  </a:lnTo>
                  <a:lnTo>
                    <a:pt x="107" y="1215"/>
                  </a:lnTo>
                  <a:lnTo>
                    <a:pt x="109" y="1217"/>
                  </a:lnTo>
                  <a:lnTo>
                    <a:pt x="111" y="1222"/>
                  </a:lnTo>
                  <a:lnTo>
                    <a:pt x="116" y="1226"/>
                  </a:lnTo>
                  <a:lnTo>
                    <a:pt x="118" y="1234"/>
                  </a:lnTo>
                  <a:lnTo>
                    <a:pt x="121" y="1238"/>
                  </a:lnTo>
                  <a:lnTo>
                    <a:pt x="126" y="1245"/>
                  </a:lnTo>
                  <a:lnTo>
                    <a:pt x="126" y="1252"/>
                  </a:lnTo>
                  <a:lnTo>
                    <a:pt x="128" y="1262"/>
                  </a:lnTo>
                  <a:lnTo>
                    <a:pt x="130" y="1278"/>
                  </a:lnTo>
                  <a:lnTo>
                    <a:pt x="130" y="1286"/>
                  </a:lnTo>
                  <a:lnTo>
                    <a:pt x="133" y="1295"/>
                  </a:lnTo>
                  <a:lnTo>
                    <a:pt x="137" y="1304"/>
                  </a:lnTo>
                  <a:lnTo>
                    <a:pt x="140" y="1309"/>
                  </a:lnTo>
                  <a:lnTo>
                    <a:pt x="144" y="1314"/>
                  </a:lnTo>
                  <a:lnTo>
                    <a:pt x="154" y="1326"/>
                  </a:lnTo>
                  <a:lnTo>
                    <a:pt x="166" y="1335"/>
                  </a:lnTo>
                  <a:lnTo>
                    <a:pt x="170" y="1337"/>
                  </a:lnTo>
                  <a:lnTo>
                    <a:pt x="173" y="1342"/>
                  </a:lnTo>
                  <a:lnTo>
                    <a:pt x="180" y="1349"/>
                  </a:lnTo>
                  <a:lnTo>
                    <a:pt x="185" y="1356"/>
                  </a:lnTo>
                  <a:lnTo>
                    <a:pt x="192" y="1366"/>
                  </a:lnTo>
                  <a:lnTo>
                    <a:pt x="199" y="1375"/>
                  </a:lnTo>
                  <a:lnTo>
                    <a:pt x="206" y="1385"/>
                  </a:lnTo>
                  <a:lnTo>
                    <a:pt x="215" y="1392"/>
                  </a:lnTo>
                  <a:lnTo>
                    <a:pt x="225" y="1397"/>
                  </a:lnTo>
                  <a:lnTo>
                    <a:pt x="239" y="1401"/>
                  </a:lnTo>
                  <a:lnTo>
                    <a:pt x="253" y="1404"/>
                  </a:lnTo>
                  <a:lnTo>
                    <a:pt x="270" y="1406"/>
                  </a:lnTo>
                  <a:lnTo>
                    <a:pt x="289" y="1406"/>
                  </a:lnTo>
                  <a:lnTo>
                    <a:pt x="303" y="1406"/>
                  </a:lnTo>
                  <a:lnTo>
                    <a:pt x="314" y="1408"/>
                  </a:lnTo>
                  <a:lnTo>
                    <a:pt x="319" y="1408"/>
                  </a:lnTo>
                  <a:lnTo>
                    <a:pt x="326" y="1411"/>
                  </a:lnTo>
                  <a:lnTo>
                    <a:pt x="331" y="1413"/>
                  </a:lnTo>
                  <a:lnTo>
                    <a:pt x="338" y="1415"/>
                  </a:lnTo>
                  <a:lnTo>
                    <a:pt x="343" y="1418"/>
                  </a:lnTo>
                  <a:lnTo>
                    <a:pt x="348" y="1423"/>
                  </a:lnTo>
                  <a:lnTo>
                    <a:pt x="350" y="1425"/>
                  </a:lnTo>
                  <a:lnTo>
                    <a:pt x="350" y="1427"/>
                  </a:lnTo>
                  <a:lnTo>
                    <a:pt x="352" y="1432"/>
                  </a:lnTo>
                  <a:lnTo>
                    <a:pt x="355" y="1437"/>
                  </a:lnTo>
                  <a:lnTo>
                    <a:pt x="357" y="1441"/>
                  </a:lnTo>
                  <a:lnTo>
                    <a:pt x="359" y="1444"/>
                  </a:lnTo>
                  <a:lnTo>
                    <a:pt x="364" y="1449"/>
                  </a:lnTo>
                  <a:lnTo>
                    <a:pt x="371" y="1453"/>
                  </a:lnTo>
                  <a:lnTo>
                    <a:pt x="381" y="1460"/>
                  </a:lnTo>
                  <a:lnTo>
                    <a:pt x="390" y="1470"/>
                  </a:lnTo>
                  <a:lnTo>
                    <a:pt x="390" y="1470"/>
                  </a:lnTo>
                  <a:lnTo>
                    <a:pt x="390" y="1475"/>
                  </a:lnTo>
                  <a:lnTo>
                    <a:pt x="390" y="1477"/>
                  </a:lnTo>
                  <a:lnTo>
                    <a:pt x="390" y="1479"/>
                  </a:lnTo>
                  <a:lnTo>
                    <a:pt x="388" y="1479"/>
                  </a:lnTo>
                  <a:lnTo>
                    <a:pt x="388" y="1482"/>
                  </a:lnTo>
                  <a:lnTo>
                    <a:pt x="385" y="1482"/>
                  </a:lnTo>
                  <a:lnTo>
                    <a:pt x="385" y="1484"/>
                  </a:lnTo>
                  <a:lnTo>
                    <a:pt x="381" y="1486"/>
                  </a:lnTo>
                  <a:lnTo>
                    <a:pt x="378" y="1489"/>
                  </a:lnTo>
                  <a:lnTo>
                    <a:pt x="369" y="1493"/>
                  </a:lnTo>
                  <a:lnTo>
                    <a:pt x="362" y="1501"/>
                  </a:lnTo>
                  <a:lnTo>
                    <a:pt x="357" y="1508"/>
                  </a:lnTo>
                  <a:lnTo>
                    <a:pt x="352" y="1517"/>
                  </a:lnTo>
                  <a:lnTo>
                    <a:pt x="350" y="1524"/>
                  </a:lnTo>
                  <a:lnTo>
                    <a:pt x="350" y="1529"/>
                  </a:lnTo>
                  <a:lnTo>
                    <a:pt x="350" y="1534"/>
                  </a:lnTo>
                  <a:lnTo>
                    <a:pt x="350" y="1536"/>
                  </a:lnTo>
                  <a:lnTo>
                    <a:pt x="350" y="1541"/>
                  </a:lnTo>
                  <a:lnTo>
                    <a:pt x="350" y="1543"/>
                  </a:lnTo>
                  <a:lnTo>
                    <a:pt x="352" y="1545"/>
                  </a:lnTo>
                  <a:lnTo>
                    <a:pt x="352" y="1548"/>
                  </a:lnTo>
                  <a:lnTo>
                    <a:pt x="355" y="1550"/>
                  </a:lnTo>
                  <a:lnTo>
                    <a:pt x="359" y="1552"/>
                  </a:lnTo>
                  <a:lnTo>
                    <a:pt x="362" y="1552"/>
                  </a:lnTo>
                  <a:lnTo>
                    <a:pt x="364" y="1552"/>
                  </a:lnTo>
                  <a:lnTo>
                    <a:pt x="371" y="1555"/>
                  </a:lnTo>
                  <a:lnTo>
                    <a:pt x="376" y="1552"/>
                  </a:lnTo>
                  <a:lnTo>
                    <a:pt x="381" y="1552"/>
                  </a:lnTo>
                  <a:lnTo>
                    <a:pt x="385" y="1550"/>
                  </a:lnTo>
                  <a:lnTo>
                    <a:pt x="392" y="1550"/>
                  </a:lnTo>
                  <a:lnTo>
                    <a:pt x="397" y="1545"/>
                  </a:lnTo>
                  <a:lnTo>
                    <a:pt x="402" y="1545"/>
                  </a:lnTo>
                  <a:lnTo>
                    <a:pt x="407" y="1543"/>
                  </a:lnTo>
                  <a:lnTo>
                    <a:pt x="411" y="1541"/>
                  </a:lnTo>
                  <a:lnTo>
                    <a:pt x="416" y="1541"/>
                  </a:lnTo>
                  <a:lnTo>
                    <a:pt x="421" y="1541"/>
                  </a:lnTo>
                  <a:lnTo>
                    <a:pt x="426" y="1541"/>
                  </a:lnTo>
                  <a:lnTo>
                    <a:pt x="428" y="1543"/>
                  </a:lnTo>
                  <a:lnTo>
                    <a:pt x="433" y="1545"/>
                  </a:lnTo>
                  <a:lnTo>
                    <a:pt x="435" y="1548"/>
                  </a:lnTo>
                  <a:lnTo>
                    <a:pt x="437" y="1550"/>
                  </a:lnTo>
                  <a:lnTo>
                    <a:pt x="440" y="1552"/>
                  </a:lnTo>
                  <a:lnTo>
                    <a:pt x="442" y="1555"/>
                  </a:lnTo>
                  <a:lnTo>
                    <a:pt x="444" y="1560"/>
                  </a:lnTo>
                  <a:lnTo>
                    <a:pt x="447" y="1564"/>
                  </a:lnTo>
                  <a:lnTo>
                    <a:pt x="449" y="1571"/>
                  </a:lnTo>
                  <a:lnTo>
                    <a:pt x="449" y="1571"/>
                  </a:lnTo>
                  <a:lnTo>
                    <a:pt x="449" y="1571"/>
                  </a:lnTo>
                  <a:lnTo>
                    <a:pt x="456" y="1574"/>
                  </a:lnTo>
                  <a:lnTo>
                    <a:pt x="456" y="1574"/>
                  </a:lnTo>
                  <a:lnTo>
                    <a:pt x="459" y="1576"/>
                  </a:lnTo>
                  <a:lnTo>
                    <a:pt x="461" y="1576"/>
                  </a:lnTo>
                  <a:lnTo>
                    <a:pt x="461" y="1578"/>
                  </a:lnTo>
                  <a:lnTo>
                    <a:pt x="466" y="1586"/>
                  </a:lnTo>
                  <a:lnTo>
                    <a:pt x="468" y="1590"/>
                  </a:lnTo>
                  <a:lnTo>
                    <a:pt x="473" y="1597"/>
                  </a:lnTo>
                  <a:lnTo>
                    <a:pt x="477" y="1602"/>
                  </a:lnTo>
                  <a:lnTo>
                    <a:pt x="485" y="1607"/>
                  </a:lnTo>
                  <a:lnTo>
                    <a:pt x="489" y="1612"/>
                  </a:lnTo>
                  <a:lnTo>
                    <a:pt x="496" y="1614"/>
                  </a:lnTo>
                  <a:lnTo>
                    <a:pt x="503" y="1619"/>
                  </a:lnTo>
                  <a:lnTo>
                    <a:pt x="508" y="1621"/>
                  </a:lnTo>
                  <a:lnTo>
                    <a:pt x="513" y="1628"/>
                  </a:lnTo>
                  <a:lnTo>
                    <a:pt x="518" y="1638"/>
                  </a:lnTo>
                  <a:lnTo>
                    <a:pt x="522" y="1647"/>
                  </a:lnTo>
                  <a:lnTo>
                    <a:pt x="525" y="1659"/>
                  </a:lnTo>
                  <a:lnTo>
                    <a:pt x="527" y="1671"/>
                  </a:lnTo>
                  <a:lnTo>
                    <a:pt x="525" y="1680"/>
                  </a:lnTo>
                  <a:lnTo>
                    <a:pt x="525" y="1692"/>
                  </a:lnTo>
                  <a:lnTo>
                    <a:pt x="520" y="1701"/>
                  </a:lnTo>
                  <a:lnTo>
                    <a:pt x="515" y="1713"/>
                  </a:lnTo>
                  <a:lnTo>
                    <a:pt x="513" y="1718"/>
                  </a:lnTo>
                  <a:lnTo>
                    <a:pt x="513" y="1725"/>
                  </a:lnTo>
                  <a:lnTo>
                    <a:pt x="515" y="1734"/>
                  </a:lnTo>
                  <a:lnTo>
                    <a:pt x="515" y="1737"/>
                  </a:lnTo>
                  <a:lnTo>
                    <a:pt x="518" y="1739"/>
                  </a:lnTo>
                  <a:lnTo>
                    <a:pt x="518" y="1741"/>
                  </a:lnTo>
                  <a:lnTo>
                    <a:pt x="518" y="1744"/>
                  </a:lnTo>
                  <a:lnTo>
                    <a:pt x="518" y="1744"/>
                  </a:lnTo>
                  <a:lnTo>
                    <a:pt x="520" y="1749"/>
                  </a:lnTo>
                  <a:lnTo>
                    <a:pt x="520" y="1756"/>
                  </a:lnTo>
                  <a:lnTo>
                    <a:pt x="520" y="1758"/>
                  </a:lnTo>
                  <a:lnTo>
                    <a:pt x="520" y="1760"/>
                  </a:lnTo>
                  <a:lnTo>
                    <a:pt x="520" y="1763"/>
                  </a:lnTo>
                  <a:lnTo>
                    <a:pt x="518" y="1767"/>
                  </a:lnTo>
                  <a:lnTo>
                    <a:pt x="506" y="1779"/>
                  </a:lnTo>
                  <a:lnTo>
                    <a:pt x="494" y="1793"/>
                  </a:lnTo>
                  <a:lnTo>
                    <a:pt x="492" y="1796"/>
                  </a:lnTo>
                  <a:lnTo>
                    <a:pt x="492" y="1798"/>
                  </a:lnTo>
                  <a:lnTo>
                    <a:pt x="494" y="1801"/>
                  </a:lnTo>
                  <a:lnTo>
                    <a:pt x="499" y="1805"/>
                  </a:lnTo>
                  <a:lnTo>
                    <a:pt x="503" y="1810"/>
                  </a:lnTo>
                  <a:lnTo>
                    <a:pt x="511" y="1815"/>
                  </a:lnTo>
                  <a:lnTo>
                    <a:pt x="515" y="1819"/>
                  </a:lnTo>
                  <a:lnTo>
                    <a:pt x="520" y="1824"/>
                  </a:lnTo>
                  <a:lnTo>
                    <a:pt x="525" y="1831"/>
                  </a:lnTo>
                  <a:lnTo>
                    <a:pt x="529" y="1838"/>
                  </a:lnTo>
                  <a:lnTo>
                    <a:pt x="532" y="1848"/>
                  </a:lnTo>
                  <a:lnTo>
                    <a:pt x="532" y="1855"/>
                  </a:lnTo>
                  <a:lnTo>
                    <a:pt x="532" y="1867"/>
                  </a:lnTo>
                  <a:lnTo>
                    <a:pt x="537" y="1864"/>
                  </a:lnTo>
                  <a:lnTo>
                    <a:pt x="541" y="1862"/>
                  </a:lnTo>
                  <a:lnTo>
                    <a:pt x="544" y="1862"/>
                  </a:lnTo>
                  <a:lnTo>
                    <a:pt x="546" y="1860"/>
                  </a:lnTo>
                  <a:lnTo>
                    <a:pt x="551" y="1857"/>
                  </a:lnTo>
                  <a:lnTo>
                    <a:pt x="555" y="1852"/>
                  </a:lnTo>
                  <a:lnTo>
                    <a:pt x="558" y="1850"/>
                  </a:lnTo>
                  <a:lnTo>
                    <a:pt x="558" y="1848"/>
                  </a:lnTo>
                  <a:lnTo>
                    <a:pt x="558" y="1848"/>
                  </a:lnTo>
                  <a:lnTo>
                    <a:pt x="560" y="1848"/>
                  </a:lnTo>
                  <a:lnTo>
                    <a:pt x="560" y="1848"/>
                  </a:lnTo>
                  <a:lnTo>
                    <a:pt x="563" y="1845"/>
                  </a:lnTo>
                  <a:lnTo>
                    <a:pt x="565" y="1841"/>
                  </a:lnTo>
                  <a:lnTo>
                    <a:pt x="567" y="1838"/>
                  </a:lnTo>
                  <a:lnTo>
                    <a:pt x="572" y="1834"/>
                  </a:lnTo>
                  <a:lnTo>
                    <a:pt x="579" y="1827"/>
                  </a:lnTo>
                  <a:lnTo>
                    <a:pt x="581" y="1824"/>
                  </a:lnTo>
                  <a:lnTo>
                    <a:pt x="588" y="1824"/>
                  </a:lnTo>
                  <a:lnTo>
                    <a:pt x="593" y="1822"/>
                  </a:lnTo>
                  <a:lnTo>
                    <a:pt x="593" y="1822"/>
                  </a:lnTo>
                  <a:lnTo>
                    <a:pt x="596" y="1822"/>
                  </a:lnTo>
                  <a:lnTo>
                    <a:pt x="600" y="1819"/>
                  </a:lnTo>
                  <a:lnTo>
                    <a:pt x="605" y="1819"/>
                  </a:lnTo>
                  <a:lnTo>
                    <a:pt x="607" y="1817"/>
                  </a:lnTo>
                  <a:lnTo>
                    <a:pt x="612" y="1817"/>
                  </a:lnTo>
                  <a:lnTo>
                    <a:pt x="619" y="1812"/>
                  </a:lnTo>
                  <a:lnTo>
                    <a:pt x="626" y="1808"/>
                  </a:lnTo>
                  <a:lnTo>
                    <a:pt x="633" y="1803"/>
                  </a:lnTo>
                  <a:lnTo>
                    <a:pt x="638" y="1796"/>
                  </a:lnTo>
                  <a:lnTo>
                    <a:pt x="640" y="1791"/>
                  </a:lnTo>
                  <a:lnTo>
                    <a:pt x="643" y="1791"/>
                  </a:lnTo>
                  <a:lnTo>
                    <a:pt x="645" y="1789"/>
                  </a:lnTo>
                  <a:lnTo>
                    <a:pt x="643" y="1793"/>
                  </a:lnTo>
                  <a:lnTo>
                    <a:pt x="643" y="1801"/>
                  </a:lnTo>
                  <a:lnTo>
                    <a:pt x="643" y="1803"/>
                  </a:lnTo>
                  <a:lnTo>
                    <a:pt x="645" y="1808"/>
                  </a:lnTo>
                  <a:lnTo>
                    <a:pt x="648" y="1812"/>
                  </a:lnTo>
                  <a:lnTo>
                    <a:pt x="650" y="1815"/>
                  </a:lnTo>
                  <a:lnTo>
                    <a:pt x="652" y="1817"/>
                  </a:lnTo>
                  <a:lnTo>
                    <a:pt x="659" y="1817"/>
                  </a:lnTo>
                  <a:lnTo>
                    <a:pt x="664" y="1819"/>
                  </a:lnTo>
                  <a:lnTo>
                    <a:pt x="669" y="1824"/>
                  </a:lnTo>
                  <a:lnTo>
                    <a:pt x="671" y="1827"/>
                  </a:lnTo>
                  <a:lnTo>
                    <a:pt x="676" y="1829"/>
                  </a:lnTo>
                  <a:lnTo>
                    <a:pt x="681" y="1838"/>
                  </a:lnTo>
                  <a:lnTo>
                    <a:pt x="683" y="1843"/>
                  </a:lnTo>
                  <a:lnTo>
                    <a:pt x="688" y="1850"/>
                  </a:lnTo>
                  <a:lnTo>
                    <a:pt x="695" y="1855"/>
                  </a:lnTo>
                  <a:lnTo>
                    <a:pt x="702" y="1860"/>
                  </a:lnTo>
                  <a:lnTo>
                    <a:pt x="707" y="1843"/>
                  </a:lnTo>
                  <a:lnTo>
                    <a:pt x="714" y="1829"/>
                  </a:lnTo>
                  <a:lnTo>
                    <a:pt x="718" y="1817"/>
                  </a:lnTo>
                  <a:lnTo>
                    <a:pt x="728" y="1808"/>
                  </a:lnTo>
                  <a:lnTo>
                    <a:pt x="740" y="1796"/>
                  </a:lnTo>
                  <a:lnTo>
                    <a:pt x="754" y="1784"/>
                  </a:lnTo>
                  <a:lnTo>
                    <a:pt x="763" y="1779"/>
                  </a:lnTo>
                  <a:lnTo>
                    <a:pt x="773" y="1775"/>
                  </a:lnTo>
                  <a:lnTo>
                    <a:pt x="785" y="1770"/>
                  </a:lnTo>
                  <a:lnTo>
                    <a:pt x="794" y="1770"/>
                  </a:lnTo>
                  <a:lnTo>
                    <a:pt x="806" y="1770"/>
                  </a:lnTo>
                  <a:lnTo>
                    <a:pt x="808" y="1770"/>
                  </a:lnTo>
                  <a:lnTo>
                    <a:pt x="811" y="1770"/>
                  </a:lnTo>
                  <a:lnTo>
                    <a:pt x="813" y="1772"/>
                  </a:lnTo>
                  <a:lnTo>
                    <a:pt x="815" y="1775"/>
                  </a:lnTo>
                  <a:lnTo>
                    <a:pt x="815" y="1777"/>
                  </a:lnTo>
                  <a:lnTo>
                    <a:pt x="818" y="1779"/>
                  </a:lnTo>
                  <a:lnTo>
                    <a:pt x="818" y="1784"/>
                  </a:lnTo>
                  <a:lnTo>
                    <a:pt x="820" y="1789"/>
                  </a:lnTo>
                  <a:lnTo>
                    <a:pt x="822" y="1789"/>
                  </a:lnTo>
                  <a:lnTo>
                    <a:pt x="827" y="1791"/>
                  </a:lnTo>
                  <a:lnTo>
                    <a:pt x="834" y="1791"/>
                  </a:lnTo>
                  <a:lnTo>
                    <a:pt x="839" y="1791"/>
                  </a:lnTo>
                  <a:lnTo>
                    <a:pt x="841" y="1791"/>
                  </a:lnTo>
                  <a:lnTo>
                    <a:pt x="841" y="1791"/>
                  </a:lnTo>
                  <a:lnTo>
                    <a:pt x="841" y="1791"/>
                  </a:lnTo>
                  <a:lnTo>
                    <a:pt x="844" y="1791"/>
                  </a:lnTo>
                  <a:lnTo>
                    <a:pt x="851" y="1791"/>
                  </a:lnTo>
                  <a:lnTo>
                    <a:pt x="858" y="1789"/>
                  </a:lnTo>
                  <a:lnTo>
                    <a:pt x="865" y="1786"/>
                  </a:lnTo>
                  <a:lnTo>
                    <a:pt x="872" y="1784"/>
                  </a:lnTo>
                  <a:lnTo>
                    <a:pt x="874" y="1782"/>
                  </a:lnTo>
                  <a:lnTo>
                    <a:pt x="877" y="1779"/>
                  </a:lnTo>
                  <a:lnTo>
                    <a:pt x="881" y="1777"/>
                  </a:lnTo>
                  <a:lnTo>
                    <a:pt x="884" y="1777"/>
                  </a:lnTo>
                  <a:lnTo>
                    <a:pt x="893" y="1767"/>
                  </a:lnTo>
                  <a:lnTo>
                    <a:pt x="898" y="1760"/>
                  </a:lnTo>
                  <a:lnTo>
                    <a:pt x="900" y="1758"/>
                  </a:lnTo>
                  <a:lnTo>
                    <a:pt x="905" y="1756"/>
                  </a:lnTo>
                  <a:lnTo>
                    <a:pt x="910" y="1756"/>
                  </a:lnTo>
                  <a:lnTo>
                    <a:pt x="917" y="1758"/>
                  </a:lnTo>
                  <a:lnTo>
                    <a:pt x="924" y="1760"/>
                  </a:lnTo>
                  <a:lnTo>
                    <a:pt x="933" y="1767"/>
                  </a:lnTo>
                  <a:lnTo>
                    <a:pt x="940" y="1775"/>
                  </a:lnTo>
                  <a:lnTo>
                    <a:pt x="950" y="1782"/>
                  </a:lnTo>
                  <a:lnTo>
                    <a:pt x="959" y="1791"/>
                  </a:lnTo>
                  <a:lnTo>
                    <a:pt x="969" y="1801"/>
                  </a:lnTo>
                  <a:lnTo>
                    <a:pt x="973" y="1805"/>
                  </a:lnTo>
                  <a:lnTo>
                    <a:pt x="981" y="1810"/>
                  </a:lnTo>
                  <a:lnTo>
                    <a:pt x="988" y="1803"/>
                  </a:lnTo>
                  <a:lnTo>
                    <a:pt x="990" y="1798"/>
                  </a:lnTo>
                  <a:lnTo>
                    <a:pt x="995" y="1796"/>
                  </a:lnTo>
                  <a:lnTo>
                    <a:pt x="1004" y="1789"/>
                  </a:lnTo>
                  <a:lnTo>
                    <a:pt x="1016" y="1782"/>
                  </a:lnTo>
                  <a:lnTo>
                    <a:pt x="1023" y="1777"/>
                  </a:lnTo>
                  <a:lnTo>
                    <a:pt x="1025" y="1775"/>
                  </a:lnTo>
                  <a:lnTo>
                    <a:pt x="1025" y="1775"/>
                  </a:lnTo>
                  <a:lnTo>
                    <a:pt x="1025" y="1775"/>
                  </a:lnTo>
                  <a:lnTo>
                    <a:pt x="1025" y="1775"/>
                  </a:lnTo>
                  <a:lnTo>
                    <a:pt x="1028" y="1775"/>
                  </a:lnTo>
                  <a:lnTo>
                    <a:pt x="1030" y="1772"/>
                  </a:lnTo>
                  <a:lnTo>
                    <a:pt x="1030" y="1772"/>
                  </a:lnTo>
                  <a:lnTo>
                    <a:pt x="1033" y="1772"/>
                  </a:lnTo>
                  <a:lnTo>
                    <a:pt x="1035" y="1765"/>
                  </a:lnTo>
                  <a:lnTo>
                    <a:pt x="1040" y="1756"/>
                  </a:lnTo>
                  <a:lnTo>
                    <a:pt x="1047" y="1749"/>
                  </a:lnTo>
                  <a:lnTo>
                    <a:pt x="1051" y="1741"/>
                  </a:lnTo>
                  <a:lnTo>
                    <a:pt x="1054" y="1739"/>
                  </a:lnTo>
                  <a:lnTo>
                    <a:pt x="1054" y="1737"/>
                  </a:lnTo>
                  <a:lnTo>
                    <a:pt x="1059" y="1732"/>
                  </a:lnTo>
                  <a:lnTo>
                    <a:pt x="1063" y="1725"/>
                  </a:lnTo>
                  <a:lnTo>
                    <a:pt x="1063" y="1720"/>
                  </a:lnTo>
                  <a:lnTo>
                    <a:pt x="1066" y="1718"/>
                  </a:lnTo>
                  <a:lnTo>
                    <a:pt x="1066" y="1711"/>
                  </a:lnTo>
                  <a:lnTo>
                    <a:pt x="1068" y="1704"/>
                  </a:lnTo>
                  <a:lnTo>
                    <a:pt x="1073" y="1699"/>
                  </a:lnTo>
                  <a:lnTo>
                    <a:pt x="1077" y="1694"/>
                  </a:lnTo>
                  <a:lnTo>
                    <a:pt x="1085" y="1689"/>
                  </a:lnTo>
                  <a:lnTo>
                    <a:pt x="1087" y="1687"/>
                  </a:lnTo>
                  <a:lnTo>
                    <a:pt x="1087" y="1687"/>
                  </a:lnTo>
                  <a:lnTo>
                    <a:pt x="1089" y="1687"/>
                  </a:lnTo>
                  <a:lnTo>
                    <a:pt x="1089" y="1685"/>
                  </a:lnTo>
                  <a:lnTo>
                    <a:pt x="1092" y="1682"/>
                  </a:lnTo>
                  <a:lnTo>
                    <a:pt x="1094" y="1678"/>
                  </a:lnTo>
                  <a:lnTo>
                    <a:pt x="1096" y="1673"/>
                  </a:lnTo>
                  <a:lnTo>
                    <a:pt x="1099" y="1666"/>
                  </a:lnTo>
                  <a:lnTo>
                    <a:pt x="1101" y="1661"/>
                  </a:lnTo>
                  <a:lnTo>
                    <a:pt x="1103" y="1654"/>
                  </a:lnTo>
                  <a:lnTo>
                    <a:pt x="1106" y="1649"/>
                  </a:lnTo>
                  <a:lnTo>
                    <a:pt x="1106" y="1645"/>
                  </a:lnTo>
                  <a:lnTo>
                    <a:pt x="1106" y="1645"/>
                  </a:lnTo>
                  <a:lnTo>
                    <a:pt x="1106" y="1642"/>
                  </a:lnTo>
                  <a:lnTo>
                    <a:pt x="1106" y="1642"/>
                  </a:lnTo>
                  <a:lnTo>
                    <a:pt x="1106" y="1642"/>
                  </a:lnTo>
                  <a:lnTo>
                    <a:pt x="1106" y="1635"/>
                  </a:lnTo>
                  <a:lnTo>
                    <a:pt x="1106" y="1628"/>
                  </a:lnTo>
                  <a:lnTo>
                    <a:pt x="1106" y="1621"/>
                  </a:lnTo>
                  <a:lnTo>
                    <a:pt x="1103" y="1612"/>
                  </a:lnTo>
                  <a:lnTo>
                    <a:pt x="1101" y="1602"/>
                  </a:lnTo>
                  <a:lnTo>
                    <a:pt x="1099" y="1593"/>
                  </a:lnTo>
                  <a:lnTo>
                    <a:pt x="1096" y="1586"/>
                  </a:lnTo>
                  <a:lnTo>
                    <a:pt x="1092" y="1578"/>
                  </a:lnTo>
                  <a:lnTo>
                    <a:pt x="1089" y="1576"/>
                  </a:lnTo>
                  <a:lnTo>
                    <a:pt x="1085" y="1569"/>
                  </a:lnTo>
                  <a:lnTo>
                    <a:pt x="1080" y="1564"/>
                  </a:lnTo>
                  <a:lnTo>
                    <a:pt x="1075" y="1560"/>
                  </a:lnTo>
                  <a:lnTo>
                    <a:pt x="1073" y="1552"/>
                  </a:lnTo>
                  <a:lnTo>
                    <a:pt x="1068" y="1548"/>
                  </a:lnTo>
                  <a:lnTo>
                    <a:pt x="1068" y="1541"/>
                  </a:lnTo>
                  <a:lnTo>
                    <a:pt x="1066" y="1529"/>
                  </a:lnTo>
                  <a:lnTo>
                    <a:pt x="1075" y="1524"/>
                  </a:lnTo>
                  <a:lnTo>
                    <a:pt x="1077" y="1524"/>
                  </a:lnTo>
                  <a:lnTo>
                    <a:pt x="1080" y="1522"/>
                  </a:lnTo>
                  <a:lnTo>
                    <a:pt x="1085" y="1522"/>
                  </a:lnTo>
                  <a:lnTo>
                    <a:pt x="1092" y="1515"/>
                  </a:lnTo>
                  <a:lnTo>
                    <a:pt x="1096" y="1512"/>
                  </a:lnTo>
                  <a:lnTo>
                    <a:pt x="1101" y="1508"/>
                  </a:lnTo>
                  <a:lnTo>
                    <a:pt x="1103" y="1505"/>
                  </a:lnTo>
                  <a:lnTo>
                    <a:pt x="1106" y="1498"/>
                  </a:lnTo>
                  <a:lnTo>
                    <a:pt x="1108" y="1493"/>
                  </a:lnTo>
                  <a:lnTo>
                    <a:pt x="1108" y="1491"/>
                  </a:lnTo>
                  <a:lnTo>
                    <a:pt x="1108" y="1491"/>
                  </a:lnTo>
                  <a:lnTo>
                    <a:pt x="1108" y="1489"/>
                  </a:lnTo>
                  <a:lnTo>
                    <a:pt x="1108" y="1489"/>
                  </a:lnTo>
                  <a:lnTo>
                    <a:pt x="1108" y="1486"/>
                  </a:lnTo>
                  <a:lnTo>
                    <a:pt x="1103" y="1475"/>
                  </a:lnTo>
                  <a:lnTo>
                    <a:pt x="1101" y="1470"/>
                  </a:lnTo>
                  <a:lnTo>
                    <a:pt x="1099" y="1467"/>
                  </a:lnTo>
                  <a:lnTo>
                    <a:pt x="1096" y="1465"/>
                  </a:lnTo>
                  <a:lnTo>
                    <a:pt x="1092" y="1465"/>
                  </a:lnTo>
                  <a:lnTo>
                    <a:pt x="1082" y="1463"/>
                  </a:lnTo>
                  <a:lnTo>
                    <a:pt x="1075" y="1460"/>
                  </a:lnTo>
                  <a:lnTo>
                    <a:pt x="1066" y="1460"/>
                  </a:lnTo>
                  <a:lnTo>
                    <a:pt x="1059" y="1463"/>
                  </a:lnTo>
                  <a:lnTo>
                    <a:pt x="1054" y="1463"/>
                  </a:lnTo>
                  <a:lnTo>
                    <a:pt x="1049" y="1463"/>
                  </a:lnTo>
                  <a:lnTo>
                    <a:pt x="1044" y="1463"/>
                  </a:lnTo>
                  <a:lnTo>
                    <a:pt x="1042" y="1460"/>
                  </a:lnTo>
                  <a:lnTo>
                    <a:pt x="1040" y="1460"/>
                  </a:lnTo>
                  <a:lnTo>
                    <a:pt x="1037" y="1458"/>
                  </a:lnTo>
                  <a:lnTo>
                    <a:pt x="1037" y="1456"/>
                  </a:lnTo>
                  <a:lnTo>
                    <a:pt x="1037" y="1453"/>
                  </a:lnTo>
                  <a:lnTo>
                    <a:pt x="1037" y="1449"/>
                  </a:lnTo>
                  <a:lnTo>
                    <a:pt x="1037" y="1446"/>
                  </a:lnTo>
                  <a:lnTo>
                    <a:pt x="1040" y="1439"/>
                  </a:lnTo>
                  <a:lnTo>
                    <a:pt x="1042" y="1425"/>
                  </a:lnTo>
                  <a:lnTo>
                    <a:pt x="1044" y="1411"/>
                  </a:lnTo>
                  <a:lnTo>
                    <a:pt x="1047" y="1397"/>
                  </a:lnTo>
                  <a:lnTo>
                    <a:pt x="1047" y="1380"/>
                  </a:lnTo>
                  <a:lnTo>
                    <a:pt x="1044" y="1366"/>
                  </a:lnTo>
                  <a:lnTo>
                    <a:pt x="1042" y="1352"/>
                  </a:lnTo>
                  <a:lnTo>
                    <a:pt x="1037" y="1340"/>
                  </a:lnTo>
                  <a:lnTo>
                    <a:pt x="1035" y="1337"/>
                  </a:lnTo>
                  <a:lnTo>
                    <a:pt x="1033" y="1333"/>
                  </a:lnTo>
                  <a:lnTo>
                    <a:pt x="1028" y="1328"/>
                  </a:lnTo>
                  <a:lnTo>
                    <a:pt x="1021" y="1321"/>
                  </a:lnTo>
                  <a:lnTo>
                    <a:pt x="1016" y="1314"/>
                  </a:lnTo>
                  <a:lnTo>
                    <a:pt x="1011" y="1307"/>
                  </a:lnTo>
                  <a:lnTo>
                    <a:pt x="1009" y="1302"/>
                  </a:lnTo>
                  <a:lnTo>
                    <a:pt x="1009" y="1297"/>
                  </a:lnTo>
                  <a:lnTo>
                    <a:pt x="1009" y="1222"/>
                  </a:lnTo>
                  <a:lnTo>
                    <a:pt x="1009" y="1217"/>
                  </a:lnTo>
                  <a:lnTo>
                    <a:pt x="1009" y="1215"/>
                  </a:lnTo>
                  <a:lnTo>
                    <a:pt x="1007" y="1210"/>
                  </a:lnTo>
                  <a:lnTo>
                    <a:pt x="999" y="1198"/>
                  </a:lnTo>
                  <a:lnTo>
                    <a:pt x="995" y="1191"/>
                  </a:lnTo>
                  <a:lnTo>
                    <a:pt x="992" y="1186"/>
                  </a:lnTo>
                  <a:lnTo>
                    <a:pt x="990" y="1179"/>
                  </a:lnTo>
                  <a:lnTo>
                    <a:pt x="990" y="1172"/>
                  </a:lnTo>
                  <a:lnTo>
                    <a:pt x="988" y="1156"/>
                  </a:lnTo>
                  <a:lnTo>
                    <a:pt x="988" y="1139"/>
                  </a:lnTo>
                  <a:lnTo>
                    <a:pt x="990" y="1125"/>
                  </a:lnTo>
                  <a:lnTo>
                    <a:pt x="995" y="1111"/>
                  </a:lnTo>
                  <a:lnTo>
                    <a:pt x="999" y="1099"/>
                  </a:lnTo>
                  <a:lnTo>
                    <a:pt x="1004" y="1087"/>
                  </a:lnTo>
                  <a:lnTo>
                    <a:pt x="1014" y="1075"/>
                  </a:lnTo>
                  <a:lnTo>
                    <a:pt x="1023" y="1068"/>
                  </a:lnTo>
                  <a:lnTo>
                    <a:pt x="1028" y="1061"/>
                  </a:lnTo>
                  <a:lnTo>
                    <a:pt x="1035" y="1054"/>
                  </a:lnTo>
                  <a:lnTo>
                    <a:pt x="1035" y="1052"/>
                  </a:lnTo>
                  <a:lnTo>
                    <a:pt x="1037" y="1049"/>
                  </a:lnTo>
                  <a:lnTo>
                    <a:pt x="1037" y="1047"/>
                  </a:lnTo>
                  <a:lnTo>
                    <a:pt x="1037" y="1047"/>
                  </a:lnTo>
                  <a:lnTo>
                    <a:pt x="1042" y="1040"/>
                  </a:lnTo>
                  <a:lnTo>
                    <a:pt x="1044" y="1030"/>
                  </a:lnTo>
                  <a:lnTo>
                    <a:pt x="1047" y="1023"/>
                  </a:lnTo>
                  <a:lnTo>
                    <a:pt x="1049" y="1014"/>
                  </a:lnTo>
                  <a:lnTo>
                    <a:pt x="1051" y="1004"/>
                  </a:lnTo>
                  <a:lnTo>
                    <a:pt x="1051" y="997"/>
                  </a:lnTo>
                  <a:lnTo>
                    <a:pt x="1054" y="993"/>
                  </a:lnTo>
                  <a:lnTo>
                    <a:pt x="1070" y="981"/>
                  </a:lnTo>
                  <a:lnTo>
                    <a:pt x="1080" y="974"/>
                  </a:lnTo>
                  <a:lnTo>
                    <a:pt x="1092" y="969"/>
                  </a:lnTo>
                  <a:lnTo>
                    <a:pt x="1106" y="964"/>
                  </a:lnTo>
                  <a:lnTo>
                    <a:pt x="1120" y="962"/>
                  </a:lnTo>
                  <a:lnTo>
                    <a:pt x="1125" y="960"/>
                  </a:lnTo>
                  <a:lnTo>
                    <a:pt x="1127" y="960"/>
                  </a:lnTo>
                  <a:lnTo>
                    <a:pt x="1129" y="960"/>
                  </a:lnTo>
                  <a:lnTo>
                    <a:pt x="1129" y="960"/>
                  </a:lnTo>
                  <a:lnTo>
                    <a:pt x="1134" y="957"/>
                  </a:lnTo>
                  <a:lnTo>
                    <a:pt x="1136" y="955"/>
                  </a:lnTo>
                  <a:lnTo>
                    <a:pt x="1139" y="952"/>
                  </a:lnTo>
                  <a:lnTo>
                    <a:pt x="1141" y="948"/>
                  </a:lnTo>
                  <a:lnTo>
                    <a:pt x="1141" y="945"/>
                  </a:lnTo>
                  <a:lnTo>
                    <a:pt x="1141" y="941"/>
                  </a:lnTo>
                  <a:lnTo>
                    <a:pt x="1141" y="938"/>
                  </a:lnTo>
                  <a:lnTo>
                    <a:pt x="1141" y="934"/>
                  </a:lnTo>
                  <a:lnTo>
                    <a:pt x="1139" y="929"/>
                  </a:lnTo>
                  <a:lnTo>
                    <a:pt x="1136" y="924"/>
                  </a:lnTo>
                  <a:lnTo>
                    <a:pt x="1134" y="919"/>
                  </a:lnTo>
                  <a:lnTo>
                    <a:pt x="1132" y="910"/>
                  </a:lnTo>
                  <a:lnTo>
                    <a:pt x="1132" y="903"/>
                  </a:lnTo>
                  <a:lnTo>
                    <a:pt x="1132" y="896"/>
                  </a:lnTo>
                  <a:lnTo>
                    <a:pt x="1134" y="889"/>
                  </a:lnTo>
                  <a:lnTo>
                    <a:pt x="1139" y="884"/>
                  </a:lnTo>
                  <a:lnTo>
                    <a:pt x="1144" y="879"/>
                  </a:lnTo>
                  <a:lnTo>
                    <a:pt x="1148" y="874"/>
                  </a:lnTo>
                  <a:lnTo>
                    <a:pt x="1155" y="872"/>
                  </a:lnTo>
                  <a:lnTo>
                    <a:pt x="1160" y="870"/>
                  </a:lnTo>
                  <a:lnTo>
                    <a:pt x="1165" y="867"/>
                  </a:lnTo>
                  <a:lnTo>
                    <a:pt x="1174" y="863"/>
                  </a:lnTo>
                  <a:lnTo>
                    <a:pt x="1177" y="860"/>
                  </a:lnTo>
                  <a:lnTo>
                    <a:pt x="1179" y="860"/>
                  </a:lnTo>
                  <a:lnTo>
                    <a:pt x="1179" y="858"/>
                  </a:lnTo>
                  <a:lnTo>
                    <a:pt x="1181" y="858"/>
                  </a:lnTo>
                  <a:lnTo>
                    <a:pt x="1184" y="856"/>
                  </a:lnTo>
                  <a:lnTo>
                    <a:pt x="1186" y="851"/>
                  </a:lnTo>
                  <a:lnTo>
                    <a:pt x="1188" y="848"/>
                  </a:lnTo>
                  <a:lnTo>
                    <a:pt x="1191" y="846"/>
                  </a:lnTo>
                  <a:lnTo>
                    <a:pt x="1191" y="844"/>
                  </a:lnTo>
                  <a:lnTo>
                    <a:pt x="1186" y="830"/>
                  </a:lnTo>
                  <a:lnTo>
                    <a:pt x="1184" y="815"/>
                  </a:lnTo>
                  <a:lnTo>
                    <a:pt x="1179" y="804"/>
                  </a:lnTo>
                  <a:lnTo>
                    <a:pt x="1177" y="792"/>
                  </a:lnTo>
                  <a:lnTo>
                    <a:pt x="1184" y="787"/>
                  </a:lnTo>
                  <a:lnTo>
                    <a:pt x="1188" y="787"/>
                  </a:lnTo>
                  <a:lnTo>
                    <a:pt x="1191" y="787"/>
                  </a:lnTo>
                  <a:lnTo>
                    <a:pt x="1196" y="785"/>
                  </a:lnTo>
                  <a:lnTo>
                    <a:pt x="1200" y="785"/>
                  </a:lnTo>
                  <a:lnTo>
                    <a:pt x="1203" y="785"/>
                  </a:lnTo>
                  <a:lnTo>
                    <a:pt x="1203" y="785"/>
                  </a:lnTo>
                  <a:lnTo>
                    <a:pt x="1205" y="785"/>
                  </a:lnTo>
                  <a:lnTo>
                    <a:pt x="1210" y="782"/>
                  </a:lnTo>
                  <a:lnTo>
                    <a:pt x="1214" y="780"/>
                  </a:lnTo>
                  <a:lnTo>
                    <a:pt x="1217" y="780"/>
                  </a:lnTo>
                  <a:lnTo>
                    <a:pt x="1226" y="775"/>
                  </a:lnTo>
                  <a:lnTo>
                    <a:pt x="1229" y="771"/>
                  </a:lnTo>
                  <a:lnTo>
                    <a:pt x="1231" y="768"/>
                  </a:lnTo>
                  <a:lnTo>
                    <a:pt x="1233" y="766"/>
                  </a:lnTo>
                  <a:lnTo>
                    <a:pt x="1236" y="763"/>
                  </a:lnTo>
                  <a:lnTo>
                    <a:pt x="1238" y="761"/>
                  </a:lnTo>
                  <a:lnTo>
                    <a:pt x="1238" y="759"/>
                  </a:lnTo>
                  <a:lnTo>
                    <a:pt x="1240" y="759"/>
                  </a:lnTo>
                  <a:lnTo>
                    <a:pt x="1243" y="754"/>
                  </a:lnTo>
                  <a:lnTo>
                    <a:pt x="1247" y="745"/>
                  </a:lnTo>
                  <a:lnTo>
                    <a:pt x="1250" y="737"/>
                  </a:lnTo>
                  <a:lnTo>
                    <a:pt x="1252" y="730"/>
                  </a:lnTo>
                  <a:lnTo>
                    <a:pt x="1255" y="723"/>
                  </a:lnTo>
                  <a:lnTo>
                    <a:pt x="1257" y="719"/>
                  </a:lnTo>
                  <a:lnTo>
                    <a:pt x="1262" y="714"/>
                  </a:lnTo>
                  <a:lnTo>
                    <a:pt x="1269" y="711"/>
                  </a:lnTo>
                  <a:lnTo>
                    <a:pt x="1271" y="711"/>
                  </a:lnTo>
                  <a:lnTo>
                    <a:pt x="1273" y="709"/>
                  </a:lnTo>
                  <a:lnTo>
                    <a:pt x="1276" y="709"/>
                  </a:lnTo>
                  <a:lnTo>
                    <a:pt x="1276" y="709"/>
                  </a:lnTo>
                  <a:lnTo>
                    <a:pt x="1276" y="704"/>
                  </a:lnTo>
                  <a:lnTo>
                    <a:pt x="1278" y="702"/>
                  </a:lnTo>
                  <a:lnTo>
                    <a:pt x="1283" y="697"/>
                  </a:lnTo>
                  <a:lnTo>
                    <a:pt x="1285" y="697"/>
                  </a:lnTo>
                  <a:lnTo>
                    <a:pt x="1288" y="697"/>
                  </a:lnTo>
                  <a:lnTo>
                    <a:pt x="1292" y="695"/>
                  </a:lnTo>
                  <a:lnTo>
                    <a:pt x="1297" y="697"/>
                  </a:lnTo>
                  <a:lnTo>
                    <a:pt x="1299" y="697"/>
                  </a:lnTo>
                  <a:lnTo>
                    <a:pt x="1302" y="697"/>
                  </a:lnTo>
                  <a:lnTo>
                    <a:pt x="1302" y="697"/>
                  </a:lnTo>
                  <a:lnTo>
                    <a:pt x="1304" y="697"/>
                  </a:lnTo>
                  <a:lnTo>
                    <a:pt x="1304" y="697"/>
                  </a:lnTo>
                  <a:lnTo>
                    <a:pt x="1311" y="697"/>
                  </a:lnTo>
                  <a:lnTo>
                    <a:pt x="1316" y="695"/>
                  </a:lnTo>
                  <a:lnTo>
                    <a:pt x="1318" y="695"/>
                  </a:lnTo>
                  <a:lnTo>
                    <a:pt x="1323" y="693"/>
                  </a:lnTo>
                  <a:lnTo>
                    <a:pt x="1325" y="693"/>
                  </a:lnTo>
                  <a:lnTo>
                    <a:pt x="1333" y="685"/>
                  </a:lnTo>
                  <a:lnTo>
                    <a:pt x="1337" y="681"/>
                  </a:lnTo>
                  <a:lnTo>
                    <a:pt x="1344" y="674"/>
                  </a:lnTo>
                  <a:lnTo>
                    <a:pt x="1347" y="667"/>
                  </a:lnTo>
                  <a:lnTo>
                    <a:pt x="1347" y="667"/>
                  </a:lnTo>
                  <a:lnTo>
                    <a:pt x="1349" y="664"/>
                  </a:lnTo>
                  <a:lnTo>
                    <a:pt x="1349" y="662"/>
                  </a:lnTo>
                  <a:lnTo>
                    <a:pt x="1351" y="659"/>
                  </a:lnTo>
                  <a:lnTo>
                    <a:pt x="1351" y="655"/>
                  </a:lnTo>
                  <a:lnTo>
                    <a:pt x="1354" y="650"/>
                  </a:lnTo>
                  <a:lnTo>
                    <a:pt x="1354" y="645"/>
                  </a:lnTo>
                  <a:lnTo>
                    <a:pt x="1354" y="643"/>
                  </a:lnTo>
                  <a:lnTo>
                    <a:pt x="1354" y="638"/>
                  </a:lnTo>
                  <a:lnTo>
                    <a:pt x="1354" y="636"/>
                  </a:lnTo>
                  <a:lnTo>
                    <a:pt x="1356" y="634"/>
                  </a:lnTo>
                  <a:lnTo>
                    <a:pt x="1354" y="626"/>
                  </a:lnTo>
                  <a:lnTo>
                    <a:pt x="1356" y="622"/>
                  </a:lnTo>
                  <a:lnTo>
                    <a:pt x="1358" y="615"/>
                  </a:lnTo>
                  <a:lnTo>
                    <a:pt x="1361" y="610"/>
                  </a:lnTo>
                  <a:lnTo>
                    <a:pt x="1363" y="608"/>
                  </a:lnTo>
                  <a:lnTo>
                    <a:pt x="1366" y="605"/>
                  </a:lnTo>
                  <a:lnTo>
                    <a:pt x="1377" y="598"/>
                  </a:lnTo>
                  <a:lnTo>
                    <a:pt x="1389" y="596"/>
                  </a:lnTo>
                  <a:lnTo>
                    <a:pt x="1401" y="593"/>
                  </a:lnTo>
                  <a:lnTo>
                    <a:pt x="1415" y="591"/>
                  </a:lnTo>
                  <a:lnTo>
                    <a:pt x="1418" y="589"/>
                  </a:lnTo>
                  <a:lnTo>
                    <a:pt x="1427" y="579"/>
                  </a:lnTo>
                  <a:lnTo>
                    <a:pt x="1436" y="570"/>
                  </a:lnTo>
                  <a:lnTo>
                    <a:pt x="1444" y="563"/>
                  </a:lnTo>
                  <a:lnTo>
                    <a:pt x="1451" y="556"/>
                  </a:lnTo>
                  <a:lnTo>
                    <a:pt x="1451" y="553"/>
                  </a:lnTo>
                  <a:lnTo>
                    <a:pt x="1453" y="551"/>
                  </a:lnTo>
                  <a:lnTo>
                    <a:pt x="1453" y="546"/>
                  </a:lnTo>
                  <a:lnTo>
                    <a:pt x="1451" y="541"/>
                  </a:lnTo>
                  <a:lnTo>
                    <a:pt x="1448" y="539"/>
                  </a:lnTo>
                  <a:lnTo>
                    <a:pt x="1446" y="537"/>
                  </a:lnTo>
                  <a:lnTo>
                    <a:pt x="1441" y="534"/>
                  </a:lnTo>
                  <a:lnTo>
                    <a:pt x="1439" y="532"/>
                  </a:lnTo>
                  <a:lnTo>
                    <a:pt x="1436" y="530"/>
                  </a:lnTo>
                  <a:lnTo>
                    <a:pt x="1434" y="525"/>
                  </a:lnTo>
                  <a:lnTo>
                    <a:pt x="1429" y="515"/>
                  </a:lnTo>
                  <a:lnTo>
                    <a:pt x="1427" y="511"/>
                  </a:lnTo>
                  <a:lnTo>
                    <a:pt x="1427" y="508"/>
                  </a:lnTo>
                  <a:lnTo>
                    <a:pt x="1429" y="499"/>
                  </a:lnTo>
                  <a:lnTo>
                    <a:pt x="1432" y="494"/>
                  </a:lnTo>
                  <a:lnTo>
                    <a:pt x="1434" y="489"/>
                  </a:lnTo>
                  <a:lnTo>
                    <a:pt x="1436" y="485"/>
                  </a:lnTo>
                  <a:lnTo>
                    <a:pt x="1436" y="482"/>
                  </a:lnTo>
                  <a:lnTo>
                    <a:pt x="1439" y="480"/>
                  </a:lnTo>
                  <a:lnTo>
                    <a:pt x="1441" y="470"/>
                  </a:lnTo>
                  <a:lnTo>
                    <a:pt x="1441" y="466"/>
                  </a:lnTo>
                  <a:lnTo>
                    <a:pt x="1444" y="461"/>
                  </a:lnTo>
                  <a:lnTo>
                    <a:pt x="1444" y="459"/>
                  </a:lnTo>
                  <a:lnTo>
                    <a:pt x="1444" y="456"/>
                  </a:lnTo>
                  <a:lnTo>
                    <a:pt x="1444" y="456"/>
                  </a:lnTo>
                  <a:lnTo>
                    <a:pt x="1446" y="452"/>
                  </a:lnTo>
                  <a:lnTo>
                    <a:pt x="1446" y="447"/>
                  </a:lnTo>
                  <a:lnTo>
                    <a:pt x="1446" y="445"/>
                  </a:lnTo>
                  <a:lnTo>
                    <a:pt x="1446" y="440"/>
                  </a:lnTo>
                  <a:lnTo>
                    <a:pt x="1446" y="440"/>
                  </a:lnTo>
                  <a:lnTo>
                    <a:pt x="1448" y="437"/>
                  </a:lnTo>
                  <a:lnTo>
                    <a:pt x="1448" y="437"/>
                  </a:lnTo>
                  <a:lnTo>
                    <a:pt x="1458" y="390"/>
                  </a:lnTo>
                  <a:lnTo>
                    <a:pt x="1460" y="381"/>
                  </a:lnTo>
                  <a:lnTo>
                    <a:pt x="1462" y="348"/>
                  </a:lnTo>
                  <a:lnTo>
                    <a:pt x="1465" y="333"/>
                  </a:lnTo>
                  <a:lnTo>
                    <a:pt x="1462" y="329"/>
                  </a:lnTo>
                  <a:lnTo>
                    <a:pt x="1460" y="324"/>
                  </a:lnTo>
                  <a:lnTo>
                    <a:pt x="1458" y="317"/>
                  </a:lnTo>
                  <a:lnTo>
                    <a:pt x="1453" y="312"/>
                  </a:lnTo>
                  <a:lnTo>
                    <a:pt x="1446" y="305"/>
                  </a:lnTo>
                  <a:lnTo>
                    <a:pt x="1441" y="300"/>
                  </a:lnTo>
                  <a:lnTo>
                    <a:pt x="1439" y="296"/>
                  </a:lnTo>
                  <a:lnTo>
                    <a:pt x="1429" y="291"/>
                  </a:lnTo>
                  <a:lnTo>
                    <a:pt x="1427" y="289"/>
                  </a:lnTo>
                  <a:lnTo>
                    <a:pt x="1427" y="289"/>
                  </a:lnTo>
                  <a:lnTo>
                    <a:pt x="1420" y="284"/>
                  </a:lnTo>
                  <a:lnTo>
                    <a:pt x="1415" y="279"/>
                  </a:lnTo>
                  <a:lnTo>
                    <a:pt x="1389" y="270"/>
                  </a:lnTo>
                  <a:lnTo>
                    <a:pt x="1363" y="260"/>
                  </a:lnTo>
                  <a:lnTo>
                    <a:pt x="1351" y="256"/>
                  </a:lnTo>
                  <a:lnTo>
                    <a:pt x="1344" y="253"/>
                  </a:lnTo>
                  <a:lnTo>
                    <a:pt x="1340" y="251"/>
                  </a:lnTo>
                  <a:lnTo>
                    <a:pt x="1316" y="246"/>
                  </a:lnTo>
                  <a:lnTo>
                    <a:pt x="1307" y="244"/>
                  </a:lnTo>
                  <a:lnTo>
                    <a:pt x="1302" y="244"/>
                  </a:lnTo>
                  <a:lnTo>
                    <a:pt x="1297" y="244"/>
                  </a:lnTo>
                  <a:lnTo>
                    <a:pt x="1295" y="246"/>
                  </a:lnTo>
                  <a:lnTo>
                    <a:pt x="1292" y="248"/>
                  </a:lnTo>
                  <a:lnTo>
                    <a:pt x="1290" y="248"/>
                  </a:lnTo>
                  <a:lnTo>
                    <a:pt x="1290" y="253"/>
                  </a:lnTo>
                  <a:lnTo>
                    <a:pt x="1288" y="263"/>
                  </a:lnTo>
                  <a:lnTo>
                    <a:pt x="1288" y="263"/>
                  </a:lnTo>
                  <a:close/>
                </a:path>
              </a:pathLst>
            </a:custGeom>
            <a:grpFill/>
            <a:ln w="9525">
              <a:solidFill>
                <a:schemeClr val="bg1"/>
              </a:solidFill>
              <a:round/>
              <a:headEnd/>
              <a:tailEnd/>
            </a:ln>
          </p:spPr>
          <p:txBody>
            <a:bodyPr/>
            <a:lstStyle/>
            <a:p>
              <a:pPr>
                <a:defRPr/>
              </a:pPr>
              <a:endParaRPr lang="fr-BE" dirty="0">
                <a:solidFill>
                  <a:schemeClr val="bg1"/>
                </a:solidFill>
              </a:endParaRPr>
            </a:p>
          </p:txBody>
        </p:sp>
        <p:sp>
          <p:nvSpPr>
            <p:cNvPr id="93" name="TextBox 92">
              <a:extLst>
                <a:ext uri="{FF2B5EF4-FFF2-40B4-BE49-F238E27FC236}">
                  <a16:creationId xmlns:a16="http://schemas.microsoft.com/office/drawing/2014/main" id="{AB6D1604-ED23-48FB-8DF4-1AAD1FA86277}"/>
                </a:ext>
              </a:extLst>
            </p:cNvPr>
            <p:cNvSpPr txBox="1"/>
            <p:nvPr/>
          </p:nvSpPr>
          <p:spPr>
            <a:xfrm>
              <a:off x="4110857" y="3155018"/>
              <a:ext cx="845107" cy="78318"/>
            </a:xfrm>
            <a:prstGeom prst="rect">
              <a:avLst/>
            </a:prstGeom>
            <a:grpFill/>
            <a:ln>
              <a:noFill/>
            </a:ln>
          </p:spPr>
          <p:txBody>
            <a:bodyPr wrap="square" lIns="0" tIns="0" rIns="0" bIns="0" rtlCol="0">
              <a:spAutoFit/>
            </a:bodyPr>
            <a:lstStyle/>
            <a:p>
              <a:pPr algn="ctr">
                <a:lnSpc>
                  <a:spcPts val="700"/>
                </a:lnSpc>
              </a:pPr>
              <a:r>
                <a:rPr lang="fr-BE" sz="800" b="1" dirty="0" err="1">
                  <a:solidFill>
                    <a:schemeClr val="bg1"/>
                  </a:solidFill>
                </a:rPr>
                <a:t>Liege</a:t>
              </a:r>
              <a:endParaRPr lang="fr-BE" sz="800" b="1" dirty="0">
                <a:solidFill>
                  <a:schemeClr val="bg1"/>
                </a:solidFill>
              </a:endParaRPr>
            </a:p>
          </p:txBody>
        </p:sp>
        <p:sp>
          <p:nvSpPr>
            <p:cNvPr id="94" name="TextBox 93">
              <a:extLst>
                <a:ext uri="{FF2B5EF4-FFF2-40B4-BE49-F238E27FC236}">
                  <a16:creationId xmlns:a16="http://schemas.microsoft.com/office/drawing/2014/main" id="{4AC92277-AE82-4F73-B610-97F5EC0C3B1D}"/>
                </a:ext>
              </a:extLst>
            </p:cNvPr>
            <p:cNvSpPr txBox="1"/>
            <p:nvPr/>
          </p:nvSpPr>
          <p:spPr>
            <a:xfrm>
              <a:off x="3806327" y="3838661"/>
              <a:ext cx="845107" cy="78318"/>
            </a:xfrm>
            <a:prstGeom prst="rect">
              <a:avLst/>
            </a:prstGeom>
            <a:grpFill/>
            <a:ln>
              <a:noFill/>
            </a:ln>
          </p:spPr>
          <p:txBody>
            <a:bodyPr wrap="square" lIns="0" tIns="0" rIns="0" bIns="0" rtlCol="0">
              <a:spAutoFit/>
            </a:bodyPr>
            <a:lstStyle/>
            <a:p>
              <a:pPr algn="ctr">
                <a:lnSpc>
                  <a:spcPts val="700"/>
                </a:lnSpc>
              </a:pPr>
              <a:r>
                <a:rPr lang="fr-BE" sz="800" b="1" dirty="0">
                  <a:solidFill>
                    <a:schemeClr val="bg1"/>
                  </a:solidFill>
                </a:rPr>
                <a:t>Luxembourg</a:t>
              </a:r>
            </a:p>
          </p:txBody>
        </p:sp>
        <p:sp>
          <p:nvSpPr>
            <p:cNvPr id="95" name="TextBox 94">
              <a:extLst>
                <a:ext uri="{FF2B5EF4-FFF2-40B4-BE49-F238E27FC236}">
                  <a16:creationId xmlns:a16="http://schemas.microsoft.com/office/drawing/2014/main" id="{DDC7F324-0C8D-4395-931D-071F12024F75}"/>
                </a:ext>
              </a:extLst>
            </p:cNvPr>
            <p:cNvSpPr txBox="1"/>
            <p:nvPr/>
          </p:nvSpPr>
          <p:spPr>
            <a:xfrm>
              <a:off x="3418968" y="3342001"/>
              <a:ext cx="845107" cy="78318"/>
            </a:xfrm>
            <a:prstGeom prst="rect">
              <a:avLst/>
            </a:prstGeom>
            <a:grpFill/>
            <a:ln>
              <a:noFill/>
            </a:ln>
          </p:spPr>
          <p:txBody>
            <a:bodyPr wrap="square" lIns="0" tIns="0" rIns="0" bIns="0" rtlCol="0">
              <a:spAutoFit/>
            </a:bodyPr>
            <a:lstStyle/>
            <a:p>
              <a:pPr algn="ctr">
                <a:lnSpc>
                  <a:spcPts val="700"/>
                </a:lnSpc>
              </a:pPr>
              <a:r>
                <a:rPr lang="fr-BE" sz="800" b="1" dirty="0">
                  <a:solidFill>
                    <a:schemeClr val="bg1"/>
                  </a:solidFill>
                </a:rPr>
                <a:t>Namur</a:t>
              </a:r>
            </a:p>
          </p:txBody>
        </p:sp>
        <p:sp>
          <p:nvSpPr>
            <p:cNvPr id="96" name="TextBox 95">
              <a:extLst>
                <a:ext uri="{FF2B5EF4-FFF2-40B4-BE49-F238E27FC236}">
                  <a16:creationId xmlns:a16="http://schemas.microsoft.com/office/drawing/2014/main" id="{A3C543B0-3792-47A9-A5EA-CD28C7A71A05}"/>
                </a:ext>
              </a:extLst>
            </p:cNvPr>
            <p:cNvSpPr txBox="1"/>
            <p:nvPr/>
          </p:nvSpPr>
          <p:spPr>
            <a:xfrm>
              <a:off x="2669179" y="3020129"/>
              <a:ext cx="845107" cy="78318"/>
            </a:xfrm>
            <a:prstGeom prst="rect">
              <a:avLst/>
            </a:prstGeom>
            <a:grpFill/>
            <a:ln>
              <a:noFill/>
            </a:ln>
          </p:spPr>
          <p:txBody>
            <a:bodyPr wrap="square" lIns="0" tIns="0" rIns="0" bIns="0" rtlCol="0">
              <a:spAutoFit/>
            </a:bodyPr>
            <a:lstStyle/>
            <a:p>
              <a:pPr algn="ctr">
                <a:lnSpc>
                  <a:spcPts val="700"/>
                </a:lnSpc>
              </a:pPr>
              <a:r>
                <a:rPr lang="fr-BE" sz="800" b="1" dirty="0">
                  <a:solidFill>
                    <a:schemeClr val="bg1"/>
                  </a:solidFill>
                </a:rPr>
                <a:t>Hainaut</a:t>
              </a:r>
            </a:p>
          </p:txBody>
        </p:sp>
        <p:sp>
          <p:nvSpPr>
            <p:cNvPr id="103" name="TextBox 102">
              <a:extLst>
                <a:ext uri="{FF2B5EF4-FFF2-40B4-BE49-F238E27FC236}">
                  <a16:creationId xmlns:a16="http://schemas.microsoft.com/office/drawing/2014/main" id="{544F603E-2F7A-4609-8A17-811A2C4BC4B2}"/>
                </a:ext>
              </a:extLst>
            </p:cNvPr>
            <p:cNvSpPr txBox="1"/>
            <p:nvPr/>
          </p:nvSpPr>
          <p:spPr>
            <a:xfrm>
              <a:off x="3346013" y="2897373"/>
              <a:ext cx="419053" cy="155860"/>
            </a:xfrm>
            <a:prstGeom prst="rect">
              <a:avLst/>
            </a:prstGeom>
            <a:grpFill/>
            <a:ln>
              <a:noFill/>
            </a:ln>
          </p:spPr>
          <p:txBody>
            <a:bodyPr wrap="square" lIns="0" tIns="0" rIns="0" bIns="0" rtlCol="0">
              <a:spAutoFit/>
            </a:bodyPr>
            <a:lstStyle/>
            <a:p>
              <a:pPr algn="ctr">
                <a:lnSpc>
                  <a:spcPts val="700"/>
                </a:lnSpc>
              </a:pPr>
              <a:r>
                <a:rPr lang="fr-BE" sz="800" b="1" dirty="0" err="1">
                  <a:solidFill>
                    <a:schemeClr val="bg1"/>
                  </a:solidFill>
                </a:rPr>
                <a:t>Walloon</a:t>
              </a:r>
              <a:r>
                <a:rPr lang="fr-BE" sz="800" b="1" dirty="0">
                  <a:solidFill>
                    <a:schemeClr val="bg1"/>
                  </a:solidFill>
                </a:rPr>
                <a:t> Brabant</a:t>
              </a:r>
            </a:p>
          </p:txBody>
        </p:sp>
        <p:sp>
          <p:nvSpPr>
            <p:cNvPr id="104" name="TextBox 103">
              <a:extLst>
                <a:ext uri="{FF2B5EF4-FFF2-40B4-BE49-F238E27FC236}">
                  <a16:creationId xmlns:a16="http://schemas.microsoft.com/office/drawing/2014/main" id="{BD4DE1AC-9FE7-4210-A96D-23DBB6AC2073}"/>
                </a:ext>
              </a:extLst>
            </p:cNvPr>
            <p:cNvSpPr txBox="1"/>
            <p:nvPr/>
          </p:nvSpPr>
          <p:spPr>
            <a:xfrm>
              <a:off x="4404722" y="3237024"/>
              <a:ext cx="304914" cy="156813"/>
            </a:xfrm>
            <a:prstGeom prst="rect">
              <a:avLst/>
            </a:prstGeom>
            <a:grpFill/>
            <a:ln>
              <a:noFill/>
            </a:ln>
          </p:spPr>
          <p:txBody>
            <a:bodyPr wrap="none" lIns="0" tIns="0" rIns="0" bIns="0" rtlCol="0">
              <a:spAutoFit/>
            </a:bodyPr>
            <a:lstStyle/>
            <a:p>
              <a:pPr algn="ctr"/>
              <a:r>
                <a:rPr lang="fr-BE" sz="1200" dirty="0">
                  <a:solidFill>
                    <a:schemeClr val="bg1"/>
                  </a:solidFill>
                  <a:latin typeface="+mj-lt"/>
                </a:rPr>
                <a:t>20%</a:t>
              </a:r>
            </a:p>
          </p:txBody>
        </p:sp>
        <p:sp>
          <p:nvSpPr>
            <p:cNvPr id="105" name="TextBox 104">
              <a:extLst>
                <a:ext uri="{FF2B5EF4-FFF2-40B4-BE49-F238E27FC236}">
                  <a16:creationId xmlns:a16="http://schemas.microsoft.com/office/drawing/2014/main" id="{C11185B9-F7E3-409D-8682-892D32613076}"/>
                </a:ext>
              </a:extLst>
            </p:cNvPr>
            <p:cNvSpPr txBox="1"/>
            <p:nvPr/>
          </p:nvSpPr>
          <p:spPr>
            <a:xfrm>
              <a:off x="4123764" y="3914501"/>
              <a:ext cx="221549" cy="159516"/>
            </a:xfrm>
            <a:prstGeom prst="rect">
              <a:avLst/>
            </a:prstGeom>
            <a:grpFill/>
            <a:ln>
              <a:noFill/>
            </a:ln>
          </p:spPr>
          <p:txBody>
            <a:bodyPr wrap="none" lIns="0" tIns="0" rIns="0" bIns="0" rtlCol="0">
              <a:spAutoFit/>
            </a:bodyPr>
            <a:lstStyle/>
            <a:p>
              <a:pPr algn="ctr"/>
              <a:r>
                <a:rPr lang="fr-BE" sz="1200" dirty="0">
                  <a:solidFill>
                    <a:schemeClr val="bg1"/>
                  </a:solidFill>
                  <a:latin typeface="+mj-lt"/>
                </a:rPr>
                <a:t>6%</a:t>
              </a:r>
            </a:p>
          </p:txBody>
        </p:sp>
        <p:sp>
          <p:nvSpPr>
            <p:cNvPr id="106" name="TextBox 105">
              <a:extLst>
                <a:ext uri="{FF2B5EF4-FFF2-40B4-BE49-F238E27FC236}">
                  <a16:creationId xmlns:a16="http://schemas.microsoft.com/office/drawing/2014/main" id="{0085EA61-1D49-4C56-A1E5-0382AEB737B2}"/>
                </a:ext>
              </a:extLst>
            </p:cNvPr>
            <p:cNvSpPr txBox="1"/>
            <p:nvPr/>
          </p:nvSpPr>
          <p:spPr>
            <a:xfrm>
              <a:off x="3754159" y="3407829"/>
              <a:ext cx="217795" cy="156813"/>
            </a:xfrm>
            <a:prstGeom prst="rect">
              <a:avLst/>
            </a:prstGeom>
            <a:grpFill/>
            <a:ln>
              <a:noFill/>
            </a:ln>
          </p:spPr>
          <p:txBody>
            <a:bodyPr wrap="none" lIns="0" tIns="0" rIns="0" bIns="0" rtlCol="0">
              <a:spAutoFit/>
            </a:bodyPr>
            <a:lstStyle/>
            <a:p>
              <a:pPr algn="ctr"/>
              <a:r>
                <a:rPr lang="fr-BE" sz="1200" dirty="0">
                  <a:solidFill>
                    <a:schemeClr val="bg1"/>
                  </a:solidFill>
                  <a:latin typeface="+mj-lt"/>
                </a:rPr>
                <a:t>9%</a:t>
              </a:r>
            </a:p>
          </p:txBody>
        </p:sp>
        <p:sp>
          <p:nvSpPr>
            <p:cNvPr id="112" name="TextBox 111">
              <a:extLst>
                <a:ext uri="{FF2B5EF4-FFF2-40B4-BE49-F238E27FC236}">
                  <a16:creationId xmlns:a16="http://schemas.microsoft.com/office/drawing/2014/main" id="{F68B353D-0CE0-4B5E-AAE1-13ABBAC3F500}"/>
                </a:ext>
              </a:extLst>
            </p:cNvPr>
            <p:cNvSpPr txBox="1"/>
            <p:nvPr/>
          </p:nvSpPr>
          <p:spPr>
            <a:xfrm>
              <a:off x="2943525" y="3085955"/>
              <a:ext cx="304915" cy="156813"/>
            </a:xfrm>
            <a:prstGeom prst="rect">
              <a:avLst/>
            </a:prstGeom>
            <a:grpFill/>
            <a:ln>
              <a:noFill/>
            </a:ln>
          </p:spPr>
          <p:txBody>
            <a:bodyPr wrap="none" lIns="0" tIns="0" rIns="0" bIns="0" rtlCol="0">
              <a:spAutoFit/>
            </a:bodyPr>
            <a:lstStyle/>
            <a:p>
              <a:pPr algn="ctr"/>
              <a:r>
                <a:rPr lang="fr-BE" sz="1200" dirty="0">
                  <a:solidFill>
                    <a:schemeClr val="bg1"/>
                  </a:solidFill>
                  <a:latin typeface="+mj-lt"/>
                </a:rPr>
                <a:t>63%</a:t>
              </a:r>
            </a:p>
          </p:txBody>
        </p:sp>
        <p:sp>
          <p:nvSpPr>
            <p:cNvPr id="113" name="TextBox 112">
              <a:extLst>
                <a:ext uri="{FF2B5EF4-FFF2-40B4-BE49-F238E27FC236}">
                  <a16:creationId xmlns:a16="http://schemas.microsoft.com/office/drawing/2014/main" id="{EB388517-021E-4B9F-9C3C-793841EC29BE}"/>
                </a:ext>
              </a:extLst>
            </p:cNvPr>
            <p:cNvSpPr txBox="1"/>
            <p:nvPr/>
          </p:nvSpPr>
          <p:spPr>
            <a:xfrm>
              <a:off x="3766530" y="2881297"/>
              <a:ext cx="217795" cy="156813"/>
            </a:xfrm>
            <a:prstGeom prst="rect">
              <a:avLst/>
            </a:prstGeom>
            <a:grpFill/>
            <a:ln>
              <a:noFill/>
            </a:ln>
          </p:spPr>
          <p:txBody>
            <a:bodyPr wrap="none" lIns="0" tIns="0" rIns="0" bIns="0" rtlCol="0">
              <a:spAutoFit/>
            </a:bodyPr>
            <a:lstStyle/>
            <a:p>
              <a:pPr algn="ctr"/>
              <a:r>
                <a:rPr lang="fr-BE" sz="1200" dirty="0">
                  <a:solidFill>
                    <a:schemeClr val="bg1"/>
                  </a:solidFill>
                  <a:latin typeface="+mj-lt"/>
                </a:rPr>
                <a:t>2%</a:t>
              </a:r>
            </a:p>
          </p:txBody>
        </p:sp>
      </p:grpSp>
      <p:grpSp>
        <p:nvGrpSpPr>
          <p:cNvPr id="114" name="Group 116">
            <a:extLst>
              <a:ext uri="{FF2B5EF4-FFF2-40B4-BE49-F238E27FC236}">
                <a16:creationId xmlns:a16="http://schemas.microsoft.com/office/drawing/2014/main" id="{2DC61452-8F0B-45C0-9E69-1448A9312285}"/>
              </a:ext>
            </a:extLst>
          </p:cNvPr>
          <p:cNvGrpSpPr>
            <a:grpSpLocks noChangeAspect="1"/>
          </p:cNvGrpSpPr>
          <p:nvPr/>
        </p:nvGrpSpPr>
        <p:grpSpPr bwMode="auto">
          <a:xfrm>
            <a:off x="8252112" y="3299308"/>
            <a:ext cx="340474" cy="351798"/>
            <a:chOff x="1403648" y="-2259632"/>
            <a:chExt cx="1152128" cy="1197298"/>
          </a:xfrm>
          <a:solidFill>
            <a:schemeClr val="bg2"/>
          </a:solidFill>
        </p:grpSpPr>
        <p:sp>
          <p:nvSpPr>
            <p:cNvPr id="115" name="Freeform 14">
              <a:extLst>
                <a:ext uri="{FF2B5EF4-FFF2-40B4-BE49-F238E27FC236}">
                  <a16:creationId xmlns:a16="http://schemas.microsoft.com/office/drawing/2014/main" id="{36A98EBA-BFD4-4647-A33B-7FFB1E8BAE22}"/>
                </a:ext>
              </a:extLst>
            </p:cNvPr>
            <p:cNvSpPr>
              <a:spLocks/>
            </p:cNvSpPr>
            <p:nvPr/>
          </p:nvSpPr>
          <p:spPr bwMode="auto">
            <a:xfrm>
              <a:off x="1542678" y="-1985386"/>
              <a:ext cx="228783" cy="397730"/>
            </a:xfrm>
            <a:custGeom>
              <a:avLst/>
              <a:gdLst>
                <a:gd name="T0" fmla="*/ 2147483647 w 330"/>
                <a:gd name="T1" fmla="*/ 2147483647 h 574"/>
                <a:gd name="T2" fmla="*/ 2147483647 w 330"/>
                <a:gd name="T3" fmla="*/ 2147483647 h 574"/>
                <a:gd name="T4" fmla="*/ 2147483647 w 330"/>
                <a:gd name="T5" fmla="*/ 2147483647 h 574"/>
                <a:gd name="T6" fmla="*/ 2147483647 w 330"/>
                <a:gd name="T7" fmla="*/ 2147483647 h 574"/>
                <a:gd name="T8" fmla="*/ 2147483647 w 330"/>
                <a:gd name="T9" fmla="*/ 2147483647 h 574"/>
                <a:gd name="T10" fmla="*/ 2147483647 w 330"/>
                <a:gd name="T11" fmla="*/ 2147483647 h 574"/>
                <a:gd name="T12" fmla="*/ 2147483647 w 330"/>
                <a:gd name="T13" fmla="*/ 2147483647 h 574"/>
                <a:gd name="T14" fmla="*/ 2147483647 w 330"/>
                <a:gd name="T15" fmla="*/ 2147483647 h 574"/>
                <a:gd name="T16" fmla="*/ 2147483647 w 330"/>
                <a:gd name="T17" fmla="*/ 2147483647 h 574"/>
                <a:gd name="T18" fmla="*/ 2147483647 w 330"/>
                <a:gd name="T19" fmla="*/ 2147483647 h 574"/>
                <a:gd name="T20" fmla="*/ 2147483647 w 330"/>
                <a:gd name="T21" fmla="*/ 2147483647 h 574"/>
                <a:gd name="T22" fmla="*/ 2147483647 w 330"/>
                <a:gd name="T23" fmla="*/ 2147483647 h 5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574"/>
                <a:gd name="T38" fmla="*/ 330 w 330"/>
                <a:gd name="T39" fmla="*/ 574 h 5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574">
                  <a:moveTo>
                    <a:pt x="257" y="574"/>
                  </a:moveTo>
                  <a:cubicBezTo>
                    <a:pt x="131" y="549"/>
                    <a:pt x="0" y="437"/>
                    <a:pt x="3" y="294"/>
                  </a:cubicBezTo>
                  <a:cubicBezTo>
                    <a:pt x="6" y="235"/>
                    <a:pt x="24" y="251"/>
                    <a:pt x="29" y="206"/>
                  </a:cubicBezTo>
                  <a:cubicBezTo>
                    <a:pt x="17" y="100"/>
                    <a:pt x="132" y="36"/>
                    <a:pt x="196" y="4"/>
                  </a:cubicBezTo>
                  <a:cubicBezTo>
                    <a:pt x="232" y="0"/>
                    <a:pt x="251" y="15"/>
                    <a:pt x="311" y="12"/>
                  </a:cubicBezTo>
                  <a:cubicBezTo>
                    <a:pt x="270" y="30"/>
                    <a:pt x="241" y="45"/>
                    <a:pt x="242" y="60"/>
                  </a:cubicBezTo>
                  <a:cubicBezTo>
                    <a:pt x="276" y="56"/>
                    <a:pt x="276" y="56"/>
                    <a:pt x="276" y="56"/>
                  </a:cubicBezTo>
                  <a:cubicBezTo>
                    <a:pt x="276" y="56"/>
                    <a:pt x="296" y="82"/>
                    <a:pt x="189" y="100"/>
                  </a:cubicBezTo>
                  <a:cubicBezTo>
                    <a:pt x="222" y="134"/>
                    <a:pt x="242" y="134"/>
                    <a:pt x="280" y="126"/>
                  </a:cubicBezTo>
                  <a:cubicBezTo>
                    <a:pt x="330" y="112"/>
                    <a:pt x="144" y="191"/>
                    <a:pt x="273" y="282"/>
                  </a:cubicBezTo>
                  <a:cubicBezTo>
                    <a:pt x="277" y="356"/>
                    <a:pt x="157" y="270"/>
                    <a:pt x="133" y="396"/>
                  </a:cubicBezTo>
                  <a:cubicBezTo>
                    <a:pt x="122" y="449"/>
                    <a:pt x="205" y="523"/>
                    <a:pt x="257" y="574"/>
                  </a:cubicBezTo>
                  <a:close/>
                </a:path>
              </a:pathLst>
            </a:custGeom>
            <a:grpFill/>
            <a:ln w="3175">
              <a:noFill/>
              <a:round/>
              <a:headEnd/>
              <a:tailEnd/>
            </a:ln>
          </p:spPr>
          <p:txBody>
            <a:bodyPr/>
            <a:lstStyle/>
            <a:p>
              <a:endParaRPr lang="fr-BE" sz="1200" dirty="0">
                <a:solidFill>
                  <a:srgbClr val="1F497D"/>
                </a:solidFill>
              </a:endParaRPr>
            </a:p>
          </p:txBody>
        </p:sp>
        <p:sp>
          <p:nvSpPr>
            <p:cNvPr id="117" name="Freeform 15">
              <a:extLst>
                <a:ext uri="{FF2B5EF4-FFF2-40B4-BE49-F238E27FC236}">
                  <a16:creationId xmlns:a16="http://schemas.microsoft.com/office/drawing/2014/main" id="{D0D147EF-B370-40DF-AD26-BE4BDAC1F235}"/>
                </a:ext>
              </a:extLst>
            </p:cNvPr>
            <p:cNvSpPr>
              <a:spLocks/>
            </p:cNvSpPr>
            <p:nvPr/>
          </p:nvSpPr>
          <p:spPr bwMode="auto">
            <a:xfrm>
              <a:off x="1643284" y="-1800893"/>
              <a:ext cx="285392" cy="253421"/>
            </a:xfrm>
            <a:custGeom>
              <a:avLst/>
              <a:gdLst>
                <a:gd name="T0" fmla="*/ 2147483647 w 412"/>
                <a:gd name="T1" fmla="*/ 2147483647 h 366"/>
                <a:gd name="T2" fmla="*/ 2147483647 w 412"/>
                <a:gd name="T3" fmla="*/ 2147483647 h 366"/>
                <a:gd name="T4" fmla="*/ 2147483647 w 412"/>
                <a:gd name="T5" fmla="*/ 2147483647 h 366"/>
                <a:gd name="T6" fmla="*/ 2147483647 w 412"/>
                <a:gd name="T7" fmla="*/ 2147483647 h 366"/>
                <a:gd name="T8" fmla="*/ 2147483647 w 412"/>
                <a:gd name="T9" fmla="*/ 2147483647 h 366"/>
                <a:gd name="T10" fmla="*/ 2147483647 w 412"/>
                <a:gd name="T11" fmla="*/ 2147483647 h 366"/>
                <a:gd name="T12" fmla="*/ 2147483647 w 412"/>
                <a:gd name="T13" fmla="*/ 2147483647 h 366"/>
                <a:gd name="T14" fmla="*/ 2147483647 w 412"/>
                <a:gd name="T15" fmla="*/ 2147483647 h 366"/>
                <a:gd name="T16" fmla="*/ 2147483647 w 412"/>
                <a:gd name="T17" fmla="*/ 2147483647 h 3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2"/>
                <a:gd name="T28" fmla="*/ 0 h 366"/>
                <a:gd name="T29" fmla="*/ 412 w 412"/>
                <a:gd name="T30" fmla="*/ 366 h 3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2" h="366">
                  <a:moveTo>
                    <a:pt x="5" y="151"/>
                  </a:moveTo>
                  <a:cubicBezTo>
                    <a:pt x="9" y="186"/>
                    <a:pt x="112" y="303"/>
                    <a:pt x="189" y="340"/>
                  </a:cubicBezTo>
                  <a:cubicBezTo>
                    <a:pt x="269" y="366"/>
                    <a:pt x="373" y="303"/>
                    <a:pt x="388" y="266"/>
                  </a:cubicBezTo>
                  <a:cubicBezTo>
                    <a:pt x="409" y="221"/>
                    <a:pt x="412" y="149"/>
                    <a:pt x="392" y="119"/>
                  </a:cubicBezTo>
                  <a:cubicBezTo>
                    <a:pt x="385" y="108"/>
                    <a:pt x="312" y="22"/>
                    <a:pt x="269" y="16"/>
                  </a:cubicBezTo>
                  <a:cubicBezTo>
                    <a:pt x="166" y="0"/>
                    <a:pt x="185" y="25"/>
                    <a:pt x="143" y="20"/>
                  </a:cubicBezTo>
                  <a:cubicBezTo>
                    <a:pt x="143" y="42"/>
                    <a:pt x="135" y="58"/>
                    <a:pt x="120" y="66"/>
                  </a:cubicBezTo>
                  <a:cubicBezTo>
                    <a:pt x="105" y="73"/>
                    <a:pt x="86" y="66"/>
                    <a:pt x="49" y="77"/>
                  </a:cubicBezTo>
                  <a:cubicBezTo>
                    <a:pt x="38" y="81"/>
                    <a:pt x="0" y="104"/>
                    <a:pt x="5" y="151"/>
                  </a:cubicBezTo>
                  <a:close/>
                </a:path>
              </a:pathLst>
            </a:custGeom>
            <a:grpFill/>
            <a:ln w="3175">
              <a:noFill/>
              <a:round/>
              <a:headEnd/>
              <a:tailEnd/>
            </a:ln>
          </p:spPr>
          <p:txBody>
            <a:bodyPr/>
            <a:lstStyle/>
            <a:p>
              <a:endParaRPr lang="fr-BE" sz="1200" dirty="0">
                <a:solidFill>
                  <a:srgbClr val="1F497D"/>
                </a:solidFill>
              </a:endParaRPr>
            </a:p>
          </p:txBody>
        </p:sp>
        <p:sp>
          <p:nvSpPr>
            <p:cNvPr id="123" name="Freeform 16">
              <a:extLst>
                <a:ext uri="{FF2B5EF4-FFF2-40B4-BE49-F238E27FC236}">
                  <a16:creationId xmlns:a16="http://schemas.microsoft.com/office/drawing/2014/main" id="{CDAC0ACF-6595-46A0-873D-CFF045130D3A}"/>
                </a:ext>
              </a:extLst>
            </p:cNvPr>
            <p:cNvSpPr>
              <a:spLocks/>
            </p:cNvSpPr>
            <p:nvPr/>
          </p:nvSpPr>
          <p:spPr bwMode="auto">
            <a:xfrm>
              <a:off x="1609259" y="-1629012"/>
              <a:ext cx="264860" cy="155162"/>
            </a:xfrm>
            <a:custGeom>
              <a:avLst/>
              <a:gdLst>
                <a:gd name="T0" fmla="*/ 0 w 382"/>
                <a:gd name="T1" fmla="*/ 0 h 224"/>
                <a:gd name="T2" fmla="*/ 2147483647 w 382"/>
                <a:gd name="T3" fmla="*/ 2147483647 h 224"/>
                <a:gd name="T4" fmla="*/ 2147483647 w 382"/>
                <a:gd name="T5" fmla="*/ 2147483647 h 224"/>
                <a:gd name="T6" fmla="*/ 0 w 382"/>
                <a:gd name="T7" fmla="*/ 0 h 224"/>
                <a:gd name="T8" fmla="*/ 0 60000 65536"/>
                <a:gd name="T9" fmla="*/ 0 60000 65536"/>
                <a:gd name="T10" fmla="*/ 0 60000 65536"/>
                <a:gd name="T11" fmla="*/ 0 60000 65536"/>
                <a:gd name="T12" fmla="*/ 0 w 382"/>
                <a:gd name="T13" fmla="*/ 0 h 224"/>
                <a:gd name="T14" fmla="*/ 382 w 382"/>
                <a:gd name="T15" fmla="*/ 224 h 224"/>
              </a:gdLst>
              <a:ahLst/>
              <a:cxnLst>
                <a:cxn ang="T8">
                  <a:pos x="T0" y="T1"/>
                </a:cxn>
                <a:cxn ang="T9">
                  <a:pos x="T2" y="T3"/>
                </a:cxn>
                <a:cxn ang="T10">
                  <a:pos x="T4" y="T5"/>
                </a:cxn>
                <a:cxn ang="T11">
                  <a:pos x="T6" y="T7"/>
                </a:cxn>
              </a:cxnLst>
              <a:rect l="T12" t="T13" r="T14" b="T15"/>
              <a:pathLst>
                <a:path w="382" h="224">
                  <a:moveTo>
                    <a:pt x="0" y="0"/>
                  </a:moveTo>
                  <a:cubicBezTo>
                    <a:pt x="53" y="140"/>
                    <a:pt x="262" y="224"/>
                    <a:pt x="382" y="208"/>
                  </a:cubicBezTo>
                  <a:cubicBezTo>
                    <a:pt x="319" y="148"/>
                    <a:pt x="271" y="163"/>
                    <a:pt x="173" y="79"/>
                  </a:cubicBezTo>
                  <a:cubicBezTo>
                    <a:pt x="135" y="74"/>
                    <a:pt x="42" y="41"/>
                    <a:pt x="0" y="0"/>
                  </a:cubicBezTo>
                  <a:close/>
                </a:path>
              </a:pathLst>
            </a:custGeom>
            <a:grpFill/>
            <a:ln w="3175">
              <a:noFill/>
              <a:round/>
              <a:headEnd/>
              <a:tailEnd/>
            </a:ln>
          </p:spPr>
          <p:txBody>
            <a:bodyPr/>
            <a:lstStyle/>
            <a:p>
              <a:endParaRPr lang="fr-BE" sz="1200" dirty="0">
                <a:solidFill>
                  <a:srgbClr val="1F497D"/>
                </a:solidFill>
              </a:endParaRPr>
            </a:p>
          </p:txBody>
        </p:sp>
        <p:sp>
          <p:nvSpPr>
            <p:cNvPr id="125" name="Freeform 17">
              <a:extLst>
                <a:ext uri="{FF2B5EF4-FFF2-40B4-BE49-F238E27FC236}">
                  <a16:creationId xmlns:a16="http://schemas.microsoft.com/office/drawing/2014/main" id="{EC3F87B8-BB1A-484A-BE40-E56F55BF8759}"/>
                </a:ext>
              </a:extLst>
            </p:cNvPr>
            <p:cNvSpPr>
              <a:spLocks/>
            </p:cNvSpPr>
            <p:nvPr/>
          </p:nvSpPr>
          <p:spPr bwMode="auto">
            <a:xfrm>
              <a:off x="1670855" y="-2081592"/>
              <a:ext cx="215584" cy="260461"/>
            </a:xfrm>
            <a:custGeom>
              <a:avLst/>
              <a:gdLst>
                <a:gd name="T0" fmla="*/ 2147483647 w 311"/>
                <a:gd name="T1" fmla="*/ 2147483647 h 376"/>
                <a:gd name="T2" fmla="*/ 2147483647 w 311"/>
                <a:gd name="T3" fmla="*/ 2147483647 h 376"/>
                <a:gd name="T4" fmla="*/ 2147483647 w 311"/>
                <a:gd name="T5" fmla="*/ 2147483647 h 376"/>
                <a:gd name="T6" fmla="*/ 2147483647 w 311"/>
                <a:gd name="T7" fmla="*/ 0 h 376"/>
                <a:gd name="T8" fmla="*/ 2147483647 w 311"/>
                <a:gd name="T9" fmla="*/ 2147483647 h 376"/>
                <a:gd name="T10" fmla="*/ 2147483647 w 311"/>
                <a:gd name="T11" fmla="*/ 2147483647 h 376"/>
                <a:gd name="T12" fmla="*/ 2147483647 w 311"/>
                <a:gd name="T13" fmla="*/ 2147483647 h 376"/>
                <a:gd name="T14" fmla="*/ 2147483647 w 311"/>
                <a:gd name="T15" fmla="*/ 2147483647 h 376"/>
                <a:gd name="T16" fmla="*/ 2147483647 w 311"/>
                <a:gd name="T17" fmla="*/ 2147483647 h 376"/>
                <a:gd name="T18" fmla="*/ 2147483647 w 311"/>
                <a:gd name="T19" fmla="*/ 2147483647 h 376"/>
                <a:gd name="T20" fmla="*/ 2147483647 w 311"/>
                <a:gd name="T21" fmla="*/ 2147483647 h 376"/>
                <a:gd name="T22" fmla="*/ 2147483647 w 311"/>
                <a:gd name="T23" fmla="*/ 2147483647 h 376"/>
                <a:gd name="T24" fmla="*/ 2147483647 w 311"/>
                <a:gd name="T25" fmla="*/ 2147483647 h 376"/>
                <a:gd name="T26" fmla="*/ 2147483647 w 311"/>
                <a:gd name="T27" fmla="*/ 2147483647 h 376"/>
                <a:gd name="T28" fmla="*/ 2147483647 w 311"/>
                <a:gd name="T29" fmla="*/ 2147483647 h 376"/>
                <a:gd name="T30" fmla="*/ 2147483647 w 311"/>
                <a:gd name="T31" fmla="*/ 2147483647 h 376"/>
                <a:gd name="T32" fmla="*/ 2147483647 w 311"/>
                <a:gd name="T33" fmla="*/ 2147483647 h 376"/>
                <a:gd name="T34" fmla="*/ 2147483647 w 311"/>
                <a:gd name="T35" fmla="*/ 2147483647 h 376"/>
                <a:gd name="T36" fmla="*/ 2147483647 w 311"/>
                <a:gd name="T37" fmla="*/ 2147483647 h 376"/>
                <a:gd name="T38" fmla="*/ 2147483647 w 311"/>
                <a:gd name="T39" fmla="*/ 2147483647 h 3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
                <a:gd name="T61" fmla="*/ 0 h 376"/>
                <a:gd name="T62" fmla="*/ 311 w 311"/>
                <a:gd name="T63" fmla="*/ 376 h 3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 h="376">
                  <a:moveTo>
                    <a:pt x="14" y="122"/>
                  </a:moveTo>
                  <a:cubicBezTo>
                    <a:pt x="0" y="109"/>
                    <a:pt x="17" y="88"/>
                    <a:pt x="49" y="72"/>
                  </a:cubicBezTo>
                  <a:cubicBezTo>
                    <a:pt x="82" y="56"/>
                    <a:pt x="101" y="61"/>
                    <a:pt x="114" y="61"/>
                  </a:cubicBezTo>
                  <a:cubicBezTo>
                    <a:pt x="184" y="42"/>
                    <a:pt x="143" y="43"/>
                    <a:pt x="213" y="0"/>
                  </a:cubicBezTo>
                  <a:cubicBezTo>
                    <a:pt x="228" y="9"/>
                    <a:pt x="287" y="49"/>
                    <a:pt x="309" y="72"/>
                  </a:cubicBezTo>
                  <a:cubicBezTo>
                    <a:pt x="311" y="252"/>
                    <a:pt x="262" y="252"/>
                    <a:pt x="255" y="376"/>
                  </a:cubicBezTo>
                  <a:cubicBezTo>
                    <a:pt x="240" y="353"/>
                    <a:pt x="240" y="296"/>
                    <a:pt x="225" y="239"/>
                  </a:cubicBezTo>
                  <a:cubicBezTo>
                    <a:pt x="194" y="282"/>
                    <a:pt x="169" y="283"/>
                    <a:pt x="141" y="318"/>
                  </a:cubicBezTo>
                  <a:cubicBezTo>
                    <a:pt x="141" y="297"/>
                    <a:pt x="130" y="297"/>
                    <a:pt x="125" y="287"/>
                  </a:cubicBezTo>
                  <a:cubicBezTo>
                    <a:pt x="121" y="303"/>
                    <a:pt x="85" y="325"/>
                    <a:pt x="65" y="357"/>
                  </a:cubicBezTo>
                  <a:cubicBezTo>
                    <a:pt x="54" y="308"/>
                    <a:pt x="137" y="272"/>
                    <a:pt x="128" y="242"/>
                  </a:cubicBezTo>
                  <a:cubicBezTo>
                    <a:pt x="103" y="241"/>
                    <a:pt x="74" y="256"/>
                    <a:pt x="41" y="247"/>
                  </a:cubicBezTo>
                  <a:cubicBezTo>
                    <a:pt x="128" y="220"/>
                    <a:pt x="98" y="212"/>
                    <a:pt x="122" y="187"/>
                  </a:cubicBezTo>
                  <a:cubicBezTo>
                    <a:pt x="109" y="184"/>
                    <a:pt x="106" y="182"/>
                    <a:pt x="88" y="184"/>
                  </a:cubicBezTo>
                  <a:cubicBezTo>
                    <a:pt x="123" y="163"/>
                    <a:pt x="158" y="154"/>
                    <a:pt x="157" y="140"/>
                  </a:cubicBezTo>
                  <a:cubicBezTo>
                    <a:pt x="157" y="121"/>
                    <a:pt x="150" y="103"/>
                    <a:pt x="147" y="85"/>
                  </a:cubicBezTo>
                  <a:cubicBezTo>
                    <a:pt x="141" y="102"/>
                    <a:pt x="132" y="115"/>
                    <a:pt x="122" y="127"/>
                  </a:cubicBezTo>
                  <a:cubicBezTo>
                    <a:pt x="113" y="139"/>
                    <a:pt x="67" y="140"/>
                    <a:pt x="61" y="135"/>
                  </a:cubicBezTo>
                  <a:cubicBezTo>
                    <a:pt x="47" y="120"/>
                    <a:pt x="57" y="107"/>
                    <a:pt x="79" y="82"/>
                  </a:cubicBezTo>
                  <a:cubicBezTo>
                    <a:pt x="44" y="93"/>
                    <a:pt x="30" y="135"/>
                    <a:pt x="14" y="122"/>
                  </a:cubicBezTo>
                  <a:close/>
                </a:path>
              </a:pathLst>
            </a:custGeom>
            <a:grpFill/>
            <a:ln w="3175">
              <a:noFill/>
              <a:round/>
              <a:headEnd/>
              <a:tailEnd/>
            </a:ln>
          </p:spPr>
          <p:txBody>
            <a:bodyPr/>
            <a:lstStyle/>
            <a:p>
              <a:endParaRPr lang="fr-BE" sz="1200" dirty="0">
                <a:solidFill>
                  <a:srgbClr val="1F497D"/>
                </a:solidFill>
              </a:endParaRPr>
            </a:p>
          </p:txBody>
        </p:sp>
        <p:sp>
          <p:nvSpPr>
            <p:cNvPr id="126" name="Freeform 18">
              <a:extLst>
                <a:ext uri="{FF2B5EF4-FFF2-40B4-BE49-F238E27FC236}">
                  <a16:creationId xmlns:a16="http://schemas.microsoft.com/office/drawing/2014/main" id="{FA9DB29E-7DEB-4668-8075-29EFE502432D}"/>
                </a:ext>
              </a:extLst>
            </p:cNvPr>
            <p:cNvSpPr>
              <a:spLocks/>
            </p:cNvSpPr>
            <p:nvPr/>
          </p:nvSpPr>
          <p:spPr bwMode="auto">
            <a:xfrm>
              <a:off x="1723064" y="-1889766"/>
              <a:ext cx="104419" cy="90047"/>
            </a:xfrm>
            <a:custGeom>
              <a:avLst/>
              <a:gdLst>
                <a:gd name="T0" fmla="*/ 0 w 151"/>
                <a:gd name="T1" fmla="*/ 2147483647 h 130"/>
                <a:gd name="T2" fmla="*/ 2147483647 w 151"/>
                <a:gd name="T3" fmla="*/ 2147483647 h 130"/>
                <a:gd name="T4" fmla="*/ 2147483647 w 151"/>
                <a:gd name="T5" fmla="*/ 2147483647 h 130"/>
                <a:gd name="T6" fmla="*/ 2147483647 w 151"/>
                <a:gd name="T7" fmla="*/ 0 h 130"/>
                <a:gd name="T8" fmla="*/ 2147483647 w 151"/>
                <a:gd name="T9" fmla="*/ 2147483647 h 130"/>
                <a:gd name="T10" fmla="*/ 2147483647 w 151"/>
                <a:gd name="T11" fmla="*/ 2147483647 h 130"/>
                <a:gd name="T12" fmla="*/ 0 w 151"/>
                <a:gd name="T13" fmla="*/ 2147483647 h 130"/>
                <a:gd name="T14" fmla="*/ 0 60000 65536"/>
                <a:gd name="T15" fmla="*/ 0 60000 65536"/>
                <a:gd name="T16" fmla="*/ 0 60000 65536"/>
                <a:gd name="T17" fmla="*/ 0 60000 65536"/>
                <a:gd name="T18" fmla="*/ 0 60000 65536"/>
                <a:gd name="T19" fmla="*/ 0 60000 65536"/>
                <a:gd name="T20" fmla="*/ 0 60000 65536"/>
                <a:gd name="T21" fmla="*/ 0 w 151"/>
                <a:gd name="T22" fmla="*/ 0 h 130"/>
                <a:gd name="T23" fmla="*/ 151 w 151"/>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130">
                  <a:moveTo>
                    <a:pt x="0" y="101"/>
                  </a:moveTo>
                  <a:cubicBezTo>
                    <a:pt x="5" y="114"/>
                    <a:pt x="24" y="125"/>
                    <a:pt x="40" y="130"/>
                  </a:cubicBezTo>
                  <a:cubicBezTo>
                    <a:pt x="51" y="114"/>
                    <a:pt x="151" y="120"/>
                    <a:pt x="149" y="120"/>
                  </a:cubicBezTo>
                  <a:cubicBezTo>
                    <a:pt x="138" y="89"/>
                    <a:pt x="132" y="57"/>
                    <a:pt x="141" y="0"/>
                  </a:cubicBezTo>
                  <a:cubicBezTo>
                    <a:pt x="124" y="14"/>
                    <a:pt x="85" y="38"/>
                    <a:pt x="55" y="91"/>
                  </a:cubicBezTo>
                  <a:cubicBezTo>
                    <a:pt x="47" y="75"/>
                    <a:pt x="55" y="65"/>
                    <a:pt x="47" y="44"/>
                  </a:cubicBezTo>
                  <a:cubicBezTo>
                    <a:pt x="36" y="64"/>
                    <a:pt x="3" y="81"/>
                    <a:pt x="0" y="101"/>
                  </a:cubicBezTo>
                  <a:close/>
                </a:path>
              </a:pathLst>
            </a:custGeom>
            <a:grpFill/>
            <a:ln w="3175">
              <a:noFill/>
              <a:round/>
              <a:headEnd/>
              <a:tailEnd/>
            </a:ln>
          </p:spPr>
          <p:txBody>
            <a:bodyPr/>
            <a:lstStyle/>
            <a:p>
              <a:endParaRPr lang="fr-BE" sz="1200" dirty="0">
                <a:solidFill>
                  <a:srgbClr val="1F497D"/>
                </a:solidFill>
              </a:endParaRPr>
            </a:p>
          </p:txBody>
        </p:sp>
        <p:sp>
          <p:nvSpPr>
            <p:cNvPr id="127" name="Freeform 19">
              <a:extLst>
                <a:ext uri="{FF2B5EF4-FFF2-40B4-BE49-F238E27FC236}">
                  <a16:creationId xmlns:a16="http://schemas.microsoft.com/office/drawing/2014/main" id="{DC7A5484-A980-43FF-AD91-259BC8E5C0F9}"/>
                </a:ext>
              </a:extLst>
            </p:cNvPr>
            <p:cNvSpPr>
              <a:spLocks/>
            </p:cNvSpPr>
            <p:nvPr/>
          </p:nvSpPr>
          <p:spPr bwMode="auto">
            <a:xfrm>
              <a:off x="1725704" y="-1501715"/>
              <a:ext cx="145483" cy="128177"/>
            </a:xfrm>
            <a:custGeom>
              <a:avLst/>
              <a:gdLst>
                <a:gd name="T0" fmla="*/ 0 w 210"/>
                <a:gd name="T1" fmla="*/ 0 h 185"/>
                <a:gd name="T2" fmla="*/ 2147483647 w 210"/>
                <a:gd name="T3" fmla="*/ 2147483647 h 185"/>
                <a:gd name="T4" fmla="*/ 2147483647 w 210"/>
                <a:gd name="T5" fmla="*/ 2147483647 h 185"/>
                <a:gd name="T6" fmla="*/ 2147483647 w 210"/>
                <a:gd name="T7" fmla="*/ 2147483647 h 185"/>
                <a:gd name="T8" fmla="*/ 0 w 210"/>
                <a:gd name="T9" fmla="*/ 0 h 185"/>
                <a:gd name="T10" fmla="*/ 0 60000 65536"/>
                <a:gd name="T11" fmla="*/ 0 60000 65536"/>
                <a:gd name="T12" fmla="*/ 0 60000 65536"/>
                <a:gd name="T13" fmla="*/ 0 60000 65536"/>
                <a:gd name="T14" fmla="*/ 0 60000 65536"/>
                <a:gd name="T15" fmla="*/ 0 w 210"/>
                <a:gd name="T16" fmla="*/ 0 h 185"/>
                <a:gd name="T17" fmla="*/ 210 w 210"/>
                <a:gd name="T18" fmla="*/ 185 h 185"/>
              </a:gdLst>
              <a:ahLst/>
              <a:cxnLst>
                <a:cxn ang="T10">
                  <a:pos x="T0" y="T1"/>
                </a:cxn>
                <a:cxn ang="T11">
                  <a:pos x="T2" y="T3"/>
                </a:cxn>
                <a:cxn ang="T12">
                  <a:pos x="T4" y="T5"/>
                </a:cxn>
                <a:cxn ang="T13">
                  <a:pos x="T6" y="T7"/>
                </a:cxn>
                <a:cxn ang="T14">
                  <a:pos x="T8" y="T9"/>
                </a:cxn>
              </a:cxnLst>
              <a:rect l="T15" t="T16" r="T17" b="T18"/>
              <a:pathLst>
                <a:path w="210" h="185">
                  <a:moveTo>
                    <a:pt x="0" y="0"/>
                  </a:moveTo>
                  <a:cubicBezTo>
                    <a:pt x="5" y="121"/>
                    <a:pt x="76" y="185"/>
                    <a:pt x="87" y="180"/>
                  </a:cubicBezTo>
                  <a:cubicBezTo>
                    <a:pt x="114" y="182"/>
                    <a:pt x="123" y="154"/>
                    <a:pt x="210" y="153"/>
                  </a:cubicBezTo>
                  <a:cubicBezTo>
                    <a:pt x="170" y="122"/>
                    <a:pt x="111" y="55"/>
                    <a:pt x="101" y="32"/>
                  </a:cubicBezTo>
                  <a:cubicBezTo>
                    <a:pt x="81" y="29"/>
                    <a:pt x="53" y="29"/>
                    <a:pt x="0" y="0"/>
                  </a:cubicBezTo>
                  <a:close/>
                </a:path>
              </a:pathLst>
            </a:custGeom>
            <a:grpFill/>
            <a:ln w="3175">
              <a:noFill/>
              <a:round/>
              <a:headEnd/>
              <a:tailEnd/>
            </a:ln>
          </p:spPr>
          <p:txBody>
            <a:bodyPr/>
            <a:lstStyle/>
            <a:p>
              <a:endParaRPr lang="fr-BE" sz="1200" dirty="0">
                <a:solidFill>
                  <a:srgbClr val="1F497D"/>
                </a:solidFill>
              </a:endParaRPr>
            </a:p>
          </p:txBody>
        </p:sp>
        <p:sp>
          <p:nvSpPr>
            <p:cNvPr id="128" name="Freeform 20">
              <a:extLst>
                <a:ext uri="{FF2B5EF4-FFF2-40B4-BE49-F238E27FC236}">
                  <a16:creationId xmlns:a16="http://schemas.microsoft.com/office/drawing/2014/main" id="{768C5D0E-A94A-4D85-BB26-951329163EC1}"/>
                </a:ext>
              </a:extLst>
            </p:cNvPr>
            <p:cNvSpPr>
              <a:spLocks/>
            </p:cNvSpPr>
            <p:nvPr/>
          </p:nvSpPr>
          <p:spPr bwMode="auto">
            <a:xfrm>
              <a:off x="1403648" y="-1513447"/>
              <a:ext cx="344934" cy="111752"/>
            </a:xfrm>
            <a:custGeom>
              <a:avLst/>
              <a:gdLst>
                <a:gd name="T0" fmla="*/ 2147483647 w 498"/>
                <a:gd name="T1" fmla="*/ 2147483647 h 161"/>
                <a:gd name="T2" fmla="*/ 2147483647 w 498"/>
                <a:gd name="T3" fmla="*/ 2147483647 h 161"/>
                <a:gd name="T4" fmla="*/ 2147483647 w 498"/>
                <a:gd name="T5" fmla="*/ 2147483647 h 161"/>
                <a:gd name="T6" fmla="*/ 2147483647 w 498"/>
                <a:gd name="T7" fmla="*/ 2147483647 h 161"/>
                <a:gd name="T8" fmla="*/ 2147483647 w 498"/>
                <a:gd name="T9" fmla="*/ 2147483647 h 161"/>
                <a:gd name="T10" fmla="*/ 2147483647 w 498"/>
                <a:gd name="T11" fmla="*/ 2147483647 h 161"/>
                <a:gd name="T12" fmla="*/ 2147483647 w 498"/>
                <a:gd name="T13" fmla="*/ 2147483647 h 161"/>
                <a:gd name="T14" fmla="*/ 2147483647 w 498"/>
                <a:gd name="T15" fmla="*/ 2147483647 h 161"/>
                <a:gd name="T16" fmla="*/ 2147483647 w 498"/>
                <a:gd name="T17" fmla="*/ 2147483647 h 161"/>
                <a:gd name="T18" fmla="*/ 2147483647 w 498"/>
                <a:gd name="T19" fmla="*/ 2147483647 h 161"/>
                <a:gd name="T20" fmla="*/ 2147483647 w 498"/>
                <a:gd name="T21" fmla="*/ 2147483647 h 161"/>
                <a:gd name="T22" fmla="*/ 2147483647 w 498"/>
                <a:gd name="T23" fmla="*/ 2147483647 h 161"/>
                <a:gd name="T24" fmla="*/ 2147483647 w 498"/>
                <a:gd name="T25" fmla="*/ 2147483647 h 161"/>
                <a:gd name="T26" fmla="*/ 2147483647 w 498"/>
                <a:gd name="T27" fmla="*/ 2147483647 h 161"/>
                <a:gd name="T28" fmla="*/ 2147483647 w 498"/>
                <a:gd name="T29" fmla="*/ 2147483647 h 161"/>
                <a:gd name="T30" fmla="*/ 2147483647 w 498"/>
                <a:gd name="T31" fmla="*/ 2147483647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8"/>
                <a:gd name="T49" fmla="*/ 0 h 161"/>
                <a:gd name="T50" fmla="*/ 498 w 498"/>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8" h="161">
                  <a:moveTo>
                    <a:pt x="6" y="91"/>
                  </a:moveTo>
                  <a:cubicBezTo>
                    <a:pt x="0" y="55"/>
                    <a:pt x="15" y="39"/>
                    <a:pt x="92" y="30"/>
                  </a:cubicBezTo>
                  <a:cubicBezTo>
                    <a:pt x="158" y="11"/>
                    <a:pt x="144" y="5"/>
                    <a:pt x="185" y="3"/>
                  </a:cubicBezTo>
                  <a:cubicBezTo>
                    <a:pt x="232" y="0"/>
                    <a:pt x="253" y="49"/>
                    <a:pt x="457" y="77"/>
                  </a:cubicBezTo>
                  <a:cubicBezTo>
                    <a:pt x="458" y="99"/>
                    <a:pt x="470" y="125"/>
                    <a:pt x="498" y="161"/>
                  </a:cubicBezTo>
                  <a:cubicBezTo>
                    <a:pt x="430" y="146"/>
                    <a:pt x="395" y="119"/>
                    <a:pt x="358" y="109"/>
                  </a:cubicBezTo>
                  <a:cubicBezTo>
                    <a:pt x="340" y="107"/>
                    <a:pt x="347" y="139"/>
                    <a:pt x="330" y="148"/>
                  </a:cubicBezTo>
                  <a:cubicBezTo>
                    <a:pt x="321" y="131"/>
                    <a:pt x="332" y="92"/>
                    <a:pt x="319" y="89"/>
                  </a:cubicBezTo>
                  <a:cubicBezTo>
                    <a:pt x="243" y="66"/>
                    <a:pt x="243" y="66"/>
                    <a:pt x="243" y="66"/>
                  </a:cubicBezTo>
                  <a:cubicBezTo>
                    <a:pt x="237" y="100"/>
                    <a:pt x="253" y="120"/>
                    <a:pt x="270" y="157"/>
                  </a:cubicBezTo>
                  <a:cubicBezTo>
                    <a:pt x="228" y="154"/>
                    <a:pt x="217" y="119"/>
                    <a:pt x="221" y="64"/>
                  </a:cubicBezTo>
                  <a:cubicBezTo>
                    <a:pt x="185" y="67"/>
                    <a:pt x="164" y="65"/>
                    <a:pt x="165" y="68"/>
                  </a:cubicBezTo>
                  <a:cubicBezTo>
                    <a:pt x="154" y="76"/>
                    <a:pt x="108" y="144"/>
                    <a:pt x="116" y="159"/>
                  </a:cubicBezTo>
                  <a:cubicBezTo>
                    <a:pt x="95" y="153"/>
                    <a:pt x="88" y="143"/>
                    <a:pt x="87" y="122"/>
                  </a:cubicBezTo>
                  <a:cubicBezTo>
                    <a:pt x="85" y="113"/>
                    <a:pt x="111" y="95"/>
                    <a:pt x="131" y="65"/>
                  </a:cubicBezTo>
                  <a:cubicBezTo>
                    <a:pt x="88" y="60"/>
                    <a:pt x="49" y="74"/>
                    <a:pt x="6" y="91"/>
                  </a:cubicBezTo>
                  <a:close/>
                </a:path>
              </a:pathLst>
            </a:custGeom>
            <a:grpFill/>
            <a:ln w="3175">
              <a:noFill/>
              <a:round/>
              <a:headEnd/>
              <a:tailEnd/>
            </a:ln>
          </p:spPr>
          <p:txBody>
            <a:bodyPr/>
            <a:lstStyle/>
            <a:p>
              <a:endParaRPr lang="fr-BE" sz="1200" dirty="0">
                <a:solidFill>
                  <a:srgbClr val="1F497D"/>
                </a:solidFill>
              </a:endParaRPr>
            </a:p>
          </p:txBody>
        </p:sp>
        <p:sp>
          <p:nvSpPr>
            <p:cNvPr id="129" name="Freeform 21">
              <a:extLst>
                <a:ext uri="{FF2B5EF4-FFF2-40B4-BE49-F238E27FC236}">
                  <a16:creationId xmlns:a16="http://schemas.microsoft.com/office/drawing/2014/main" id="{0698E22A-E6AC-47DB-912F-4CE5F4C51922}"/>
                </a:ext>
              </a:extLst>
            </p:cNvPr>
            <p:cNvSpPr>
              <a:spLocks/>
            </p:cNvSpPr>
            <p:nvPr/>
          </p:nvSpPr>
          <p:spPr bwMode="auto">
            <a:xfrm>
              <a:off x="1811644" y="-1476783"/>
              <a:ext cx="241102" cy="167774"/>
            </a:xfrm>
            <a:custGeom>
              <a:avLst/>
              <a:gdLst>
                <a:gd name="T0" fmla="*/ 0 w 348"/>
                <a:gd name="T1" fmla="*/ 0 h 242"/>
                <a:gd name="T2" fmla="*/ 2147483647 w 348"/>
                <a:gd name="T3" fmla="*/ 2147483647 h 242"/>
                <a:gd name="T4" fmla="*/ 2147483647 w 348"/>
                <a:gd name="T5" fmla="*/ 2147483647 h 242"/>
                <a:gd name="T6" fmla="*/ 2147483647 w 348"/>
                <a:gd name="T7" fmla="*/ 2147483647 h 242"/>
                <a:gd name="T8" fmla="*/ 2147483647 w 348"/>
                <a:gd name="T9" fmla="*/ 2147483647 h 242"/>
                <a:gd name="T10" fmla="*/ 2147483647 w 348"/>
                <a:gd name="T11" fmla="*/ 2147483647 h 242"/>
                <a:gd name="T12" fmla="*/ 2147483647 w 348"/>
                <a:gd name="T13" fmla="*/ 2147483647 h 242"/>
                <a:gd name="T14" fmla="*/ 2147483647 w 348"/>
                <a:gd name="T15" fmla="*/ 2147483647 h 242"/>
                <a:gd name="T16" fmla="*/ 2147483647 w 348"/>
                <a:gd name="T17" fmla="*/ 2147483647 h 242"/>
                <a:gd name="T18" fmla="*/ 2147483647 w 348"/>
                <a:gd name="T19" fmla="*/ 2147483647 h 242"/>
                <a:gd name="T20" fmla="*/ 0 w 348"/>
                <a:gd name="T21" fmla="*/ 0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8"/>
                <a:gd name="T34" fmla="*/ 0 h 242"/>
                <a:gd name="T35" fmla="*/ 348 w 348"/>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8" h="242">
                  <a:moveTo>
                    <a:pt x="0" y="0"/>
                  </a:moveTo>
                  <a:cubicBezTo>
                    <a:pt x="112" y="145"/>
                    <a:pt x="187" y="157"/>
                    <a:pt x="218" y="204"/>
                  </a:cubicBezTo>
                  <a:cubicBezTo>
                    <a:pt x="230" y="223"/>
                    <a:pt x="245" y="238"/>
                    <a:pt x="254" y="240"/>
                  </a:cubicBezTo>
                  <a:cubicBezTo>
                    <a:pt x="279" y="242"/>
                    <a:pt x="313" y="241"/>
                    <a:pt x="329" y="239"/>
                  </a:cubicBezTo>
                  <a:cubicBezTo>
                    <a:pt x="348" y="214"/>
                    <a:pt x="327" y="197"/>
                    <a:pt x="323" y="178"/>
                  </a:cubicBezTo>
                  <a:cubicBezTo>
                    <a:pt x="322" y="147"/>
                    <a:pt x="337" y="132"/>
                    <a:pt x="331" y="107"/>
                  </a:cubicBezTo>
                  <a:cubicBezTo>
                    <a:pt x="313" y="119"/>
                    <a:pt x="295" y="134"/>
                    <a:pt x="267" y="131"/>
                  </a:cubicBezTo>
                  <a:cubicBezTo>
                    <a:pt x="271" y="102"/>
                    <a:pt x="296" y="103"/>
                    <a:pt x="290" y="74"/>
                  </a:cubicBezTo>
                  <a:cubicBezTo>
                    <a:pt x="313" y="48"/>
                    <a:pt x="307" y="34"/>
                    <a:pt x="308" y="23"/>
                  </a:cubicBezTo>
                  <a:cubicBezTo>
                    <a:pt x="179" y="38"/>
                    <a:pt x="131" y="2"/>
                    <a:pt x="106" y="5"/>
                  </a:cubicBezTo>
                  <a:cubicBezTo>
                    <a:pt x="88" y="6"/>
                    <a:pt x="44" y="11"/>
                    <a:pt x="0" y="0"/>
                  </a:cubicBezTo>
                  <a:close/>
                </a:path>
              </a:pathLst>
            </a:custGeom>
            <a:grpFill/>
            <a:ln w="3175">
              <a:noFill/>
              <a:round/>
              <a:headEnd/>
              <a:tailEnd/>
            </a:ln>
          </p:spPr>
          <p:txBody>
            <a:bodyPr/>
            <a:lstStyle/>
            <a:p>
              <a:endParaRPr lang="fr-BE" sz="1200" dirty="0">
                <a:solidFill>
                  <a:srgbClr val="1F497D"/>
                </a:solidFill>
              </a:endParaRPr>
            </a:p>
          </p:txBody>
        </p:sp>
        <p:sp>
          <p:nvSpPr>
            <p:cNvPr id="130" name="Freeform 22">
              <a:extLst>
                <a:ext uri="{FF2B5EF4-FFF2-40B4-BE49-F238E27FC236}">
                  <a16:creationId xmlns:a16="http://schemas.microsoft.com/office/drawing/2014/main" id="{B94ACF4E-C6EB-442F-85E9-FB5817EB28F5}"/>
                </a:ext>
              </a:extLst>
            </p:cNvPr>
            <p:cNvSpPr>
              <a:spLocks/>
            </p:cNvSpPr>
            <p:nvPr/>
          </p:nvSpPr>
          <p:spPr bwMode="auto">
            <a:xfrm>
              <a:off x="1733917" y="-1320742"/>
              <a:ext cx="284219" cy="258408"/>
            </a:xfrm>
            <a:custGeom>
              <a:avLst/>
              <a:gdLst>
                <a:gd name="T0" fmla="*/ 2147483647 w 410"/>
                <a:gd name="T1" fmla="*/ 0 h 373"/>
                <a:gd name="T2" fmla="*/ 2147483647 w 410"/>
                <a:gd name="T3" fmla="*/ 2147483647 h 373"/>
                <a:gd name="T4" fmla="*/ 2147483647 w 410"/>
                <a:gd name="T5" fmla="*/ 2147483647 h 373"/>
                <a:gd name="T6" fmla="*/ 0 w 410"/>
                <a:gd name="T7" fmla="*/ 2147483647 h 373"/>
                <a:gd name="T8" fmla="*/ 2147483647 w 410"/>
                <a:gd name="T9" fmla="*/ 2147483647 h 373"/>
                <a:gd name="T10" fmla="*/ 2147483647 w 410"/>
                <a:gd name="T11" fmla="*/ 2147483647 h 373"/>
                <a:gd name="T12" fmla="*/ 2147483647 w 410"/>
                <a:gd name="T13" fmla="*/ 2147483647 h 373"/>
                <a:gd name="T14" fmla="*/ 2147483647 w 410"/>
                <a:gd name="T15" fmla="*/ 2147483647 h 373"/>
                <a:gd name="T16" fmla="*/ 2147483647 w 410"/>
                <a:gd name="T17" fmla="*/ 2147483647 h 373"/>
                <a:gd name="T18" fmla="*/ 2147483647 w 410"/>
                <a:gd name="T19" fmla="*/ 2147483647 h 373"/>
                <a:gd name="T20" fmla="*/ 2147483647 w 410"/>
                <a:gd name="T21" fmla="*/ 2147483647 h 373"/>
                <a:gd name="T22" fmla="*/ 2147483647 w 410"/>
                <a:gd name="T23" fmla="*/ 2147483647 h 373"/>
                <a:gd name="T24" fmla="*/ 2147483647 w 410"/>
                <a:gd name="T25" fmla="*/ 2147483647 h 373"/>
                <a:gd name="T26" fmla="*/ 2147483647 w 410"/>
                <a:gd name="T27" fmla="*/ 2147483647 h 373"/>
                <a:gd name="T28" fmla="*/ 2147483647 w 410"/>
                <a:gd name="T29" fmla="*/ 2147483647 h 373"/>
                <a:gd name="T30" fmla="*/ 2147483647 w 410"/>
                <a:gd name="T31" fmla="*/ 2147483647 h 373"/>
                <a:gd name="T32" fmla="*/ 2147483647 w 410"/>
                <a:gd name="T33" fmla="*/ 2147483647 h 373"/>
                <a:gd name="T34" fmla="*/ 2147483647 w 410"/>
                <a:gd name="T35" fmla="*/ 2147483647 h 373"/>
                <a:gd name="T36" fmla="*/ 2147483647 w 410"/>
                <a:gd name="T37" fmla="*/ 2147483647 h 373"/>
                <a:gd name="T38" fmla="*/ 2147483647 w 410"/>
                <a:gd name="T39" fmla="*/ 2147483647 h 373"/>
                <a:gd name="T40" fmla="*/ 2147483647 w 410"/>
                <a:gd name="T41" fmla="*/ 0 h 3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0"/>
                <a:gd name="T64" fmla="*/ 0 h 373"/>
                <a:gd name="T65" fmla="*/ 410 w 410"/>
                <a:gd name="T66" fmla="*/ 373 h 3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0" h="373">
                  <a:moveTo>
                    <a:pt x="320" y="0"/>
                  </a:moveTo>
                  <a:cubicBezTo>
                    <a:pt x="258" y="149"/>
                    <a:pt x="198" y="206"/>
                    <a:pt x="165" y="239"/>
                  </a:cubicBezTo>
                  <a:cubicBezTo>
                    <a:pt x="148" y="255"/>
                    <a:pt x="89" y="240"/>
                    <a:pt x="58" y="242"/>
                  </a:cubicBezTo>
                  <a:cubicBezTo>
                    <a:pt x="2" y="245"/>
                    <a:pt x="4" y="272"/>
                    <a:pt x="0" y="293"/>
                  </a:cubicBezTo>
                  <a:cubicBezTo>
                    <a:pt x="32" y="289"/>
                    <a:pt x="40" y="271"/>
                    <a:pt x="62" y="272"/>
                  </a:cubicBezTo>
                  <a:cubicBezTo>
                    <a:pt x="92" y="276"/>
                    <a:pt x="107" y="274"/>
                    <a:pt x="130" y="276"/>
                  </a:cubicBezTo>
                  <a:cubicBezTo>
                    <a:pt x="147" y="271"/>
                    <a:pt x="155" y="273"/>
                    <a:pt x="167" y="271"/>
                  </a:cubicBezTo>
                  <a:cubicBezTo>
                    <a:pt x="166" y="286"/>
                    <a:pt x="118" y="310"/>
                    <a:pt x="93" y="330"/>
                  </a:cubicBezTo>
                  <a:cubicBezTo>
                    <a:pt x="80" y="350"/>
                    <a:pt x="91" y="367"/>
                    <a:pt x="97" y="373"/>
                  </a:cubicBezTo>
                  <a:cubicBezTo>
                    <a:pt x="111" y="362"/>
                    <a:pt x="113" y="363"/>
                    <a:pt x="128" y="358"/>
                  </a:cubicBezTo>
                  <a:cubicBezTo>
                    <a:pt x="129" y="323"/>
                    <a:pt x="162" y="322"/>
                    <a:pt x="185" y="292"/>
                  </a:cubicBezTo>
                  <a:cubicBezTo>
                    <a:pt x="214" y="309"/>
                    <a:pt x="236" y="296"/>
                    <a:pt x="254" y="282"/>
                  </a:cubicBezTo>
                  <a:cubicBezTo>
                    <a:pt x="268" y="290"/>
                    <a:pt x="282" y="331"/>
                    <a:pt x="321" y="359"/>
                  </a:cubicBezTo>
                  <a:cubicBezTo>
                    <a:pt x="331" y="342"/>
                    <a:pt x="327" y="337"/>
                    <a:pt x="327" y="326"/>
                  </a:cubicBezTo>
                  <a:cubicBezTo>
                    <a:pt x="305" y="312"/>
                    <a:pt x="281" y="288"/>
                    <a:pt x="269" y="256"/>
                  </a:cubicBezTo>
                  <a:cubicBezTo>
                    <a:pt x="258" y="209"/>
                    <a:pt x="280" y="183"/>
                    <a:pt x="292" y="167"/>
                  </a:cubicBezTo>
                  <a:cubicBezTo>
                    <a:pt x="316" y="189"/>
                    <a:pt x="326" y="198"/>
                    <a:pt x="363" y="190"/>
                  </a:cubicBezTo>
                  <a:cubicBezTo>
                    <a:pt x="332" y="174"/>
                    <a:pt x="316" y="167"/>
                    <a:pt x="308" y="148"/>
                  </a:cubicBezTo>
                  <a:cubicBezTo>
                    <a:pt x="322" y="130"/>
                    <a:pt x="358" y="88"/>
                    <a:pt x="410" y="40"/>
                  </a:cubicBezTo>
                  <a:cubicBezTo>
                    <a:pt x="385" y="36"/>
                    <a:pt x="361" y="37"/>
                    <a:pt x="350" y="31"/>
                  </a:cubicBezTo>
                  <a:cubicBezTo>
                    <a:pt x="338" y="26"/>
                    <a:pt x="330" y="10"/>
                    <a:pt x="320" y="0"/>
                  </a:cubicBezTo>
                  <a:close/>
                </a:path>
              </a:pathLst>
            </a:custGeom>
            <a:grpFill/>
            <a:ln w="3175">
              <a:noFill/>
              <a:round/>
              <a:headEnd/>
              <a:tailEnd/>
            </a:ln>
          </p:spPr>
          <p:txBody>
            <a:bodyPr/>
            <a:lstStyle/>
            <a:p>
              <a:endParaRPr lang="fr-BE" sz="1200" dirty="0">
                <a:solidFill>
                  <a:srgbClr val="1F497D"/>
                </a:solidFill>
              </a:endParaRPr>
            </a:p>
          </p:txBody>
        </p:sp>
        <p:sp>
          <p:nvSpPr>
            <p:cNvPr id="131" name="Freeform 23">
              <a:extLst>
                <a:ext uri="{FF2B5EF4-FFF2-40B4-BE49-F238E27FC236}">
                  <a16:creationId xmlns:a16="http://schemas.microsoft.com/office/drawing/2014/main" id="{E6F925B4-1A33-42B5-BA93-9052AD8091EF}"/>
                </a:ext>
              </a:extLst>
            </p:cNvPr>
            <p:cNvSpPr>
              <a:spLocks/>
            </p:cNvSpPr>
            <p:nvPr/>
          </p:nvSpPr>
          <p:spPr bwMode="auto">
            <a:xfrm>
              <a:off x="1691680" y="-2092738"/>
              <a:ext cx="48690" cy="28451"/>
            </a:xfrm>
            <a:custGeom>
              <a:avLst/>
              <a:gdLst>
                <a:gd name="T0" fmla="*/ 0 w 70"/>
                <a:gd name="T1" fmla="*/ 2147483647 h 41"/>
                <a:gd name="T2" fmla="*/ 2147483647 w 70"/>
                <a:gd name="T3" fmla="*/ 0 h 41"/>
                <a:gd name="T4" fmla="*/ 2147483647 w 70"/>
                <a:gd name="T5" fmla="*/ 2147483647 h 41"/>
                <a:gd name="T6" fmla="*/ 0 w 70"/>
                <a:gd name="T7" fmla="*/ 2147483647 h 41"/>
                <a:gd name="T8" fmla="*/ 0 60000 65536"/>
                <a:gd name="T9" fmla="*/ 0 60000 65536"/>
                <a:gd name="T10" fmla="*/ 0 60000 65536"/>
                <a:gd name="T11" fmla="*/ 0 60000 65536"/>
                <a:gd name="T12" fmla="*/ 0 w 70"/>
                <a:gd name="T13" fmla="*/ 0 h 41"/>
                <a:gd name="T14" fmla="*/ 70 w 70"/>
                <a:gd name="T15" fmla="*/ 41 h 41"/>
              </a:gdLst>
              <a:ahLst/>
              <a:cxnLst>
                <a:cxn ang="T8">
                  <a:pos x="T0" y="T1"/>
                </a:cxn>
                <a:cxn ang="T9">
                  <a:pos x="T2" y="T3"/>
                </a:cxn>
                <a:cxn ang="T10">
                  <a:pos x="T4" y="T5"/>
                </a:cxn>
                <a:cxn ang="T11">
                  <a:pos x="T6" y="T7"/>
                </a:cxn>
              </a:cxnLst>
              <a:rect l="T12" t="T13" r="T14" b="T15"/>
              <a:pathLst>
                <a:path w="70" h="41">
                  <a:moveTo>
                    <a:pt x="0" y="41"/>
                  </a:moveTo>
                  <a:cubicBezTo>
                    <a:pt x="4" y="28"/>
                    <a:pt x="26" y="15"/>
                    <a:pt x="52" y="0"/>
                  </a:cubicBezTo>
                  <a:cubicBezTo>
                    <a:pt x="61" y="9"/>
                    <a:pt x="62" y="15"/>
                    <a:pt x="70" y="22"/>
                  </a:cubicBezTo>
                  <a:cubicBezTo>
                    <a:pt x="46" y="28"/>
                    <a:pt x="24" y="35"/>
                    <a:pt x="0" y="41"/>
                  </a:cubicBezTo>
                  <a:close/>
                </a:path>
              </a:pathLst>
            </a:custGeom>
            <a:grpFill/>
            <a:ln w="3175">
              <a:noFill/>
              <a:round/>
              <a:headEnd/>
              <a:tailEnd/>
            </a:ln>
          </p:spPr>
          <p:txBody>
            <a:bodyPr/>
            <a:lstStyle/>
            <a:p>
              <a:endParaRPr lang="fr-BE" sz="1200" dirty="0">
                <a:solidFill>
                  <a:srgbClr val="1F497D"/>
                </a:solidFill>
              </a:endParaRPr>
            </a:p>
          </p:txBody>
        </p:sp>
        <p:sp>
          <p:nvSpPr>
            <p:cNvPr id="133" name="Freeform 24">
              <a:extLst>
                <a:ext uri="{FF2B5EF4-FFF2-40B4-BE49-F238E27FC236}">
                  <a16:creationId xmlns:a16="http://schemas.microsoft.com/office/drawing/2014/main" id="{B1218D8F-04EE-422F-AFBA-10F2111AD0D5}"/>
                </a:ext>
              </a:extLst>
            </p:cNvPr>
            <p:cNvSpPr>
              <a:spLocks/>
            </p:cNvSpPr>
            <p:nvPr/>
          </p:nvSpPr>
          <p:spPr bwMode="auto">
            <a:xfrm>
              <a:off x="1694613" y="-2071912"/>
              <a:ext cx="70688" cy="26398"/>
            </a:xfrm>
            <a:custGeom>
              <a:avLst/>
              <a:gdLst>
                <a:gd name="T0" fmla="*/ 0 w 102"/>
                <a:gd name="T1" fmla="*/ 2147483647 h 38"/>
                <a:gd name="T2" fmla="*/ 2147483647 w 102"/>
                <a:gd name="T3" fmla="*/ 0 h 38"/>
                <a:gd name="T4" fmla="*/ 2147483647 w 102"/>
                <a:gd name="T5" fmla="*/ 2147483647 h 38"/>
                <a:gd name="T6" fmla="*/ 2147483647 w 102"/>
                <a:gd name="T7" fmla="*/ 2147483647 h 38"/>
                <a:gd name="T8" fmla="*/ 2147483647 w 102"/>
                <a:gd name="T9" fmla="*/ 2147483647 h 38"/>
                <a:gd name="T10" fmla="*/ 0 w 102"/>
                <a:gd name="T11" fmla="*/ 2147483647 h 38"/>
                <a:gd name="T12" fmla="*/ 0 60000 65536"/>
                <a:gd name="T13" fmla="*/ 0 60000 65536"/>
                <a:gd name="T14" fmla="*/ 0 60000 65536"/>
                <a:gd name="T15" fmla="*/ 0 60000 65536"/>
                <a:gd name="T16" fmla="*/ 0 60000 65536"/>
                <a:gd name="T17" fmla="*/ 0 60000 65536"/>
                <a:gd name="T18" fmla="*/ 0 w 102"/>
                <a:gd name="T19" fmla="*/ 0 h 38"/>
                <a:gd name="T20" fmla="*/ 102 w 102"/>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102" h="38">
                  <a:moveTo>
                    <a:pt x="0" y="20"/>
                  </a:moveTo>
                  <a:cubicBezTo>
                    <a:pt x="26" y="13"/>
                    <a:pt x="51" y="9"/>
                    <a:pt x="73" y="0"/>
                  </a:cubicBezTo>
                  <a:cubicBezTo>
                    <a:pt x="83" y="11"/>
                    <a:pt x="89" y="22"/>
                    <a:pt x="102" y="30"/>
                  </a:cubicBezTo>
                  <a:cubicBezTo>
                    <a:pt x="93" y="33"/>
                    <a:pt x="86" y="36"/>
                    <a:pt x="76" y="38"/>
                  </a:cubicBezTo>
                  <a:cubicBezTo>
                    <a:pt x="73" y="38"/>
                    <a:pt x="65" y="36"/>
                    <a:pt x="64" y="25"/>
                  </a:cubicBezTo>
                  <a:cubicBezTo>
                    <a:pt x="36" y="27"/>
                    <a:pt x="3" y="22"/>
                    <a:pt x="0" y="20"/>
                  </a:cubicBezTo>
                  <a:close/>
                </a:path>
              </a:pathLst>
            </a:custGeom>
            <a:grpFill/>
            <a:ln w="3175">
              <a:noFill/>
              <a:round/>
              <a:headEnd/>
              <a:tailEnd/>
            </a:ln>
          </p:spPr>
          <p:txBody>
            <a:bodyPr/>
            <a:lstStyle/>
            <a:p>
              <a:endParaRPr lang="fr-BE" sz="1200" dirty="0">
                <a:solidFill>
                  <a:srgbClr val="1F497D"/>
                </a:solidFill>
              </a:endParaRPr>
            </a:p>
          </p:txBody>
        </p:sp>
        <p:sp>
          <p:nvSpPr>
            <p:cNvPr id="134" name="Freeform 25">
              <a:extLst>
                <a:ext uri="{FF2B5EF4-FFF2-40B4-BE49-F238E27FC236}">
                  <a16:creationId xmlns:a16="http://schemas.microsoft.com/office/drawing/2014/main" id="{B5D98058-EA5F-4AF4-B77B-63D20B6513E9}"/>
                </a:ext>
              </a:extLst>
            </p:cNvPr>
            <p:cNvSpPr>
              <a:spLocks noEditPoints="1"/>
            </p:cNvSpPr>
            <p:nvPr/>
          </p:nvSpPr>
          <p:spPr bwMode="auto">
            <a:xfrm>
              <a:off x="1739490" y="-2129401"/>
              <a:ext cx="143429" cy="82421"/>
            </a:xfrm>
            <a:custGeom>
              <a:avLst/>
              <a:gdLst>
                <a:gd name="T0" fmla="*/ 2147483647 w 207"/>
                <a:gd name="T1" fmla="*/ 2147483647 h 119"/>
                <a:gd name="T2" fmla="*/ 2147483647 w 207"/>
                <a:gd name="T3" fmla="*/ 2147483647 h 119"/>
                <a:gd name="T4" fmla="*/ 0 w 207"/>
                <a:gd name="T5" fmla="*/ 2147483647 h 119"/>
                <a:gd name="T6" fmla="*/ 2147483647 w 207"/>
                <a:gd name="T7" fmla="*/ 2147483647 h 119"/>
                <a:gd name="T8" fmla="*/ 2147483647 w 207"/>
                <a:gd name="T9" fmla="*/ 2147483647 h 119"/>
                <a:gd name="T10" fmla="*/ 2147483647 w 207"/>
                <a:gd name="T11" fmla="*/ 2147483647 h 119"/>
                <a:gd name="T12" fmla="*/ 2147483647 w 207"/>
                <a:gd name="T13" fmla="*/ 2147483647 h 119"/>
                <a:gd name="T14" fmla="*/ 2147483647 w 207"/>
                <a:gd name="T15" fmla="*/ 2147483647 h 119"/>
                <a:gd name="T16" fmla="*/ 2147483647 w 207"/>
                <a:gd name="T17" fmla="*/ 2147483647 h 119"/>
                <a:gd name="T18" fmla="*/ 2147483647 w 207"/>
                <a:gd name="T19" fmla="*/ 2147483647 h 119"/>
                <a:gd name="T20" fmla="*/ 2147483647 w 207"/>
                <a:gd name="T21" fmla="*/ 2147483647 h 119"/>
                <a:gd name="T22" fmla="*/ 2147483647 w 207"/>
                <a:gd name="T23" fmla="*/ 2147483647 h 119"/>
                <a:gd name="T24" fmla="*/ 2147483647 w 207"/>
                <a:gd name="T25" fmla="*/ 2147483647 h 1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
                <a:gd name="T40" fmla="*/ 0 h 119"/>
                <a:gd name="T41" fmla="*/ 207 w 207"/>
                <a:gd name="T42" fmla="*/ 119 h 1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 h="119">
                  <a:moveTo>
                    <a:pt x="86" y="1"/>
                  </a:moveTo>
                  <a:cubicBezTo>
                    <a:pt x="78" y="0"/>
                    <a:pt x="68" y="3"/>
                    <a:pt x="53" y="10"/>
                  </a:cubicBezTo>
                  <a:cubicBezTo>
                    <a:pt x="37" y="19"/>
                    <a:pt x="15" y="39"/>
                    <a:pt x="0" y="47"/>
                  </a:cubicBezTo>
                  <a:cubicBezTo>
                    <a:pt x="11" y="63"/>
                    <a:pt x="37" y="97"/>
                    <a:pt x="50" y="107"/>
                  </a:cubicBezTo>
                  <a:cubicBezTo>
                    <a:pt x="66" y="84"/>
                    <a:pt x="89" y="71"/>
                    <a:pt x="100" y="58"/>
                  </a:cubicBezTo>
                  <a:cubicBezTo>
                    <a:pt x="115" y="48"/>
                    <a:pt x="133" y="67"/>
                    <a:pt x="145" y="75"/>
                  </a:cubicBezTo>
                  <a:cubicBezTo>
                    <a:pt x="178" y="97"/>
                    <a:pt x="190" y="109"/>
                    <a:pt x="207" y="119"/>
                  </a:cubicBezTo>
                  <a:cubicBezTo>
                    <a:pt x="205" y="67"/>
                    <a:pt x="180" y="13"/>
                    <a:pt x="129" y="13"/>
                  </a:cubicBezTo>
                  <a:cubicBezTo>
                    <a:pt x="107" y="13"/>
                    <a:pt x="102" y="1"/>
                    <a:pt x="86" y="1"/>
                  </a:cubicBezTo>
                  <a:close/>
                  <a:moveTo>
                    <a:pt x="54" y="31"/>
                  </a:moveTo>
                  <a:cubicBezTo>
                    <a:pt x="70" y="30"/>
                    <a:pt x="63" y="43"/>
                    <a:pt x="69" y="52"/>
                  </a:cubicBezTo>
                  <a:cubicBezTo>
                    <a:pt x="75" y="60"/>
                    <a:pt x="62" y="67"/>
                    <a:pt x="53" y="59"/>
                  </a:cubicBezTo>
                  <a:cubicBezTo>
                    <a:pt x="46" y="52"/>
                    <a:pt x="46" y="37"/>
                    <a:pt x="54" y="31"/>
                  </a:cubicBezTo>
                  <a:close/>
                </a:path>
              </a:pathLst>
            </a:custGeom>
            <a:grpFill/>
            <a:ln w="3175">
              <a:noFill/>
              <a:round/>
              <a:headEnd/>
              <a:tailEnd/>
            </a:ln>
          </p:spPr>
          <p:txBody>
            <a:bodyPr/>
            <a:lstStyle/>
            <a:p>
              <a:endParaRPr lang="fr-BE" sz="1200" dirty="0">
                <a:solidFill>
                  <a:srgbClr val="1F497D"/>
                </a:solidFill>
              </a:endParaRPr>
            </a:p>
          </p:txBody>
        </p:sp>
        <p:sp>
          <p:nvSpPr>
            <p:cNvPr id="135" name="Freeform 26">
              <a:extLst>
                <a:ext uri="{FF2B5EF4-FFF2-40B4-BE49-F238E27FC236}">
                  <a16:creationId xmlns:a16="http://schemas.microsoft.com/office/drawing/2014/main" id="{03E3A77C-F64B-4F47-8B2C-99C73272077B}"/>
                </a:ext>
              </a:extLst>
            </p:cNvPr>
            <p:cNvSpPr>
              <a:spLocks/>
            </p:cNvSpPr>
            <p:nvPr/>
          </p:nvSpPr>
          <p:spPr bwMode="auto">
            <a:xfrm>
              <a:off x="1695200" y="-2259632"/>
              <a:ext cx="223210" cy="162788"/>
            </a:xfrm>
            <a:custGeom>
              <a:avLst/>
              <a:gdLst>
                <a:gd name="T0" fmla="*/ 2147483647 w 322"/>
                <a:gd name="T1" fmla="*/ 2147483647 h 235"/>
                <a:gd name="T2" fmla="*/ 2147483647 w 322"/>
                <a:gd name="T3" fmla="*/ 2147483647 h 235"/>
                <a:gd name="T4" fmla="*/ 0 w 322"/>
                <a:gd name="T5" fmla="*/ 2147483647 h 235"/>
                <a:gd name="T6" fmla="*/ 2147483647 w 322"/>
                <a:gd name="T7" fmla="*/ 2147483647 h 235"/>
                <a:gd name="T8" fmla="*/ 2147483647 w 322"/>
                <a:gd name="T9" fmla="*/ 2147483647 h 235"/>
                <a:gd name="T10" fmla="*/ 2147483647 w 322"/>
                <a:gd name="T11" fmla="*/ 2147483647 h 235"/>
                <a:gd name="T12" fmla="*/ 2147483647 w 322"/>
                <a:gd name="T13" fmla="*/ 2147483647 h 235"/>
                <a:gd name="T14" fmla="*/ 2147483647 w 322"/>
                <a:gd name="T15" fmla="*/ 2147483647 h 235"/>
                <a:gd name="T16" fmla="*/ 2147483647 w 322"/>
                <a:gd name="T17" fmla="*/ 2147483647 h 235"/>
                <a:gd name="T18" fmla="*/ 2147483647 w 322"/>
                <a:gd name="T19" fmla="*/ 2147483647 h 235"/>
                <a:gd name="T20" fmla="*/ 2147483647 w 322"/>
                <a:gd name="T21" fmla="*/ 2147483647 h 235"/>
                <a:gd name="T22" fmla="*/ 2147483647 w 322"/>
                <a:gd name="T23" fmla="*/ 2147483647 h 235"/>
                <a:gd name="T24" fmla="*/ 2147483647 w 322"/>
                <a:gd name="T25" fmla="*/ 2147483647 h 235"/>
                <a:gd name="T26" fmla="*/ 2147483647 w 322"/>
                <a:gd name="T27" fmla="*/ 2147483647 h 235"/>
                <a:gd name="T28" fmla="*/ 2147483647 w 322"/>
                <a:gd name="T29" fmla="*/ 2147483647 h 235"/>
                <a:gd name="T30" fmla="*/ 2147483647 w 322"/>
                <a:gd name="T31" fmla="*/ 2147483647 h 235"/>
                <a:gd name="T32" fmla="*/ 2147483647 w 322"/>
                <a:gd name="T33" fmla="*/ 2147483647 h 235"/>
                <a:gd name="T34" fmla="*/ 2147483647 w 322"/>
                <a:gd name="T35" fmla="*/ 2147483647 h 2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2"/>
                <a:gd name="T55" fmla="*/ 0 h 235"/>
                <a:gd name="T56" fmla="*/ 322 w 322"/>
                <a:gd name="T57" fmla="*/ 235 h 2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2" h="235">
                  <a:moveTo>
                    <a:pt x="51" y="227"/>
                  </a:moveTo>
                  <a:cubicBezTo>
                    <a:pt x="35" y="234"/>
                    <a:pt x="23" y="235"/>
                    <a:pt x="16" y="230"/>
                  </a:cubicBezTo>
                  <a:cubicBezTo>
                    <a:pt x="8" y="221"/>
                    <a:pt x="3" y="214"/>
                    <a:pt x="0" y="189"/>
                  </a:cubicBezTo>
                  <a:cubicBezTo>
                    <a:pt x="9" y="158"/>
                    <a:pt x="31" y="136"/>
                    <a:pt x="57" y="99"/>
                  </a:cubicBezTo>
                  <a:cubicBezTo>
                    <a:pt x="62" y="95"/>
                    <a:pt x="74" y="111"/>
                    <a:pt x="89" y="120"/>
                  </a:cubicBezTo>
                  <a:cubicBezTo>
                    <a:pt x="85" y="92"/>
                    <a:pt x="88" y="84"/>
                    <a:pt x="95" y="73"/>
                  </a:cubicBezTo>
                  <a:cubicBezTo>
                    <a:pt x="104" y="57"/>
                    <a:pt x="124" y="27"/>
                    <a:pt x="129" y="32"/>
                  </a:cubicBezTo>
                  <a:cubicBezTo>
                    <a:pt x="138" y="47"/>
                    <a:pt x="128" y="81"/>
                    <a:pt x="138" y="79"/>
                  </a:cubicBezTo>
                  <a:cubicBezTo>
                    <a:pt x="159" y="80"/>
                    <a:pt x="156" y="15"/>
                    <a:pt x="200" y="3"/>
                  </a:cubicBezTo>
                  <a:cubicBezTo>
                    <a:pt x="210" y="0"/>
                    <a:pt x="189" y="60"/>
                    <a:pt x="202" y="60"/>
                  </a:cubicBezTo>
                  <a:cubicBezTo>
                    <a:pt x="232" y="66"/>
                    <a:pt x="239" y="0"/>
                    <a:pt x="267" y="9"/>
                  </a:cubicBezTo>
                  <a:cubicBezTo>
                    <a:pt x="291" y="11"/>
                    <a:pt x="321" y="69"/>
                    <a:pt x="321" y="85"/>
                  </a:cubicBezTo>
                  <a:cubicBezTo>
                    <a:pt x="322" y="122"/>
                    <a:pt x="302" y="159"/>
                    <a:pt x="285" y="166"/>
                  </a:cubicBezTo>
                  <a:cubicBezTo>
                    <a:pt x="254" y="182"/>
                    <a:pt x="227" y="194"/>
                    <a:pt x="184" y="187"/>
                  </a:cubicBezTo>
                  <a:cubicBezTo>
                    <a:pt x="188" y="161"/>
                    <a:pt x="136" y="173"/>
                    <a:pt x="127" y="179"/>
                  </a:cubicBezTo>
                  <a:cubicBezTo>
                    <a:pt x="113" y="185"/>
                    <a:pt x="109" y="189"/>
                    <a:pt x="96" y="197"/>
                  </a:cubicBezTo>
                  <a:cubicBezTo>
                    <a:pt x="91" y="192"/>
                    <a:pt x="85" y="173"/>
                    <a:pt x="80" y="180"/>
                  </a:cubicBezTo>
                  <a:cubicBezTo>
                    <a:pt x="78" y="204"/>
                    <a:pt x="70" y="216"/>
                    <a:pt x="51" y="227"/>
                  </a:cubicBezTo>
                  <a:close/>
                </a:path>
              </a:pathLst>
            </a:custGeom>
            <a:grpFill/>
            <a:ln w="3175">
              <a:noFill/>
              <a:round/>
              <a:headEnd/>
              <a:tailEnd/>
            </a:ln>
          </p:spPr>
          <p:txBody>
            <a:bodyPr/>
            <a:lstStyle/>
            <a:p>
              <a:endParaRPr lang="fr-BE" sz="1200" dirty="0">
                <a:solidFill>
                  <a:srgbClr val="1F497D"/>
                </a:solidFill>
              </a:endParaRPr>
            </a:p>
          </p:txBody>
        </p:sp>
        <p:sp>
          <p:nvSpPr>
            <p:cNvPr id="136" name="Freeform 27">
              <a:extLst>
                <a:ext uri="{FF2B5EF4-FFF2-40B4-BE49-F238E27FC236}">
                  <a16:creationId xmlns:a16="http://schemas.microsoft.com/office/drawing/2014/main" id="{A6047FD1-06FE-4CA2-8EBB-419681C71294}"/>
                </a:ext>
              </a:extLst>
            </p:cNvPr>
            <p:cNvSpPr>
              <a:spLocks/>
            </p:cNvSpPr>
            <p:nvPr/>
          </p:nvSpPr>
          <p:spPr bwMode="auto">
            <a:xfrm>
              <a:off x="1782607" y="-1582082"/>
              <a:ext cx="252248" cy="115858"/>
            </a:xfrm>
            <a:custGeom>
              <a:avLst/>
              <a:gdLst>
                <a:gd name="T0" fmla="*/ 0 w 364"/>
                <a:gd name="T1" fmla="*/ 2147483647 h 167"/>
                <a:gd name="T2" fmla="*/ 2147483647 w 364"/>
                <a:gd name="T3" fmla="*/ 2147483647 h 167"/>
                <a:gd name="T4" fmla="*/ 2147483647 w 364"/>
                <a:gd name="T5" fmla="*/ 2147483647 h 167"/>
                <a:gd name="T6" fmla="*/ 2147483647 w 364"/>
                <a:gd name="T7" fmla="*/ 2147483647 h 167"/>
                <a:gd name="T8" fmla="*/ 2147483647 w 364"/>
                <a:gd name="T9" fmla="*/ 2147483647 h 167"/>
                <a:gd name="T10" fmla="*/ 2147483647 w 364"/>
                <a:gd name="T11" fmla="*/ 2147483647 h 167"/>
                <a:gd name="T12" fmla="*/ 2147483647 w 364"/>
                <a:gd name="T13" fmla="*/ 2147483647 h 167"/>
                <a:gd name="T14" fmla="*/ 2147483647 w 364"/>
                <a:gd name="T15" fmla="*/ 2147483647 h 167"/>
                <a:gd name="T16" fmla="*/ 2147483647 w 364"/>
                <a:gd name="T17" fmla="*/ 2147483647 h 167"/>
                <a:gd name="T18" fmla="*/ 2147483647 w 364"/>
                <a:gd name="T19" fmla="*/ 2147483647 h 167"/>
                <a:gd name="T20" fmla="*/ 2147483647 w 364"/>
                <a:gd name="T21" fmla="*/ 2147483647 h 167"/>
                <a:gd name="T22" fmla="*/ 2147483647 w 364"/>
                <a:gd name="T23" fmla="*/ 2147483647 h 167"/>
                <a:gd name="T24" fmla="*/ 2147483647 w 364"/>
                <a:gd name="T25" fmla="*/ 0 h 167"/>
                <a:gd name="T26" fmla="*/ 2147483647 w 364"/>
                <a:gd name="T27" fmla="*/ 2147483647 h 167"/>
                <a:gd name="T28" fmla="*/ 0 w 364"/>
                <a:gd name="T29" fmla="*/ 2147483647 h 1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4"/>
                <a:gd name="T46" fmla="*/ 0 h 167"/>
                <a:gd name="T47" fmla="*/ 364 w 364"/>
                <a:gd name="T48" fmla="*/ 167 h 1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4" h="167">
                  <a:moveTo>
                    <a:pt x="0" y="48"/>
                  </a:moveTo>
                  <a:cubicBezTo>
                    <a:pt x="24" y="59"/>
                    <a:pt x="84" y="94"/>
                    <a:pt x="145" y="85"/>
                  </a:cubicBezTo>
                  <a:cubicBezTo>
                    <a:pt x="135" y="94"/>
                    <a:pt x="127" y="98"/>
                    <a:pt x="117" y="107"/>
                  </a:cubicBezTo>
                  <a:cubicBezTo>
                    <a:pt x="149" y="142"/>
                    <a:pt x="176" y="139"/>
                    <a:pt x="215" y="154"/>
                  </a:cubicBezTo>
                  <a:cubicBezTo>
                    <a:pt x="265" y="167"/>
                    <a:pt x="345" y="160"/>
                    <a:pt x="358" y="162"/>
                  </a:cubicBezTo>
                  <a:cubicBezTo>
                    <a:pt x="353" y="127"/>
                    <a:pt x="364" y="137"/>
                    <a:pt x="357" y="41"/>
                  </a:cubicBezTo>
                  <a:cubicBezTo>
                    <a:pt x="340" y="76"/>
                    <a:pt x="339" y="112"/>
                    <a:pt x="295" y="130"/>
                  </a:cubicBezTo>
                  <a:cubicBezTo>
                    <a:pt x="292" y="120"/>
                    <a:pt x="293" y="112"/>
                    <a:pt x="296" y="92"/>
                  </a:cubicBezTo>
                  <a:cubicBezTo>
                    <a:pt x="279" y="104"/>
                    <a:pt x="272" y="133"/>
                    <a:pt x="212" y="134"/>
                  </a:cubicBezTo>
                  <a:cubicBezTo>
                    <a:pt x="221" y="114"/>
                    <a:pt x="229" y="98"/>
                    <a:pt x="248" y="79"/>
                  </a:cubicBezTo>
                  <a:cubicBezTo>
                    <a:pt x="230" y="62"/>
                    <a:pt x="187" y="80"/>
                    <a:pt x="142" y="53"/>
                  </a:cubicBezTo>
                  <a:cubicBezTo>
                    <a:pt x="192" y="56"/>
                    <a:pt x="230" y="49"/>
                    <a:pt x="262" y="44"/>
                  </a:cubicBezTo>
                  <a:cubicBezTo>
                    <a:pt x="260" y="27"/>
                    <a:pt x="262" y="16"/>
                    <a:pt x="255" y="0"/>
                  </a:cubicBezTo>
                  <a:cubicBezTo>
                    <a:pt x="228" y="21"/>
                    <a:pt x="205" y="12"/>
                    <a:pt x="170" y="4"/>
                  </a:cubicBezTo>
                  <a:cubicBezTo>
                    <a:pt x="70" y="56"/>
                    <a:pt x="39" y="46"/>
                    <a:pt x="0" y="48"/>
                  </a:cubicBezTo>
                  <a:close/>
                </a:path>
              </a:pathLst>
            </a:custGeom>
            <a:grpFill/>
            <a:ln w="3175">
              <a:noFill/>
              <a:round/>
              <a:headEnd/>
              <a:tailEnd/>
            </a:ln>
          </p:spPr>
          <p:txBody>
            <a:bodyPr/>
            <a:lstStyle/>
            <a:p>
              <a:endParaRPr lang="fr-BE" sz="1200" dirty="0">
                <a:solidFill>
                  <a:srgbClr val="1F497D"/>
                </a:solidFill>
              </a:endParaRPr>
            </a:p>
          </p:txBody>
        </p:sp>
        <p:sp>
          <p:nvSpPr>
            <p:cNvPr id="138" name="Freeform 28">
              <a:extLst>
                <a:ext uri="{FF2B5EF4-FFF2-40B4-BE49-F238E27FC236}">
                  <a16:creationId xmlns:a16="http://schemas.microsoft.com/office/drawing/2014/main" id="{AD7AE9BF-995A-44EA-876C-9720286AFDCE}"/>
                </a:ext>
              </a:extLst>
            </p:cNvPr>
            <p:cNvSpPr>
              <a:spLocks/>
            </p:cNvSpPr>
            <p:nvPr/>
          </p:nvSpPr>
          <p:spPr bwMode="auto">
            <a:xfrm>
              <a:off x="1909317" y="-1641624"/>
              <a:ext cx="45757" cy="63062"/>
            </a:xfrm>
            <a:custGeom>
              <a:avLst/>
              <a:gdLst>
                <a:gd name="T0" fmla="*/ 0 w 66"/>
                <a:gd name="T1" fmla="*/ 2147483647 h 91"/>
                <a:gd name="T2" fmla="*/ 2147483647 w 66"/>
                <a:gd name="T3" fmla="*/ 0 h 91"/>
                <a:gd name="T4" fmla="*/ 2147483647 w 66"/>
                <a:gd name="T5" fmla="*/ 2147483647 h 91"/>
                <a:gd name="T6" fmla="*/ 0 w 66"/>
                <a:gd name="T7" fmla="*/ 2147483647 h 91"/>
                <a:gd name="T8" fmla="*/ 0 60000 65536"/>
                <a:gd name="T9" fmla="*/ 0 60000 65536"/>
                <a:gd name="T10" fmla="*/ 0 60000 65536"/>
                <a:gd name="T11" fmla="*/ 0 60000 65536"/>
                <a:gd name="T12" fmla="*/ 0 w 66"/>
                <a:gd name="T13" fmla="*/ 0 h 91"/>
                <a:gd name="T14" fmla="*/ 66 w 66"/>
                <a:gd name="T15" fmla="*/ 91 h 91"/>
              </a:gdLst>
              <a:ahLst/>
              <a:cxnLst>
                <a:cxn ang="T8">
                  <a:pos x="T0" y="T1"/>
                </a:cxn>
                <a:cxn ang="T9">
                  <a:pos x="T2" y="T3"/>
                </a:cxn>
                <a:cxn ang="T10">
                  <a:pos x="T4" y="T5"/>
                </a:cxn>
                <a:cxn ang="T11">
                  <a:pos x="T6" y="T7"/>
                </a:cxn>
              </a:cxnLst>
              <a:rect l="T12" t="T13" r="T14" b="T15"/>
              <a:pathLst>
                <a:path w="66" h="91">
                  <a:moveTo>
                    <a:pt x="0" y="76"/>
                  </a:moveTo>
                  <a:cubicBezTo>
                    <a:pt x="22" y="51"/>
                    <a:pt x="27" y="27"/>
                    <a:pt x="35" y="0"/>
                  </a:cubicBezTo>
                  <a:cubicBezTo>
                    <a:pt x="47" y="19"/>
                    <a:pt x="65" y="56"/>
                    <a:pt x="66" y="72"/>
                  </a:cubicBezTo>
                  <a:cubicBezTo>
                    <a:pt x="54" y="78"/>
                    <a:pt x="34" y="91"/>
                    <a:pt x="0" y="76"/>
                  </a:cubicBezTo>
                  <a:close/>
                </a:path>
              </a:pathLst>
            </a:custGeom>
            <a:grpFill/>
            <a:ln w="3175">
              <a:noFill/>
              <a:round/>
              <a:headEnd/>
              <a:tailEnd/>
            </a:ln>
          </p:spPr>
          <p:txBody>
            <a:bodyPr/>
            <a:lstStyle/>
            <a:p>
              <a:endParaRPr lang="fr-BE" sz="1200" dirty="0">
                <a:solidFill>
                  <a:srgbClr val="1F497D"/>
                </a:solidFill>
              </a:endParaRPr>
            </a:p>
          </p:txBody>
        </p:sp>
        <p:sp>
          <p:nvSpPr>
            <p:cNvPr id="139" name="Freeform 29">
              <a:extLst>
                <a:ext uri="{FF2B5EF4-FFF2-40B4-BE49-F238E27FC236}">
                  <a16:creationId xmlns:a16="http://schemas.microsoft.com/office/drawing/2014/main" id="{372D491D-F3EF-4F2E-B106-8471122CCBC1}"/>
                </a:ext>
              </a:extLst>
            </p:cNvPr>
            <p:cNvSpPr>
              <a:spLocks/>
            </p:cNvSpPr>
            <p:nvPr/>
          </p:nvSpPr>
          <p:spPr bwMode="auto">
            <a:xfrm>
              <a:off x="1859454" y="-1789747"/>
              <a:ext cx="315897" cy="473698"/>
            </a:xfrm>
            <a:custGeom>
              <a:avLst/>
              <a:gdLst>
                <a:gd name="T0" fmla="*/ 0 w 456"/>
                <a:gd name="T1" fmla="*/ 0 h 684"/>
                <a:gd name="T2" fmla="*/ 2147483647 w 456"/>
                <a:gd name="T3" fmla="*/ 2147483647 h 684"/>
                <a:gd name="T4" fmla="*/ 2147483647 w 456"/>
                <a:gd name="T5" fmla="*/ 2147483647 h 684"/>
                <a:gd name="T6" fmla="*/ 2147483647 w 456"/>
                <a:gd name="T7" fmla="*/ 2147483647 h 684"/>
                <a:gd name="T8" fmla="*/ 2147483647 w 456"/>
                <a:gd name="T9" fmla="*/ 2147483647 h 684"/>
                <a:gd name="T10" fmla="*/ 2147483647 w 456"/>
                <a:gd name="T11" fmla="*/ 2147483647 h 684"/>
                <a:gd name="T12" fmla="*/ 2147483647 w 456"/>
                <a:gd name="T13" fmla="*/ 2147483647 h 684"/>
                <a:gd name="T14" fmla="*/ 2147483647 w 456"/>
                <a:gd name="T15" fmla="*/ 2147483647 h 684"/>
                <a:gd name="T16" fmla="*/ 2147483647 w 456"/>
                <a:gd name="T17" fmla="*/ 2147483647 h 684"/>
                <a:gd name="T18" fmla="*/ 2147483647 w 456"/>
                <a:gd name="T19" fmla="*/ 2147483647 h 684"/>
                <a:gd name="T20" fmla="*/ 2147483647 w 456"/>
                <a:gd name="T21" fmla="*/ 2147483647 h 684"/>
                <a:gd name="T22" fmla="*/ 2147483647 w 456"/>
                <a:gd name="T23" fmla="*/ 2147483647 h 684"/>
                <a:gd name="T24" fmla="*/ 2147483647 w 456"/>
                <a:gd name="T25" fmla="*/ 2147483647 h 684"/>
                <a:gd name="T26" fmla="*/ 2147483647 w 456"/>
                <a:gd name="T27" fmla="*/ 2147483647 h 684"/>
                <a:gd name="T28" fmla="*/ 2147483647 w 456"/>
                <a:gd name="T29" fmla="*/ 2147483647 h 684"/>
                <a:gd name="T30" fmla="*/ 2147483647 w 456"/>
                <a:gd name="T31" fmla="*/ 2147483647 h 684"/>
                <a:gd name="T32" fmla="*/ 2147483647 w 456"/>
                <a:gd name="T33" fmla="*/ 2147483647 h 684"/>
                <a:gd name="T34" fmla="*/ 2147483647 w 456"/>
                <a:gd name="T35" fmla="*/ 2147483647 h 684"/>
                <a:gd name="T36" fmla="*/ 2147483647 w 456"/>
                <a:gd name="T37" fmla="*/ 2147483647 h 684"/>
                <a:gd name="T38" fmla="*/ 2147483647 w 456"/>
                <a:gd name="T39" fmla="*/ 2147483647 h 684"/>
                <a:gd name="T40" fmla="*/ 2147483647 w 456"/>
                <a:gd name="T41" fmla="*/ 2147483647 h 684"/>
                <a:gd name="T42" fmla="*/ 0 w 456"/>
                <a:gd name="T43" fmla="*/ 0 h 6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6"/>
                <a:gd name="T67" fmla="*/ 0 h 684"/>
                <a:gd name="T68" fmla="*/ 456 w 456"/>
                <a:gd name="T69" fmla="*/ 684 h 6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6" h="684">
                  <a:moveTo>
                    <a:pt x="0" y="0"/>
                  </a:moveTo>
                  <a:cubicBezTo>
                    <a:pt x="77" y="58"/>
                    <a:pt x="96" y="94"/>
                    <a:pt x="102" y="112"/>
                  </a:cubicBezTo>
                  <a:cubicBezTo>
                    <a:pt x="112" y="142"/>
                    <a:pt x="111" y="168"/>
                    <a:pt x="110" y="188"/>
                  </a:cubicBezTo>
                  <a:cubicBezTo>
                    <a:pt x="135" y="215"/>
                    <a:pt x="160" y="266"/>
                    <a:pt x="165" y="299"/>
                  </a:cubicBezTo>
                  <a:cubicBezTo>
                    <a:pt x="175" y="380"/>
                    <a:pt x="132" y="404"/>
                    <a:pt x="128" y="417"/>
                  </a:cubicBezTo>
                  <a:cubicBezTo>
                    <a:pt x="147" y="413"/>
                    <a:pt x="174" y="384"/>
                    <a:pt x="198" y="367"/>
                  </a:cubicBezTo>
                  <a:cubicBezTo>
                    <a:pt x="200" y="380"/>
                    <a:pt x="196" y="393"/>
                    <a:pt x="195" y="406"/>
                  </a:cubicBezTo>
                  <a:cubicBezTo>
                    <a:pt x="208" y="398"/>
                    <a:pt x="238" y="327"/>
                    <a:pt x="243" y="311"/>
                  </a:cubicBezTo>
                  <a:cubicBezTo>
                    <a:pt x="269" y="301"/>
                    <a:pt x="269" y="433"/>
                    <a:pt x="262" y="480"/>
                  </a:cubicBezTo>
                  <a:cubicBezTo>
                    <a:pt x="263" y="490"/>
                    <a:pt x="235" y="537"/>
                    <a:pt x="224" y="561"/>
                  </a:cubicBezTo>
                  <a:cubicBezTo>
                    <a:pt x="239" y="559"/>
                    <a:pt x="265" y="533"/>
                    <a:pt x="286" y="499"/>
                  </a:cubicBezTo>
                  <a:cubicBezTo>
                    <a:pt x="286" y="522"/>
                    <a:pt x="289" y="545"/>
                    <a:pt x="294" y="552"/>
                  </a:cubicBezTo>
                  <a:cubicBezTo>
                    <a:pt x="305" y="534"/>
                    <a:pt x="298" y="476"/>
                    <a:pt x="321" y="478"/>
                  </a:cubicBezTo>
                  <a:cubicBezTo>
                    <a:pt x="310" y="569"/>
                    <a:pt x="325" y="601"/>
                    <a:pt x="336" y="684"/>
                  </a:cubicBezTo>
                  <a:cubicBezTo>
                    <a:pt x="347" y="659"/>
                    <a:pt x="340" y="558"/>
                    <a:pt x="354" y="515"/>
                  </a:cubicBezTo>
                  <a:cubicBezTo>
                    <a:pt x="363" y="514"/>
                    <a:pt x="395" y="560"/>
                    <a:pt x="416" y="567"/>
                  </a:cubicBezTo>
                  <a:cubicBezTo>
                    <a:pt x="396" y="527"/>
                    <a:pt x="360" y="505"/>
                    <a:pt x="356" y="454"/>
                  </a:cubicBezTo>
                  <a:cubicBezTo>
                    <a:pt x="362" y="445"/>
                    <a:pt x="397" y="492"/>
                    <a:pt x="421" y="507"/>
                  </a:cubicBezTo>
                  <a:cubicBezTo>
                    <a:pt x="436" y="517"/>
                    <a:pt x="447" y="511"/>
                    <a:pt x="456" y="505"/>
                  </a:cubicBezTo>
                  <a:cubicBezTo>
                    <a:pt x="419" y="497"/>
                    <a:pt x="360" y="421"/>
                    <a:pt x="352" y="395"/>
                  </a:cubicBezTo>
                  <a:cubicBezTo>
                    <a:pt x="323" y="310"/>
                    <a:pt x="321" y="232"/>
                    <a:pt x="192" y="112"/>
                  </a:cubicBezTo>
                  <a:cubicBezTo>
                    <a:pt x="112" y="38"/>
                    <a:pt x="87" y="13"/>
                    <a:pt x="0" y="0"/>
                  </a:cubicBezTo>
                  <a:close/>
                </a:path>
              </a:pathLst>
            </a:custGeom>
            <a:grpFill/>
            <a:ln w="3175">
              <a:noFill/>
              <a:round/>
              <a:headEnd/>
              <a:tailEnd/>
            </a:ln>
          </p:spPr>
          <p:txBody>
            <a:bodyPr/>
            <a:lstStyle/>
            <a:p>
              <a:endParaRPr lang="fr-BE" sz="1200" dirty="0">
                <a:solidFill>
                  <a:srgbClr val="1F497D"/>
                </a:solidFill>
              </a:endParaRPr>
            </a:p>
          </p:txBody>
        </p:sp>
        <p:sp>
          <p:nvSpPr>
            <p:cNvPr id="141" name="Freeform 30">
              <a:extLst>
                <a:ext uri="{FF2B5EF4-FFF2-40B4-BE49-F238E27FC236}">
                  <a16:creationId xmlns:a16="http://schemas.microsoft.com/office/drawing/2014/main" id="{20279B0E-BEB9-4B18-9D84-E8E150C2BF02}"/>
                </a:ext>
              </a:extLst>
            </p:cNvPr>
            <p:cNvSpPr>
              <a:spLocks/>
            </p:cNvSpPr>
            <p:nvPr/>
          </p:nvSpPr>
          <p:spPr bwMode="auto">
            <a:xfrm>
              <a:off x="1978539" y="-2058713"/>
              <a:ext cx="577237" cy="345814"/>
            </a:xfrm>
            <a:custGeom>
              <a:avLst/>
              <a:gdLst>
                <a:gd name="T0" fmla="*/ 2147483647 w 833"/>
                <a:gd name="T1" fmla="*/ 2147483647 h 499"/>
                <a:gd name="T2" fmla="*/ 2147483647 w 833"/>
                <a:gd name="T3" fmla="*/ 2147483647 h 499"/>
                <a:gd name="T4" fmla="*/ 2147483647 w 833"/>
                <a:gd name="T5" fmla="*/ 2147483647 h 499"/>
                <a:gd name="T6" fmla="*/ 2147483647 w 833"/>
                <a:gd name="T7" fmla="*/ 2147483647 h 499"/>
                <a:gd name="T8" fmla="*/ 2147483647 w 833"/>
                <a:gd name="T9" fmla="*/ 2147483647 h 499"/>
                <a:gd name="T10" fmla="*/ 2147483647 w 833"/>
                <a:gd name="T11" fmla="*/ 2147483647 h 499"/>
                <a:gd name="T12" fmla="*/ 2147483647 w 833"/>
                <a:gd name="T13" fmla="*/ 2147483647 h 499"/>
                <a:gd name="T14" fmla="*/ 2147483647 w 833"/>
                <a:gd name="T15" fmla="*/ 2147483647 h 499"/>
                <a:gd name="T16" fmla="*/ 2147483647 w 833"/>
                <a:gd name="T17" fmla="*/ 2147483647 h 499"/>
                <a:gd name="T18" fmla="*/ 2147483647 w 833"/>
                <a:gd name="T19" fmla="*/ 2147483647 h 499"/>
                <a:gd name="T20" fmla="*/ 2147483647 w 833"/>
                <a:gd name="T21" fmla="*/ 2147483647 h 499"/>
                <a:gd name="T22" fmla="*/ 2147483647 w 833"/>
                <a:gd name="T23" fmla="*/ 2147483647 h 4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33"/>
                <a:gd name="T37" fmla="*/ 0 h 499"/>
                <a:gd name="T38" fmla="*/ 833 w 833"/>
                <a:gd name="T39" fmla="*/ 499 h 4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33" h="499">
                  <a:moveTo>
                    <a:pt x="46" y="499"/>
                  </a:moveTo>
                  <a:cubicBezTo>
                    <a:pt x="0" y="446"/>
                    <a:pt x="38" y="301"/>
                    <a:pt x="80" y="206"/>
                  </a:cubicBezTo>
                  <a:cubicBezTo>
                    <a:pt x="108" y="145"/>
                    <a:pt x="205" y="28"/>
                    <a:pt x="398" y="10"/>
                  </a:cubicBezTo>
                  <a:cubicBezTo>
                    <a:pt x="536" y="0"/>
                    <a:pt x="655" y="62"/>
                    <a:pt x="719" y="136"/>
                  </a:cubicBezTo>
                  <a:cubicBezTo>
                    <a:pt x="706" y="132"/>
                    <a:pt x="694" y="127"/>
                    <a:pt x="681" y="136"/>
                  </a:cubicBezTo>
                  <a:cubicBezTo>
                    <a:pt x="693" y="140"/>
                    <a:pt x="833" y="257"/>
                    <a:pt x="746" y="392"/>
                  </a:cubicBezTo>
                  <a:cubicBezTo>
                    <a:pt x="765" y="298"/>
                    <a:pt x="693" y="200"/>
                    <a:pt x="616" y="169"/>
                  </a:cubicBezTo>
                  <a:cubicBezTo>
                    <a:pt x="513" y="125"/>
                    <a:pt x="390" y="135"/>
                    <a:pt x="279" y="180"/>
                  </a:cubicBezTo>
                  <a:cubicBezTo>
                    <a:pt x="201" y="217"/>
                    <a:pt x="86" y="317"/>
                    <a:pt x="76" y="421"/>
                  </a:cubicBezTo>
                  <a:cubicBezTo>
                    <a:pt x="113" y="343"/>
                    <a:pt x="168" y="283"/>
                    <a:pt x="191" y="266"/>
                  </a:cubicBezTo>
                  <a:cubicBezTo>
                    <a:pt x="143" y="356"/>
                    <a:pt x="147" y="370"/>
                    <a:pt x="145" y="384"/>
                  </a:cubicBezTo>
                  <a:cubicBezTo>
                    <a:pt x="115" y="423"/>
                    <a:pt x="72" y="452"/>
                    <a:pt x="46" y="499"/>
                  </a:cubicBezTo>
                  <a:close/>
                </a:path>
              </a:pathLst>
            </a:custGeom>
            <a:grpFill/>
            <a:ln w="3175">
              <a:noFill/>
              <a:round/>
              <a:headEnd/>
              <a:tailEnd/>
            </a:ln>
          </p:spPr>
          <p:txBody>
            <a:bodyPr/>
            <a:lstStyle/>
            <a:p>
              <a:endParaRPr lang="fr-BE" sz="1200" dirty="0">
                <a:solidFill>
                  <a:srgbClr val="1F497D"/>
                </a:solidFill>
              </a:endParaRPr>
            </a:p>
          </p:txBody>
        </p:sp>
        <p:sp>
          <p:nvSpPr>
            <p:cNvPr id="151" name="Freeform 31">
              <a:extLst>
                <a:ext uri="{FF2B5EF4-FFF2-40B4-BE49-F238E27FC236}">
                  <a16:creationId xmlns:a16="http://schemas.microsoft.com/office/drawing/2014/main" id="{6B71EC2A-E103-4B02-B582-D8D303B3DC83}"/>
                </a:ext>
              </a:extLst>
            </p:cNvPr>
            <p:cNvSpPr>
              <a:spLocks/>
            </p:cNvSpPr>
            <p:nvPr/>
          </p:nvSpPr>
          <p:spPr bwMode="auto">
            <a:xfrm>
              <a:off x="2146900" y="-2252006"/>
              <a:ext cx="315310" cy="215584"/>
            </a:xfrm>
            <a:custGeom>
              <a:avLst/>
              <a:gdLst>
                <a:gd name="T0" fmla="*/ 0 w 455"/>
                <a:gd name="T1" fmla="*/ 2147483647 h 311"/>
                <a:gd name="T2" fmla="*/ 2147483647 w 455"/>
                <a:gd name="T3" fmla="*/ 0 h 311"/>
                <a:gd name="T4" fmla="*/ 2147483647 w 455"/>
                <a:gd name="T5" fmla="*/ 2147483647 h 311"/>
                <a:gd name="T6" fmla="*/ 2147483647 w 455"/>
                <a:gd name="T7" fmla="*/ 2147483647 h 311"/>
                <a:gd name="T8" fmla="*/ 2147483647 w 455"/>
                <a:gd name="T9" fmla="*/ 2147483647 h 311"/>
                <a:gd name="T10" fmla="*/ 0 w 455"/>
                <a:gd name="T11" fmla="*/ 2147483647 h 311"/>
                <a:gd name="T12" fmla="*/ 0 60000 65536"/>
                <a:gd name="T13" fmla="*/ 0 60000 65536"/>
                <a:gd name="T14" fmla="*/ 0 60000 65536"/>
                <a:gd name="T15" fmla="*/ 0 60000 65536"/>
                <a:gd name="T16" fmla="*/ 0 60000 65536"/>
                <a:gd name="T17" fmla="*/ 0 60000 65536"/>
                <a:gd name="T18" fmla="*/ 0 w 455"/>
                <a:gd name="T19" fmla="*/ 0 h 311"/>
                <a:gd name="T20" fmla="*/ 455 w 455"/>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455" h="311">
                  <a:moveTo>
                    <a:pt x="0" y="311"/>
                  </a:moveTo>
                  <a:cubicBezTo>
                    <a:pt x="60" y="253"/>
                    <a:pt x="354" y="110"/>
                    <a:pt x="407" y="0"/>
                  </a:cubicBezTo>
                  <a:cubicBezTo>
                    <a:pt x="392" y="132"/>
                    <a:pt x="273" y="187"/>
                    <a:pt x="258" y="208"/>
                  </a:cubicBezTo>
                  <a:cubicBezTo>
                    <a:pt x="301" y="217"/>
                    <a:pt x="389" y="174"/>
                    <a:pt x="455" y="158"/>
                  </a:cubicBezTo>
                  <a:cubicBezTo>
                    <a:pt x="405" y="211"/>
                    <a:pt x="310" y="267"/>
                    <a:pt x="279" y="284"/>
                  </a:cubicBezTo>
                  <a:cubicBezTo>
                    <a:pt x="149" y="255"/>
                    <a:pt x="65" y="285"/>
                    <a:pt x="0" y="311"/>
                  </a:cubicBezTo>
                  <a:close/>
                </a:path>
              </a:pathLst>
            </a:custGeom>
            <a:grpFill/>
            <a:ln w="3175">
              <a:noFill/>
              <a:round/>
              <a:headEnd/>
              <a:tailEnd/>
            </a:ln>
          </p:spPr>
          <p:txBody>
            <a:bodyPr/>
            <a:lstStyle/>
            <a:p>
              <a:endParaRPr lang="fr-BE" sz="1200" dirty="0">
                <a:solidFill>
                  <a:srgbClr val="1F497D"/>
                </a:solidFill>
              </a:endParaRPr>
            </a:p>
          </p:txBody>
        </p:sp>
        <p:sp>
          <p:nvSpPr>
            <p:cNvPr id="152" name="Freeform 32">
              <a:extLst>
                <a:ext uri="{FF2B5EF4-FFF2-40B4-BE49-F238E27FC236}">
                  <a16:creationId xmlns:a16="http://schemas.microsoft.com/office/drawing/2014/main" id="{7320254A-84EE-4941-9E54-7CE565A6B45C}"/>
                </a:ext>
              </a:extLst>
            </p:cNvPr>
            <p:cNvSpPr>
              <a:spLocks/>
            </p:cNvSpPr>
            <p:nvPr/>
          </p:nvSpPr>
          <p:spPr bwMode="auto">
            <a:xfrm>
              <a:off x="2092344" y="-1948428"/>
              <a:ext cx="304751" cy="149589"/>
            </a:xfrm>
            <a:custGeom>
              <a:avLst/>
              <a:gdLst>
                <a:gd name="T0" fmla="*/ 0 w 440"/>
                <a:gd name="T1" fmla="*/ 2147483647 h 216"/>
                <a:gd name="T2" fmla="*/ 2147483647 w 440"/>
                <a:gd name="T3" fmla="*/ 0 h 216"/>
                <a:gd name="T4" fmla="*/ 2147483647 w 440"/>
                <a:gd name="T5" fmla="*/ 2147483647 h 216"/>
                <a:gd name="T6" fmla="*/ 2147483647 w 440"/>
                <a:gd name="T7" fmla="*/ 2147483647 h 216"/>
                <a:gd name="T8" fmla="*/ 2147483647 w 440"/>
                <a:gd name="T9" fmla="*/ 2147483647 h 216"/>
                <a:gd name="T10" fmla="*/ 0 w 440"/>
                <a:gd name="T11" fmla="*/ 2147483647 h 216"/>
                <a:gd name="T12" fmla="*/ 0 60000 65536"/>
                <a:gd name="T13" fmla="*/ 0 60000 65536"/>
                <a:gd name="T14" fmla="*/ 0 60000 65536"/>
                <a:gd name="T15" fmla="*/ 0 60000 65536"/>
                <a:gd name="T16" fmla="*/ 0 60000 65536"/>
                <a:gd name="T17" fmla="*/ 0 60000 65536"/>
                <a:gd name="T18" fmla="*/ 0 w 440"/>
                <a:gd name="T19" fmla="*/ 0 h 216"/>
                <a:gd name="T20" fmla="*/ 440 w 440"/>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440" h="216">
                  <a:moveTo>
                    <a:pt x="0" y="216"/>
                  </a:moveTo>
                  <a:cubicBezTo>
                    <a:pt x="34" y="24"/>
                    <a:pt x="234" y="5"/>
                    <a:pt x="265" y="0"/>
                  </a:cubicBezTo>
                  <a:cubicBezTo>
                    <a:pt x="256" y="31"/>
                    <a:pt x="229" y="61"/>
                    <a:pt x="213" y="75"/>
                  </a:cubicBezTo>
                  <a:cubicBezTo>
                    <a:pt x="340" y="77"/>
                    <a:pt x="370" y="114"/>
                    <a:pt x="440" y="179"/>
                  </a:cubicBezTo>
                  <a:cubicBezTo>
                    <a:pt x="327" y="115"/>
                    <a:pt x="257" y="111"/>
                    <a:pt x="188" y="111"/>
                  </a:cubicBezTo>
                  <a:cubicBezTo>
                    <a:pt x="150" y="171"/>
                    <a:pt x="86" y="158"/>
                    <a:pt x="0" y="216"/>
                  </a:cubicBezTo>
                  <a:close/>
                </a:path>
              </a:pathLst>
            </a:custGeom>
            <a:grpFill/>
            <a:ln w="3175">
              <a:noFill/>
              <a:round/>
              <a:headEnd/>
              <a:tailEnd/>
            </a:ln>
          </p:spPr>
          <p:txBody>
            <a:bodyPr/>
            <a:lstStyle/>
            <a:p>
              <a:endParaRPr lang="fr-BE" sz="1200" dirty="0">
                <a:solidFill>
                  <a:srgbClr val="1F497D"/>
                </a:solidFill>
              </a:endParaRPr>
            </a:p>
          </p:txBody>
        </p:sp>
        <p:sp>
          <p:nvSpPr>
            <p:cNvPr id="153" name="Freeform 33">
              <a:extLst>
                <a:ext uri="{FF2B5EF4-FFF2-40B4-BE49-F238E27FC236}">
                  <a16:creationId xmlns:a16="http://schemas.microsoft.com/office/drawing/2014/main" id="{B1E9E3DA-01FF-4858-ADD6-5067D8AC26A2}"/>
                </a:ext>
              </a:extLst>
            </p:cNvPr>
            <p:cNvSpPr>
              <a:spLocks/>
            </p:cNvSpPr>
            <p:nvPr/>
          </p:nvSpPr>
          <p:spPr bwMode="auto">
            <a:xfrm>
              <a:off x="2260705" y="-1950775"/>
              <a:ext cx="65702" cy="50743"/>
            </a:xfrm>
            <a:custGeom>
              <a:avLst/>
              <a:gdLst>
                <a:gd name="T0" fmla="*/ 2147483647 w 95"/>
                <a:gd name="T1" fmla="*/ 2147483647 h 73"/>
                <a:gd name="T2" fmla="*/ 0 w 95"/>
                <a:gd name="T3" fmla="*/ 2147483647 h 73"/>
                <a:gd name="T4" fmla="*/ 2147483647 w 95"/>
                <a:gd name="T5" fmla="*/ 2147483647 h 73"/>
                <a:gd name="T6" fmla="*/ 2147483647 w 95"/>
                <a:gd name="T7" fmla="*/ 2147483647 h 73"/>
                <a:gd name="T8" fmla="*/ 2147483647 w 95"/>
                <a:gd name="T9" fmla="*/ 2147483647 h 73"/>
                <a:gd name="T10" fmla="*/ 0 60000 65536"/>
                <a:gd name="T11" fmla="*/ 0 60000 65536"/>
                <a:gd name="T12" fmla="*/ 0 60000 65536"/>
                <a:gd name="T13" fmla="*/ 0 60000 65536"/>
                <a:gd name="T14" fmla="*/ 0 60000 65536"/>
                <a:gd name="T15" fmla="*/ 0 w 95"/>
                <a:gd name="T16" fmla="*/ 0 h 73"/>
                <a:gd name="T17" fmla="*/ 95 w 95"/>
                <a:gd name="T18" fmla="*/ 73 h 73"/>
              </a:gdLst>
              <a:ahLst/>
              <a:cxnLst>
                <a:cxn ang="T10">
                  <a:pos x="T0" y="T1"/>
                </a:cxn>
                <a:cxn ang="T11">
                  <a:pos x="T2" y="T3"/>
                </a:cxn>
                <a:cxn ang="T12">
                  <a:pos x="T4" y="T5"/>
                </a:cxn>
                <a:cxn ang="T13">
                  <a:pos x="T6" y="T7"/>
                </a:cxn>
                <a:cxn ang="T14">
                  <a:pos x="T8" y="T9"/>
                </a:cxn>
              </a:cxnLst>
              <a:rect l="T15" t="T16" r="T17" b="T18"/>
              <a:pathLst>
                <a:path w="95" h="73">
                  <a:moveTo>
                    <a:pt x="44" y="2"/>
                  </a:moveTo>
                  <a:cubicBezTo>
                    <a:pt x="38" y="7"/>
                    <a:pt x="14" y="57"/>
                    <a:pt x="0" y="67"/>
                  </a:cubicBezTo>
                  <a:cubicBezTo>
                    <a:pt x="22" y="67"/>
                    <a:pt x="34" y="70"/>
                    <a:pt x="45" y="73"/>
                  </a:cubicBezTo>
                  <a:cubicBezTo>
                    <a:pt x="59" y="49"/>
                    <a:pt x="73" y="25"/>
                    <a:pt x="95" y="3"/>
                  </a:cubicBezTo>
                  <a:cubicBezTo>
                    <a:pt x="81" y="0"/>
                    <a:pt x="61" y="0"/>
                    <a:pt x="44" y="2"/>
                  </a:cubicBezTo>
                  <a:close/>
                </a:path>
              </a:pathLst>
            </a:custGeom>
            <a:grpFill/>
            <a:ln w="3175">
              <a:noFill/>
              <a:round/>
              <a:headEnd/>
              <a:tailEnd/>
            </a:ln>
          </p:spPr>
          <p:txBody>
            <a:bodyPr/>
            <a:lstStyle/>
            <a:p>
              <a:endParaRPr lang="fr-BE" sz="1200" dirty="0">
                <a:solidFill>
                  <a:srgbClr val="1F497D"/>
                </a:solidFill>
              </a:endParaRPr>
            </a:p>
          </p:txBody>
        </p:sp>
        <p:sp>
          <p:nvSpPr>
            <p:cNvPr id="154" name="Freeform 34">
              <a:extLst>
                <a:ext uri="{FF2B5EF4-FFF2-40B4-BE49-F238E27FC236}">
                  <a16:creationId xmlns:a16="http://schemas.microsoft.com/office/drawing/2014/main" id="{1F1ECF10-9821-4071-98EF-DACCE463847F}"/>
                </a:ext>
              </a:extLst>
            </p:cNvPr>
            <p:cNvSpPr>
              <a:spLocks/>
            </p:cNvSpPr>
            <p:nvPr/>
          </p:nvSpPr>
          <p:spPr bwMode="auto">
            <a:xfrm>
              <a:off x="2214948" y="-1863955"/>
              <a:ext cx="55436" cy="17892"/>
            </a:xfrm>
            <a:custGeom>
              <a:avLst/>
              <a:gdLst>
                <a:gd name="T0" fmla="*/ 2147483647 w 80"/>
                <a:gd name="T1" fmla="*/ 0 h 26"/>
                <a:gd name="T2" fmla="*/ 0 w 80"/>
                <a:gd name="T3" fmla="*/ 2147483647 h 26"/>
                <a:gd name="T4" fmla="*/ 2147483647 w 80"/>
                <a:gd name="T5" fmla="*/ 2147483647 h 26"/>
                <a:gd name="T6" fmla="*/ 2147483647 w 80"/>
                <a:gd name="T7" fmla="*/ 2147483647 h 26"/>
                <a:gd name="T8" fmla="*/ 2147483647 w 80"/>
                <a:gd name="T9" fmla="*/ 0 h 26"/>
                <a:gd name="T10" fmla="*/ 0 60000 65536"/>
                <a:gd name="T11" fmla="*/ 0 60000 65536"/>
                <a:gd name="T12" fmla="*/ 0 60000 65536"/>
                <a:gd name="T13" fmla="*/ 0 60000 65536"/>
                <a:gd name="T14" fmla="*/ 0 60000 65536"/>
                <a:gd name="T15" fmla="*/ 0 w 80"/>
                <a:gd name="T16" fmla="*/ 0 h 26"/>
                <a:gd name="T17" fmla="*/ 80 w 80"/>
                <a:gd name="T18" fmla="*/ 26 h 26"/>
              </a:gdLst>
              <a:ahLst/>
              <a:cxnLst>
                <a:cxn ang="T10">
                  <a:pos x="T0" y="T1"/>
                </a:cxn>
                <a:cxn ang="T11">
                  <a:pos x="T2" y="T3"/>
                </a:cxn>
                <a:cxn ang="T12">
                  <a:pos x="T4" y="T5"/>
                </a:cxn>
                <a:cxn ang="T13">
                  <a:pos x="T6" y="T7"/>
                </a:cxn>
                <a:cxn ang="T14">
                  <a:pos x="T8" y="T9"/>
                </a:cxn>
              </a:cxnLst>
              <a:rect l="T15" t="T16" r="T17" b="T18"/>
              <a:pathLst>
                <a:path w="80" h="26">
                  <a:moveTo>
                    <a:pt x="20" y="0"/>
                  </a:moveTo>
                  <a:cubicBezTo>
                    <a:pt x="14" y="11"/>
                    <a:pt x="7" y="17"/>
                    <a:pt x="0" y="25"/>
                  </a:cubicBezTo>
                  <a:cubicBezTo>
                    <a:pt x="18" y="25"/>
                    <a:pt x="53" y="26"/>
                    <a:pt x="69" y="22"/>
                  </a:cubicBezTo>
                  <a:cubicBezTo>
                    <a:pt x="73" y="10"/>
                    <a:pt x="76" y="11"/>
                    <a:pt x="80" y="4"/>
                  </a:cubicBezTo>
                  <a:cubicBezTo>
                    <a:pt x="68" y="2"/>
                    <a:pt x="47" y="1"/>
                    <a:pt x="20" y="0"/>
                  </a:cubicBezTo>
                  <a:close/>
                </a:path>
              </a:pathLst>
            </a:custGeom>
            <a:grpFill/>
            <a:ln w="3175">
              <a:noFill/>
              <a:round/>
              <a:headEnd/>
              <a:tailEnd/>
            </a:ln>
          </p:spPr>
          <p:txBody>
            <a:bodyPr/>
            <a:lstStyle/>
            <a:p>
              <a:endParaRPr lang="fr-BE" sz="1200" dirty="0">
                <a:solidFill>
                  <a:srgbClr val="1F497D"/>
                </a:solidFill>
              </a:endParaRPr>
            </a:p>
          </p:txBody>
        </p:sp>
        <p:sp>
          <p:nvSpPr>
            <p:cNvPr id="155" name="Freeform 35">
              <a:extLst>
                <a:ext uri="{FF2B5EF4-FFF2-40B4-BE49-F238E27FC236}">
                  <a16:creationId xmlns:a16="http://schemas.microsoft.com/office/drawing/2014/main" id="{2F100DAD-8858-4D6C-96B9-0E592D6007EC}"/>
                </a:ext>
              </a:extLst>
            </p:cNvPr>
            <p:cNvSpPr>
              <a:spLocks/>
            </p:cNvSpPr>
            <p:nvPr/>
          </p:nvSpPr>
          <p:spPr bwMode="auto">
            <a:xfrm>
              <a:off x="2019602" y="-1846649"/>
              <a:ext cx="403304" cy="165428"/>
            </a:xfrm>
            <a:custGeom>
              <a:avLst/>
              <a:gdLst>
                <a:gd name="T0" fmla="*/ 0 w 582"/>
                <a:gd name="T1" fmla="*/ 2147483647 h 239"/>
                <a:gd name="T2" fmla="*/ 2147483647 w 582"/>
                <a:gd name="T3" fmla="*/ 2147483647 h 239"/>
                <a:gd name="T4" fmla="*/ 2147483647 w 582"/>
                <a:gd name="T5" fmla="*/ 2147483647 h 239"/>
                <a:gd name="T6" fmla="*/ 2147483647 w 582"/>
                <a:gd name="T7" fmla="*/ 2147483647 h 239"/>
                <a:gd name="T8" fmla="*/ 2147483647 w 582"/>
                <a:gd name="T9" fmla="*/ 2147483647 h 239"/>
                <a:gd name="T10" fmla="*/ 0 w 582"/>
                <a:gd name="T11" fmla="*/ 2147483647 h 239"/>
                <a:gd name="T12" fmla="*/ 0 60000 65536"/>
                <a:gd name="T13" fmla="*/ 0 60000 65536"/>
                <a:gd name="T14" fmla="*/ 0 60000 65536"/>
                <a:gd name="T15" fmla="*/ 0 60000 65536"/>
                <a:gd name="T16" fmla="*/ 0 60000 65536"/>
                <a:gd name="T17" fmla="*/ 0 60000 65536"/>
                <a:gd name="T18" fmla="*/ 0 w 582"/>
                <a:gd name="T19" fmla="*/ 0 h 239"/>
                <a:gd name="T20" fmla="*/ 582 w 582"/>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582" h="239">
                  <a:moveTo>
                    <a:pt x="0" y="206"/>
                  </a:moveTo>
                  <a:cubicBezTo>
                    <a:pt x="33" y="148"/>
                    <a:pt x="156" y="28"/>
                    <a:pt x="289" y="17"/>
                  </a:cubicBezTo>
                  <a:cubicBezTo>
                    <a:pt x="344" y="13"/>
                    <a:pt x="513" y="0"/>
                    <a:pt x="582" y="97"/>
                  </a:cubicBezTo>
                  <a:cubicBezTo>
                    <a:pt x="488" y="32"/>
                    <a:pt x="329" y="47"/>
                    <a:pt x="256" y="91"/>
                  </a:cubicBezTo>
                  <a:cubicBezTo>
                    <a:pt x="145" y="105"/>
                    <a:pt x="69" y="192"/>
                    <a:pt x="31" y="239"/>
                  </a:cubicBezTo>
                  <a:cubicBezTo>
                    <a:pt x="20" y="227"/>
                    <a:pt x="18" y="222"/>
                    <a:pt x="0" y="206"/>
                  </a:cubicBezTo>
                  <a:close/>
                </a:path>
              </a:pathLst>
            </a:custGeom>
            <a:grpFill/>
            <a:ln w="3175">
              <a:noFill/>
              <a:round/>
              <a:headEnd/>
              <a:tailEnd/>
            </a:ln>
          </p:spPr>
          <p:txBody>
            <a:bodyPr/>
            <a:lstStyle/>
            <a:p>
              <a:endParaRPr lang="fr-BE" sz="1200" dirty="0">
                <a:solidFill>
                  <a:srgbClr val="1F497D"/>
                </a:solidFill>
              </a:endParaRPr>
            </a:p>
          </p:txBody>
        </p:sp>
        <p:sp>
          <p:nvSpPr>
            <p:cNvPr id="156" name="Freeform 36">
              <a:extLst>
                <a:ext uri="{FF2B5EF4-FFF2-40B4-BE49-F238E27FC236}">
                  <a16:creationId xmlns:a16="http://schemas.microsoft.com/office/drawing/2014/main" id="{2EBE5CD5-18D0-49F1-84D4-7FCD6B391659}"/>
                </a:ext>
              </a:extLst>
            </p:cNvPr>
            <p:cNvSpPr>
              <a:spLocks/>
            </p:cNvSpPr>
            <p:nvPr/>
          </p:nvSpPr>
          <p:spPr bwMode="auto">
            <a:xfrm>
              <a:off x="2045707" y="-1802946"/>
              <a:ext cx="240515" cy="150176"/>
            </a:xfrm>
            <a:custGeom>
              <a:avLst/>
              <a:gdLst>
                <a:gd name="T0" fmla="*/ 0 w 347"/>
                <a:gd name="T1" fmla="*/ 2147483647 h 217"/>
                <a:gd name="T2" fmla="*/ 2147483647 w 347"/>
                <a:gd name="T3" fmla="*/ 2147483647 h 217"/>
                <a:gd name="T4" fmla="*/ 2147483647 w 347"/>
                <a:gd name="T5" fmla="*/ 2147483647 h 217"/>
                <a:gd name="T6" fmla="*/ 2147483647 w 347"/>
                <a:gd name="T7" fmla="*/ 2147483647 h 217"/>
                <a:gd name="T8" fmla="*/ 2147483647 w 347"/>
                <a:gd name="T9" fmla="*/ 2147483647 h 217"/>
                <a:gd name="T10" fmla="*/ 0 w 347"/>
                <a:gd name="T11" fmla="*/ 2147483647 h 217"/>
                <a:gd name="T12" fmla="*/ 0 60000 65536"/>
                <a:gd name="T13" fmla="*/ 0 60000 65536"/>
                <a:gd name="T14" fmla="*/ 0 60000 65536"/>
                <a:gd name="T15" fmla="*/ 0 60000 65536"/>
                <a:gd name="T16" fmla="*/ 0 60000 65536"/>
                <a:gd name="T17" fmla="*/ 0 60000 65536"/>
                <a:gd name="T18" fmla="*/ 0 w 347"/>
                <a:gd name="T19" fmla="*/ 0 h 217"/>
                <a:gd name="T20" fmla="*/ 347 w 347"/>
                <a:gd name="T21" fmla="*/ 217 h 217"/>
              </a:gdLst>
              <a:ahLst/>
              <a:cxnLst>
                <a:cxn ang="T12">
                  <a:pos x="T0" y="T1"/>
                </a:cxn>
                <a:cxn ang="T13">
                  <a:pos x="T2" y="T3"/>
                </a:cxn>
                <a:cxn ang="T14">
                  <a:pos x="T4" y="T5"/>
                </a:cxn>
                <a:cxn ang="T15">
                  <a:pos x="T6" y="T7"/>
                </a:cxn>
                <a:cxn ang="T16">
                  <a:pos x="T8" y="T9"/>
                </a:cxn>
                <a:cxn ang="T17">
                  <a:pos x="T10" y="T11"/>
                </a:cxn>
              </a:cxnLst>
              <a:rect l="T18" t="T19" r="T20" b="T21"/>
              <a:pathLst>
                <a:path w="347" h="217">
                  <a:moveTo>
                    <a:pt x="0" y="184"/>
                  </a:moveTo>
                  <a:cubicBezTo>
                    <a:pt x="8" y="195"/>
                    <a:pt x="16" y="206"/>
                    <a:pt x="23" y="217"/>
                  </a:cubicBezTo>
                  <a:cubicBezTo>
                    <a:pt x="33" y="208"/>
                    <a:pt x="158" y="63"/>
                    <a:pt x="335" y="119"/>
                  </a:cubicBezTo>
                  <a:cubicBezTo>
                    <a:pt x="306" y="89"/>
                    <a:pt x="288" y="78"/>
                    <a:pt x="266" y="78"/>
                  </a:cubicBezTo>
                  <a:cubicBezTo>
                    <a:pt x="269" y="71"/>
                    <a:pt x="294" y="63"/>
                    <a:pt x="347" y="63"/>
                  </a:cubicBezTo>
                  <a:cubicBezTo>
                    <a:pt x="174" y="0"/>
                    <a:pt x="58" y="121"/>
                    <a:pt x="0" y="184"/>
                  </a:cubicBezTo>
                  <a:close/>
                </a:path>
              </a:pathLst>
            </a:custGeom>
            <a:grpFill/>
            <a:ln w="3175">
              <a:noFill/>
              <a:round/>
              <a:headEnd/>
              <a:tailEnd/>
            </a:ln>
          </p:spPr>
          <p:txBody>
            <a:bodyPr/>
            <a:lstStyle/>
            <a:p>
              <a:endParaRPr lang="fr-BE" sz="1200" dirty="0">
                <a:solidFill>
                  <a:srgbClr val="1F497D"/>
                </a:solidFill>
              </a:endParaRPr>
            </a:p>
          </p:txBody>
        </p:sp>
        <p:sp>
          <p:nvSpPr>
            <p:cNvPr id="157" name="Freeform 37">
              <a:extLst>
                <a:ext uri="{FF2B5EF4-FFF2-40B4-BE49-F238E27FC236}">
                  <a16:creationId xmlns:a16="http://schemas.microsoft.com/office/drawing/2014/main" id="{97EBDF0D-FEF3-421F-A709-B143F2CC7765}"/>
                </a:ext>
              </a:extLst>
            </p:cNvPr>
            <p:cNvSpPr>
              <a:spLocks/>
            </p:cNvSpPr>
            <p:nvPr/>
          </p:nvSpPr>
          <p:spPr bwMode="auto">
            <a:xfrm>
              <a:off x="2238413" y="-1803826"/>
              <a:ext cx="313843" cy="664644"/>
            </a:xfrm>
            <a:custGeom>
              <a:avLst/>
              <a:gdLst>
                <a:gd name="T0" fmla="*/ 0 w 453"/>
                <a:gd name="T1" fmla="*/ 2147483647 h 959"/>
                <a:gd name="T2" fmla="*/ 2147483647 w 453"/>
                <a:gd name="T3" fmla="*/ 2147483647 h 959"/>
                <a:gd name="T4" fmla="*/ 2147483647 w 453"/>
                <a:gd name="T5" fmla="*/ 2147483647 h 959"/>
                <a:gd name="T6" fmla="*/ 2147483647 w 453"/>
                <a:gd name="T7" fmla="*/ 2147483647 h 959"/>
                <a:gd name="T8" fmla="*/ 2147483647 w 453"/>
                <a:gd name="T9" fmla="*/ 2147483647 h 959"/>
                <a:gd name="T10" fmla="*/ 2147483647 w 453"/>
                <a:gd name="T11" fmla="*/ 2147483647 h 959"/>
                <a:gd name="T12" fmla="*/ 2147483647 w 453"/>
                <a:gd name="T13" fmla="*/ 2147483647 h 959"/>
                <a:gd name="T14" fmla="*/ 2147483647 w 453"/>
                <a:gd name="T15" fmla="*/ 2147483647 h 959"/>
                <a:gd name="T16" fmla="*/ 0 w 453"/>
                <a:gd name="T17" fmla="*/ 2147483647 h 9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3"/>
                <a:gd name="T28" fmla="*/ 0 h 959"/>
                <a:gd name="T29" fmla="*/ 453 w 453"/>
                <a:gd name="T30" fmla="*/ 959 h 9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3" h="959">
                  <a:moveTo>
                    <a:pt x="0" y="25"/>
                  </a:moveTo>
                  <a:cubicBezTo>
                    <a:pt x="16" y="9"/>
                    <a:pt x="154" y="0"/>
                    <a:pt x="193" y="16"/>
                  </a:cubicBezTo>
                  <a:cubicBezTo>
                    <a:pt x="291" y="43"/>
                    <a:pt x="393" y="136"/>
                    <a:pt x="411" y="262"/>
                  </a:cubicBezTo>
                  <a:cubicBezTo>
                    <a:pt x="453" y="549"/>
                    <a:pt x="323" y="664"/>
                    <a:pt x="342" y="959"/>
                  </a:cubicBezTo>
                  <a:cubicBezTo>
                    <a:pt x="291" y="861"/>
                    <a:pt x="290" y="793"/>
                    <a:pt x="300" y="707"/>
                  </a:cubicBezTo>
                  <a:cubicBezTo>
                    <a:pt x="249" y="747"/>
                    <a:pt x="213" y="783"/>
                    <a:pt x="197" y="861"/>
                  </a:cubicBezTo>
                  <a:cubicBezTo>
                    <a:pt x="166" y="728"/>
                    <a:pt x="272" y="671"/>
                    <a:pt x="313" y="553"/>
                  </a:cubicBezTo>
                  <a:cubicBezTo>
                    <a:pt x="358" y="426"/>
                    <a:pt x="338" y="305"/>
                    <a:pt x="317" y="240"/>
                  </a:cubicBezTo>
                  <a:cubicBezTo>
                    <a:pt x="278" y="119"/>
                    <a:pt x="190" y="24"/>
                    <a:pt x="0" y="25"/>
                  </a:cubicBezTo>
                  <a:close/>
                </a:path>
              </a:pathLst>
            </a:custGeom>
            <a:grpFill/>
            <a:ln w="3175">
              <a:noFill/>
              <a:round/>
              <a:headEnd/>
              <a:tailEnd/>
            </a:ln>
          </p:spPr>
          <p:txBody>
            <a:bodyPr/>
            <a:lstStyle/>
            <a:p>
              <a:endParaRPr lang="fr-BE" sz="1200" dirty="0">
                <a:solidFill>
                  <a:srgbClr val="1F497D"/>
                </a:solidFill>
              </a:endParaRPr>
            </a:p>
          </p:txBody>
        </p:sp>
        <p:sp>
          <p:nvSpPr>
            <p:cNvPr id="158" name="Freeform 38">
              <a:extLst>
                <a:ext uri="{FF2B5EF4-FFF2-40B4-BE49-F238E27FC236}">
                  <a16:creationId xmlns:a16="http://schemas.microsoft.com/office/drawing/2014/main" id="{E65759B7-843F-4C81-8069-F1567C9B90FF}"/>
                </a:ext>
              </a:extLst>
            </p:cNvPr>
            <p:cNvSpPr>
              <a:spLocks/>
            </p:cNvSpPr>
            <p:nvPr/>
          </p:nvSpPr>
          <p:spPr bwMode="auto">
            <a:xfrm>
              <a:off x="2202335" y="-1773321"/>
              <a:ext cx="253128" cy="367226"/>
            </a:xfrm>
            <a:custGeom>
              <a:avLst/>
              <a:gdLst>
                <a:gd name="T0" fmla="*/ 2147483647 w 365"/>
                <a:gd name="T1" fmla="*/ 2147483647 h 530"/>
                <a:gd name="T2" fmla="*/ 2147483647 w 365"/>
                <a:gd name="T3" fmla="*/ 2147483647 h 530"/>
                <a:gd name="T4" fmla="*/ 2147483647 w 365"/>
                <a:gd name="T5" fmla="*/ 2147483647 h 530"/>
                <a:gd name="T6" fmla="*/ 2147483647 w 365"/>
                <a:gd name="T7" fmla="*/ 2147483647 h 530"/>
                <a:gd name="T8" fmla="*/ 0 w 365"/>
                <a:gd name="T9" fmla="*/ 2147483647 h 530"/>
                <a:gd name="T10" fmla="*/ 2147483647 w 365"/>
                <a:gd name="T11" fmla="*/ 2147483647 h 530"/>
                <a:gd name="T12" fmla="*/ 2147483647 w 365"/>
                <a:gd name="T13" fmla="*/ 2147483647 h 530"/>
                <a:gd name="T14" fmla="*/ 2147483647 w 365"/>
                <a:gd name="T15" fmla="*/ 2147483647 h 530"/>
                <a:gd name="T16" fmla="*/ 2147483647 w 365"/>
                <a:gd name="T17" fmla="*/ 2147483647 h 530"/>
                <a:gd name="T18" fmla="*/ 2147483647 w 365"/>
                <a:gd name="T19" fmla="*/ 0 h 530"/>
                <a:gd name="T20" fmla="*/ 2147483647 w 365"/>
                <a:gd name="T21" fmla="*/ 2147483647 h 530"/>
                <a:gd name="T22" fmla="*/ 2147483647 w 365"/>
                <a:gd name="T23" fmla="*/ 2147483647 h 5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5"/>
                <a:gd name="T37" fmla="*/ 0 h 530"/>
                <a:gd name="T38" fmla="*/ 365 w 365"/>
                <a:gd name="T39" fmla="*/ 530 h 5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5" h="530">
                  <a:moveTo>
                    <a:pt x="82" y="35"/>
                  </a:moveTo>
                  <a:cubicBezTo>
                    <a:pt x="109" y="46"/>
                    <a:pt x="122" y="68"/>
                    <a:pt x="145" y="98"/>
                  </a:cubicBezTo>
                  <a:cubicBezTo>
                    <a:pt x="189" y="142"/>
                    <a:pt x="239" y="188"/>
                    <a:pt x="245" y="246"/>
                  </a:cubicBezTo>
                  <a:cubicBezTo>
                    <a:pt x="254" y="337"/>
                    <a:pt x="229" y="398"/>
                    <a:pt x="189" y="430"/>
                  </a:cubicBezTo>
                  <a:cubicBezTo>
                    <a:pt x="147" y="461"/>
                    <a:pt x="98" y="475"/>
                    <a:pt x="0" y="448"/>
                  </a:cubicBezTo>
                  <a:cubicBezTo>
                    <a:pt x="55" y="493"/>
                    <a:pt x="77" y="493"/>
                    <a:pt x="119" y="494"/>
                  </a:cubicBezTo>
                  <a:cubicBezTo>
                    <a:pt x="161" y="496"/>
                    <a:pt x="230" y="480"/>
                    <a:pt x="304" y="396"/>
                  </a:cubicBezTo>
                  <a:cubicBezTo>
                    <a:pt x="316" y="485"/>
                    <a:pt x="232" y="526"/>
                    <a:pt x="235" y="526"/>
                  </a:cubicBezTo>
                  <a:cubicBezTo>
                    <a:pt x="239" y="530"/>
                    <a:pt x="365" y="518"/>
                    <a:pt x="365" y="315"/>
                  </a:cubicBezTo>
                  <a:cubicBezTo>
                    <a:pt x="365" y="136"/>
                    <a:pt x="242" y="16"/>
                    <a:pt x="121" y="0"/>
                  </a:cubicBezTo>
                  <a:cubicBezTo>
                    <a:pt x="173" y="19"/>
                    <a:pt x="177" y="46"/>
                    <a:pt x="176" y="65"/>
                  </a:cubicBezTo>
                  <a:cubicBezTo>
                    <a:pt x="147" y="31"/>
                    <a:pt x="115" y="35"/>
                    <a:pt x="82" y="35"/>
                  </a:cubicBezTo>
                  <a:close/>
                </a:path>
              </a:pathLst>
            </a:custGeom>
            <a:grpFill/>
            <a:ln w="3175">
              <a:noFill/>
              <a:round/>
              <a:headEnd/>
              <a:tailEnd/>
            </a:ln>
          </p:spPr>
          <p:txBody>
            <a:bodyPr/>
            <a:lstStyle/>
            <a:p>
              <a:endParaRPr lang="fr-BE" sz="1200" dirty="0">
                <a:solidFill>
                  <a:srgbClr val="1F497D"/>
                </a:solidFill>
              </a:endParaRPr>
            </a:p>
          </p:txBody>
        </p:sp>
        <p:sp>
          <p:nvSpPr>
            <p:cNvPr id="159" name="Freeform 39">
              <a:extLst>
                <a:ext uri="{FF2B5EF4-FFF2-40B4-BE49-F238E27FC236}">
                  <a16:creationId xmlns:a16="http://schemas.microsoft.com/office/drawing/2014/main" id="{A84AD474-DF01-48BA-8AF5-B7FC725C11D7}"/>
                </a:ext>
              </a:extLst>
            </p:cNvPr>
            <p:cNvSpPr>
              <a:spLocks/>
            </p:cNvSpPr>
            <p:nvPr/>
          </p:nvSpPr>
          <p:spPr bwMode="auto">
            <a:xfrm>
              <a:off x="2068585" y="-1725512"/>
              <a:ext cx="311790" cy="259874"/>
            </a:xfrm>
            <a:custGeom>
              <a:avLst/>
              <a:gdLst>
                <a:gd name="T0" fmla="*/ 0 w 450"/>
                <a:gd name="T1" fmla="*/ 2147483647 h 375"/>
                <a:gd name="T2" fmla="*/ 2147483647 w 450"/>
                <a:gd name="T3" fmla="*/ 2147483647 h 375"/>
                <a:gd name="T4" fmla="*/ 2147483647 w 450"/>
                <a:gd name="T5" fmla="*/ 2147483647 h 375"/>
                <a:gd name="T6" fmla="*/ 2147483647 w 450"/>
                <a:gd name="T7" fmla="*/ 2147483647 h 375"/>
                <a:gd name="T8" fmla="*/ 2147483647 w 450"/>
                <a:gd name="T9" fmla="*/ 2147483647 h 375"/>
                <a:gd name="T10" fmla="*/ 2147483647 w 450"/>
                <a:gd name="T11" fmla="*/ 2147483647 h 375"/>
                <a:gd name="T12" fmla="*/ 2147483647 w 450"/>
                <a:gd name="T13" fmla="*/ 2147483647 h 375"/>
                <a:gd name="T14" fmla="*/ 2147483647 w 450"/>
                <a:gd name="T15" fmla="*/ 2147483647 h 375"/>
                <a:gd name="T16" fmla="*/ 2147483647 w 450"/>
                <a:gd name="T17" fmla="*/ 2147483647 h 375"/>
                <a:gd name="T18" fmla="*/ 2147483647 w 450"/>
                <a:gd name="T19" fmla="*/ 2147483647 h 375"/>
                <a:gd name="T20" fmla="*/ 2147483647 w 450"/>
                <a:gd name="T21" fmla="*/ 2147483647 h 375"/>
                <a:gd name="T22" fmla="*/ 2147483647 w 450"/>
                <a:gd name="T23" fmla="*/ 2147483647 h 375"/>
                <a:gd name="T24" fmla="*/ 2147483647 w 450"/>
                <a:gd name="T25" fmla="*/ 2147483647 h 375"/>
                <a:gd name="T26" fmla="*/ 2147483647 w 450"/>
                <a:gd name="T27" fmla="*/ 2147483647 h 375"/>
                <a:gd name="T28" fmla="*/ 2147483647 w 450"/>
                <a:gd name="T29" fmla="*/ 2147483647 h 375"/>
                <a:gd name="T30" fmla="*/ 0 w 450"/>
                <a:gd name="T31" fmla="*/ 2147483647 h 3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0"/>
                <a:gd name="T49" fmla="*/ 0 h 375"/>
                <a:gd name="T50" fmla="*/ 450 w 450"/>
                <a:gd name="T51" fmla="*/ 375 h 3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0" h="375">
                  <a:moveTo>
                    <a:pt x="0" y="114"/>
                  </a:moveTo>
                  <a:cubicBezTo>
                    <a:pt x="51" y="64"/>
                    <a:pt x="133" y="21"/>
                    <a:pt x="199" y="14"/>
                  </a:cubicBezTo>
                  <a:cubicBezTo>
                    <a:pt x="343" y="0"/>
                    <a:pt x="445" y="169"/>
                    <a:pt x="423" y="248"/>
                  </a:cubicBezTo>
                  <a:cubicBezTo>
                    <a:pt x="411" y="220"/>
                    <a:pt x="400" y="204"/>
                    <a:pt x="384" y="203"/>
                  </a:cubicBezTo>
                  <a:cubicBezTo>
                    <a:pt x="450" y="319"/>
                    <a:pt x="344" y="372"/>
                    <a:pt x="314" y="375"/>
                  </a:cubicBezTo>
                  <a:cubicBezTo>
                    <a:pt x="334" y="349"/>
                    <a:pt x="339" y="279"/>
                    <a:pt x="325" y="257"/>
                  </a:cubicBezTo>
                  <a:cubicBezTo>
                    <a:pt x="298" y="282"/>
                    <a:pt x="287" y="306"/>
                    <a:pt x="252" y="305"/>
                  </a:cubicBezTo>
                  <a:cubicBezTo>
                    <a:pt x="288" y="280"/>
                    <a:pt x="278" y="270"/>
                    <a:pt x="291" y="253"/>
                  </a:cubicBezTo>
                  <a:cubicBezTo>
                    <a:pt x="271" y="257"/>
                    <a:pt x="241" y="287"/>
                    <a:pt x="187" y="287"/>
                  </a:cubicBezTo>
                  <a:cubicBezTo>
                    <a:pt x="228" y="268"/>
                    <a:pt x="219" y="205"/>
                    <a:pt x="218" y="187"/>
                  </a:cubicBezTo>
                  <a:cubicBezTo>
                    <a:pt x="196" y="194"/>
                    <a:pt x="197" y="220"/>
                    <a:pt x="176" y="242"/>
                  </a:cubicBezTo>
                  <a:cubicBezTo>
                    <a:pt x="182" y="215"/>
                    <a:pt x="177" y="210"/>
                    <a:pt x="176" y="194"/>
                  </a:cubicBezTo>
                  <a:cubicBezTo>
                    <a:pt x="155" y="230"/>
                    <a:pt x="127" y="236"/>
                    <a:pt x="115" y="227"/>
                  </a:cubicBezTo>
                  <a:cubicBezTo>
                    <a:pt x="135" y="212"/>
                    <a:pt x="128" y="176"/>
                    <a:pt x="118" y="168"/>
                  </a:cubicBezTo>
                  <a:cubicBezTo>
                    <a:pt x="95" y="150"/>
                    <a:pt x="57" y="157"/>
                    <a:pt x="34" y="183"/>
                  </a:cubicBezTo>
                  <a:cubicBezTo>
                    <a:pt x="27" y="161"/>
                    <a:pt x="11" y="132"/>
                    <a:pt x="0" y="114"/>
                  </a:cubicBezTo>
                  <a:close/>
                </a:path>
              </a:pathLst>
            </a:custGeom>
            <a:grpFill/>
            <a:ln w="3175">
              <a:noFill/>
              <a:round/>
              <a:headEnd/>
              <a:tailEnd/>
            </a:ln>
          </p:spPr>
          <p:txBody>
            <a:bodyPr/>
            <a:lstStyle/>
            <a:p>
              <a:endParaRPr lang="fr-BE" sz="1200" dirty="0">
                <a:solidFill>
                  <a:srgbClr val="1F497D"/>
                </a:solidFill>
              </a:endParaRPr>
            </a:p>
          </p:txBody>
        </p:sp>
        <p:sp>
          <p:nvSpPr>
            <p:cNvPr id="160" name="Freeform 40">
              <a:extLst>
                <a:ext uri="{FF2B5EF4-FFF2-40B4-BE49-F238E27FC236}">
                  <a16:creationId xmlns:a16="http://schemas.microsoft.com/office/drawing/2014/main" id="{99C4574B-D681-454B-BE36-2445E9CC93D0}"/>
                </a:ext>
              </a:extLst>
            </p:cNvPr>
            <p:cNvSpPr>
              <a:spLocks/>
            </p:cNvSpPr>
            <p:nvPr/>
          </p:nvSpPr>
          <p:spPr bwMode="auto">
            <a:xfrm>
              <a:off x="2150419" y="-1460064"/>
              <a:ext cx="244035" cy="280113"/>
            </a:xfrm>
            <a:custGeom>
              <a:avLst/>
              <a:gdLst>
                <a:gd name="T0" fmla="*/ 2147483647 w 352"/>
                <a:gd name="T1" fmla="*/ 2147483647 h 404"/>
                <a:gd name="T2" fmla="*/ 2147483647 w 352"/>
                <a:gd name="T3" fmla="*/ 2147483647 h 404"/>
                <a:gd name="T4" fmla="*/ 2147483647 w 352"/>
                <a:gd name="T5" fmla="*/ 0 h 404"/>
                <a:gd name="T6" fmla="*/ 2147483647 w 352"/>
                <a:gd name="T7" fmla="*/ 2147483647 h 404"/>
                <a:gd name="T8" fmla="*/ 2147483647 w 352"/>
                <a:gd name="T9" fmla="*/ 2147483647 h 404"/>
                <a:gd name="T10" fmla="*/ 2147483647 w 352"/>
                <a:gd name="T11" fmla="*/ 2147483647 h 404"/>
                <a:gd name="T12" fmla="*/ 2147483647 w 352"/>
                <a:gd name="T13" fmla="*/ 2147483647 h 404"/>
                <a:gd name="T14" fmla="*/ 2147483647 w 352"/>
                <a:gd name="T15" fmla="*/ 2147483647 h 404"/>
                <a:gd name="T16" fmla="*/ 2147483647 w 352"/>
                <a:gd name="T17" fmla="*/ 2147483647 h 404"/>
                <a:gd name="T18" fmla="*/ 2147483647 w 352"/>
                <a:gd name="T19" fmla="*/ 2147483647 h 404"/>
                <a:gd name="T20" fmla="*/ 2147483647 w 352"/>
                <a:gd name="T21" fmla="*/ 2147483647 h 404"/>
                <a:gd name="T22" fmla="*/ 0 w 352"/>
                <a:gd name="T23" fmla="*/ 2147483647 h 404"/>
                <a:gd name="T24" fmla="*/ 2147483647 w 352"/>
                <a:gd name="T25" fmla="*/ 2147483647 h 404"/>
                <a:gd name="T26" fmla="*/ 2147483647 w 352"/>
                <a:gd name="T27" fmla="*/ 2147483647 h 4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2"/>
                <a:gd name="T43" fmla="*/ 0 h 404"/>
                <a:gd name="T44" fmla="*/ 352 w 352"/>
                <a:gd name="T45" fmla="*/ 404 h 4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2" h="404">
                  <a:moveTo>
                    <a:pt x="14" y="120"/>
                  </a:moveTo>
                  <a:cubicBezTo>
                    <a:pt x="71" y="116"/>
                    <a:pt x="104" y="104"/>
                    <a:pt x="146" y="59"/>
                  </a:cubicBezTo>
                  <a:cubicBezTo>
                    <a:pt x="230" y="64"/>
                    <a:pt x="280" y="54"/>
                    <a:pt x="352" y="0"/>
                  </a:cubicBezTo>
                  <a:cubicBezTo>
                    <a:pt x="350" y="25"/>
                    <a:pt x="298" y="71"/>
                    <a:pt x="276" y="78"/>
                  </a:cubicBezTo>
                  <a:cubicBezTo>
                    <a:pt x="290" y="86"/>
                    <a:pt x="304" y="95"/>
                    <a:pt x="318" y="89"/>
                  </a:cubicBezTo>
                  <a:cubicBezTo>
                    <a:pt x="299" y="127"/>
                    <a:pt x="287" y="165"/>
                    <a:pt x="284" y="259"/>
                  </a:cubicBezTo>
                  <a:cubicBezTo>
                    <a:pt x="268" y="233"/>
                    <a:pt x="263" y="191"/>
                    <a:pt x="270" y="135"/>
                  </a:cubicBezTo>
                  <a:cubicBezTo>
                    <a:pt x="240" y="146"/>
                    <a:pt x="241" y="248"/>
                    <a:pt x="241" y="248"/>
                  </a:cubicBezTo>
                  <a:cubicBezTo>
                    <a:pt x="231" y="216"/>
                    <a:pt x="229" y="225"/>
                    <a:pt x="234" y="163"/>
                  </a:cubicBezTo>
                  <a:cubicBezTo>
                    <a:pt x="194" y="208"/>
                    <a:pt x="178" y="276"/>
                    <a:pt x="173" y="404"/>
                  </a:cubicBezTo>
                  <a:cubicBezTo>
                    <a:pt x="126" y="339"/>
                    <a:pt x="156" y="208"/>
                    <a:pt x="167" y="163"/>
                  </a:cubicBezTo>
                  <a:cubicBezTo>
                    <a:pt x="144" y="189"/>
                    <a:pt x="46" y="242"/>
                    <a:pt x="0" y="194"/>
                  </a:cubicBezTo>
                  <a:cubicBezTo>
                    <a:pt x="39" y="191"/>
                    <a:pt x="96" y="165"/>
                    <a:pt x="123" y="120"/>
                  </a:cubicBezTo>
                  <a:cubicBezTo>
                    <a:pt x="72" y="131"/>
                    <a:pt x="37" y="139"/>
                    <a:pt x="14" y="120"/>
                  </a:cubicBezTo>
                  <a:close/>
                </a:path>
              </a:pathLst>
            </a:custGeom>
            <a:grpFill/>
            <a:ln w="3175">
              <a:noFill/>
              <a:round/>
              <a:headEnd/>
              <a:tailEnd/>
            </a:ln>
          </p:spPr>
          <p:txBody>
            <a:bodyPr/>
            <a:lstStyle/>
            <a:p>
              <a:endParaRPr lang="fr-BE" sz="1200" dirty="0">
                <a:solidFill>
                  <a:srgbClr val="1F497D"/>
                </a:solidFill>
              </a:endParaRPr>
            </a:p>
          </p:txBody>
        </p:sp>
        <p:sp>
          <p:nvSpPr>
            <p:cNvPr id="161" name="Freeform 41">
              <a:extLst>
                <a:ext uri="{FF2B5EF4-FFF2-40B4-BE49-F238E27FC236}">
                  <a16:creationId xmlns:a16="http://schemas.microsoft.com/office/drawing/2014/main" id="{A2AE2E22-1CFF-410C-BD6C-EC087D2BFC2B}"/>
                </a:ext>
              </a:extLst>
            </p:cNvPr>
            <p:cNvSpPr>
              <a:spLocks/>
            </p:cNvSpPr>
            <p:nvPr/>
          </p:nvSpPr>
          <p:spPr bwMode="auto">
            <a:xfrm>
              <a:off x="2094983" y="-1604960"/>
              <a:ext cx="99726" cy="120551"/>
            </a:xfrm>
            <a:custGeom>
              <a:avLst/>
              <a:gdLst>
                <a:gd name="T0" fmla="*/ 0 w 144"/>
                <a:gd name="T1" fmla="*/ 2147483647 h 174"/>
                <a:gd name="T2" fmla="*/ 2147483647 w 144"/>
                <a:gd name="T3" fmla="*/ 2147483647 h 174"/>
                <a:gd name="T4" fmla="*/ 2147483647 w 144"/>
                <a:gd name="T5" fmla="*/ 2147483647 h 174"/>
                <a:gd name="T6" fmla="*/ 2147483647 w 144"/>
                <a:gd name="T7" fmla="*/ 2147483647 h 174"/>
                <a:gd name="T8" fmla="*/ 2147483647 w 144"/>
                <a:gd name="T9" fmla="*/ 2147483647 h 174"/>
                <a:gd name="T10" fmla="*/ 0 w 144"/>
                <a:gd name="T11" fmla="*/ 2147483647 h 174"/>
                <a:gd name="T12" fmla="*/ 0 60000 65536"/>
                <a:gd name="T13" fmla="*/ 0 60000 65536"/>
                <a:gd name="T14" fmla="*/ 0 60000 65536"/>
                <a:gd name="T15" fmla="*/ 0 60000 65536"/>
                <a:gd name="T16" fmla="*/ 0 60000 65536"/>
                <a:gd name="T17" fmla="*/ 0 60000 65536"/>
                <a:gd name="T18" fmla="*/ 0 w 144"/>
                <a:gd name="T19" fmla="*/ 0 h 174"/>
                <a:gd name="T20" fmla="*/ 144 w 144"/>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144" h="174">
                  <a:moveTo>
                    <a:pt x="0" y="24"/>
                  </a:moveTo>
                  <a:cubicBezTo>
                    <a:pt x="20" y="145"/>
                    <a:pt x="73" y="162"/>
                    <a:pt x="144" y="174"/>
                  </a:cubicBezTo>
                  <a:cubicBezTo>
                    <a:pt x="73" y="131"/>
                    <a:pt x="40" y="77"/>
                    <a:pt x="25" y="40"/>
                  </a:cubicBezTo>
                  <a:cubicBezTo>
                    <a:pt x="45" y="45"/>
                    <a:pt x="50" y="34"/>
                    <a:pt x="73" y="29"/>
                  </a:cubicBezTo>
                  <a:cubicBezTo>
                    <a:pt x="74" y="16"/>
                    <a:pt x="70" y="2"/>
                    <a:pt x="57" y="1"/>
                  </a:cubicBezTo>
                  <a:cubicBezTo>
                    <a:pt x="27" y="0"/>
                    <a:pt x="17" y="10"/>
                    <a:pt x="0" y="24"/>
                  </a:cubicBezTo>
                  <a:close/>
                </a:path>
              </a:pathLst>
            </a:custGeom>
            <a:grpFill/>
            <a:ln w="3175">
              <a:noFill/>
              <a:round/>
              <a:headEnd/>
              <a:tailEnd/>
            </a:ln>
          </p:spPr>
          <p:txBody>
            <a:bodyPr/>
            <a:lstStyle/>
            <a:p>
              <a:endParaRPr lang="fr-BE" sz="1200" dirty="0">
                <a:solidFill>
                  <a:srgbClr val="1F497D"/>
                </a:solidFill>
              </a:endParaRPr>
            </a:p>
          </p:txBody>
        </p:sp>
      </p:grpSp>
    </p:spTree>
    <p:extLst>
      <p:ext uri="{BB962C8B-B14F-4D97-AF65-F5344CB8AC3E}">
        <p14:creationId xmlns:p14="http://schemas.microsoft.com/office/powerpoint/2010/main" val="1220429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429900157"/>
              </p:ext>
            </p:extLst>
          </p:nvPr>
        </p:nvGraphicFramePr>
        <p:xfrm>
          <a:off x="407987" y="2133600"/>
          <a:ext cx="8100000" cy="3778944"/>
        </p:xfrm>
        <a:graphic>
          <a:graphicData uri="http://schemas.openxmlformats.org/drawingml/2006/table">
            <a:tbl>
              <a:tblPr firstRow="1" bandRow="1">
                <a:tableStyleId>{2D5ABB26-0587-4C30-8999-92F81FD0307C}</a:tableStyleId>
              </a:tblPr>
              <a:tblGrid>
                <a:gridCol w="1350000">
                  <a:extLst>
                    <a:ext uri="{9D8B030D-6E8A-4147-A177-3AD203B41FA5}">
                      <a16:colId xmlns:a16="http://schemas.microsoft.com/office/drawing/2014/main" val="943016155"/>
                    </a:ext>
                  </a:extLst>
                </a:gridCol>
                <a:gridCol w="1350000">
                  <a:extLst>
                    <a:ext uri="{9D8B030D-6E8A-4147-A177-3AD203B41FA5}">
                      <a16:colId xmlns:a16="http://schemas.microsoft.com/office/drawing/2014/main" val="2434802137"/>
                    </a:ext>
                  </a:extLst>
                </a:gridCol>
                <a:gridCol w="1350000">
                  <a:extLst>
                    <a:ext uri="{9D8B030D-6E8A-4147-A177-3AD203B41FA5}">
                      <a16:colId xmlns:a16="http://schemas.microsoft.com/office/drawing/2014/main" val="2122862085"/>
                    </a:ext>
                  </a:extLst>
                </a:gridCol>
                <a:gridCol w="1350000">
                  <a:extLst>
                    <a:ext uri="{9D8B030D-6E8A-4147-A177-3AD203B41FA5}">
                      <a16:colId xmlns:a16="http://schemas.microsoft.com/office/drawing/2014/main" val="1697133859"/>
                    </a:ext>
                  </a:extLst>
                </a:gridCol>
                <a:gridCol w="1350000">
                  <a:extLst>
                    <a:ext uri="{9D8B030D-6E8A-4147-A177-3AD203B41FA5}">
                      <a16:colId xmlns:a16="http://schemas.microsoft.com/office/drawing/2014/main" val="3284691455"/>
                    </a:ext>
                  </a:extLst>
                </a:gridCol>
                <a:gridCol w="1350000">
                  <a:extLst>
                    <a:ext uri="{9D8B030D-6E8A-4147-A177-3AD203B41FA5}">
                      <a16:colId xmlns:a16="http://schemas.microsoft.com/office/drawing/2014/main" val="268968464"/>
                    </a:ext>
                  </a:extLst>
                </a:gridCol>
              </a:tblGrid>
              <a:tr h="3778944">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437572506"/>
                  </a:ext>
                </a:extLst>
              </a:tr>
            </a:tbl>
          </a:graphicData>
        </a:graphic>
      </p:graphicFrame>
      <p:graphicFrame>
        <p:nvGraphicFramePr>
          <p:cNvPr id="47" name="Chart 46">
            <a:extLst>
              <a:ext uri="{FF2B5EF4-FFF2-40B4-BE49-F238E27FC236}">
                <a16:creationId xmlns:a16="http://schemas.microsoft.com/office/drawing/2014/main" id="{5BF8F159-030A-4428-A14A-C3C1D77E7797}"/>
              </a:ext>
            </a:extLst>
          </p:cNvPr>
          <p:cNvGraphicFramePr/>
          <p:nvPr>
            <p:extLst>
              <p:ext uri="{D42A27DB-BD31-4B8C-83A1-F6EECF244321}">
                <p14:modId xmlns:p14="http://schemas.microsoft.com/office/powerpoint/2010/main" val="1223163201"/>
              </p:ext>
            </p:extLst>
          </p:nvPr>
        </p:nvGraphicFramePr>
        <p:xfrm>
          <a:off x="407988" y="2133599"/>
          <a:ext cx="8099999" cy="399573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dirty="0"/>
              <a:t>33 % des maîtres wallons de chats sont d’accord avec l’affirmation qu’une chatte doit avoir une portée de chatons au moins une fois dans sa vie. Les femmes marquent significativement plus souvent leur désaccord avec l’affirmation. La moitié des maîtres de 25 à 34 ans sont d’accord avec l’affirmation.</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fr-BE" dirty="0"/>
              <a:t>Base :	Échantillon total Wallonie (n=377)</a:t>
            </a:r>
          </a:p>
          <a:p>
            <a:r>
              <a:rPr lang="fr-BE" dirty="0"/>
              <a:t>Question :	Q10b. Dans quelle mesure êtes-vous d'accord avec l’affirmation : </a:t>
            </a:r>
          </a:p>
          <a:p>
            <a:r>
              <a:rPr lang="fr-BE" dirty="0"/>
              <a:t>	 « il vaut mieux pour une chatte d’avoir une portée de chatons une fois dans sa vie et de la faire stériliser après » ?</a:t>
            </a:r>
            <a:br>
              <a:rPr lang="fr-BE" dirty="0"/>
            </a:br>
            <a:r>
              <a:rPr lang="fr-BE" dirty="0"/>
              <a:t>ABCD:	Niveau de fiabilité 95 %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16</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151733"/>
            <a:ext cx="11376023" cy="387798"/>
          </a:xfrm>
        </p:spPr>
        <p:txBody>
          <a:bodyPr/>
          <a:lstStyle/>
          <a:p>
            <a:r>
              <a:rPr lang="fr-BE" cap="none" dirty="0"/>
              <a:t>Affirmation ‘une chatte doit avoir une portée de chatons au moins une fois dans sa vie’</a:t>
            </a:r>
            <a:endParaRPr lang="fr-BE" dirty="0"/>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2717000171"/>
              </p:ext>
            </p:extLst>
          </p:nvPr>
        </p:nvGraphicFramePr>
        <p:xfrm>
          <a:off x="407987" y="1484313"/>
          <a:ext cx="8100000" cy="647964"/>
        </p:xfrm>
        <a:graphic>
          <a:graphicData uri="http://schemas.openxmlformats.org/drawingml/2006/table">
            <a:tbl>
              <a:tblPr firstRow="1" bandRow="1">
                <a:tableStyleId>{2D5ABB26-0587-4C30-8999-92F81FD0307C}</a:tableStyleId>
              </a:tblPr>
              <a:tblGrid>
                <a:gridCol w="1350000">
                  <a:extLst>
                    <a:ext uri="{9D8B030D-6E8A-4147-A177-3AD203B41FA5}">
                      <a16:colId xmlns:a16="http://schemas.microsoft.com/office/drawing/2014/main" val="2820400169"/>
                    </a:ext>
                  </a:extLst>
                </a:gridCol>
                <a:gridCol w="1350000">
                  <a:extLst>
                    <a:ext uri="{9D8B030D-6E8A-4147-A177-3AD203B41FA5}">
                      <a16:colId xmlns:a16="http://schemas.microsoft.com/office/drawing/2014/main" val="3982777495"/>
                    </a:ext>
                  </a:extLst>
                </a:gridCol>
                <a:gridCol w="1350000">
                  <a:extLst>
                    <a:ext uri="{9D8B030D-6E8A-4147-A177-3AD203B41FA5}">
                      <a16:colId xmlns:a16="http://schemas.microsoft.com/office/drawing/2014/main" val="1862583230"/>
                    </a:ext>
                  </a:extLst>
                </a:gridCol>
                <a:gridCol w="1350000">
                  <a:extLst>
                    <a:ext uri="{9D8B030D-6E8A-4147-A177-3AD203B41FA5}">
                      <a16:colId xmlns:a16="http://schemas.microsoft.com/office/drawing/2014/main" val="450764744"/>
                    </a:ext>
                  </a:extLst>
                </a:gridCol>
                <a:gridCol w="1350000">
                  <a:extLst>
                    <a:ext uri="{9D8B030D-6E8A-4147-A177-3AD203B41FA5}">
                      <a16:colId xmlns:a16="http://schemas.microsoft.com/office/drawing/2014/main" val="4131079781"/>
                    </a:ext>
                  </a:extLst>
                </a:gridCol>
                <a:gridCol w="1350000">
                  <a:extLst>
                    <a:ext uri="{9D8B030D-6E8A-4147-A177-3AD203B41FA5}">
                      <a16:colId xmlns:a16="http://schemas.microsoft.com/office/drawing/2014/main" val="288863513"/>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5">
                  <a:txBody>
                    <a:bodyPr/>
                    <a:lstStyle/>
                    <a:p>
                      <a:pPr marL="0" algn="l" defTabSz="914400" rtl="0" eaLnBrk="1" latinLnBrk="0" hangingPunct="1"/>
                      <a:r>
                        <a:rPr lang="en-US" sz="1200" b="0" kern="1200" dirty="0">
                          <a:solidFill>
                            <a:schemeClr val="bg1"/>
                          </a:solidFill>
                          <a:latin typeface="+mj-lt"/>
                          <a:ea typeface="+mn-ea"/>
                          <a:cs typeface="+mn-cs"/>
                        </a:rPr>
                        <a:t>ÂGE MAÎTRES DU CHAT</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accent1"/>
                          </a:solidFill>
                          <a:latin typeface="+mn-lt"/>
                        </a:rPr>
                        <a:t>18-24 ANS</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accent1"/>
                          </a:solidFill>
                          <a:latin typeface="+mn-lt"/>
                        </a:rPr>
                        <a:t>25-34 ANS</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accent1"/>
                          </a:solidFill>
                          <a:latin typeface="+mn-lt"/>
                        </a:rPr>
                        <a:t>35-44 ANS</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accent1"/>
                          </a:solidFill>
                          <a:latin typeface="+mn-lt"/>
                        </a:rPr>
                        <a:t>45-54 ANS</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accent1"/>
                          </a:solidFill>
                          <a:latin typeface="+mn-lt"/>
                        </a:rPr>
                        <a:t>55+ ANS</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r>
                        <a:rPr lang="en-US" sz="1000" b="0" dirty="0">
                          <a:solidFill>
                            <a:schemeClr val="tx1">
                              <a:lumMod val="50000"/>
                              <a:lumOff val="50000"/>
                            </a:schemeClr>
                          </a:solidFill>
                          <a:latin typeface="+mn-lt"/>
                        </a:rPr>
                        <a:t>(n=377)</a:t>
                      </a:r>
                    </a:p>
                  </a:txBody>
                  <a:tcPr marL="72000" marR="0" marT="0" marB="0" anchor="ctr">
                    <a:lnL>
                      <a:noFill/>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0" dirty="0">
                          <a:solidFill>
                            <a:schemeClr val="tx1">
                              <a:lumMod val="50000"/>
                              <a:lumOff val="50000"/>
                            </a:schemeClr>
                          </a:solidFill>
                          <a:latin typeface="+mn-lt"/>
                        </a:rPr>
                        <a:t>(n=30)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(n=61) – (B)</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(n=88) – (C)</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(n=103) – (D)</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(n=95) – (E)</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sp>
        <p:nvSpPr>
          <p:cNvPr id="36" name="Rectangle 35">
            <a:extLst>
              <a:ext uri="{FF2B5EF4-FFF2-40B4-BE49-F238E27FC236}">
                <a16:creationId xmlns:a16="http://schemas.microsoft.com/office/drawing/2014/main" id="{B5729F6D-F3D8-4479-B798-112E57CC0AB5}"/>
              </a:ext>
            </a:extLst>
          </p:cNvPr>
          <p:cNvSpPr>
            <a:spLocks/>
          </p:cNvSpPr>
          <p:nvPr/>
        </p:nvSpPr>
        <p:spPr>
          <a:xfrm>
            <a:off x="1394554"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33</a:t>
            </a:r>
          </a:p>
        </p:txBody>
      </p:sp>
      <p:sp>
        <p:nvSpPr>
          <p:cNvPr id="43" name="Rectangle 42">
            <a:extLst>
              <a:ext uri="{FF2B5EF4-FFF2-40B4-BE49-F238E27FC236}">
                <a16:creationId xmlns:a16="http://schemas.microsoft.com/office/drawing/2014/main" id="{58AD2D09-9C4A-4D5E-916D-B79E47DF636E}"/>
              </a:ext>
            </a:extLst>
          </p:cNvPr>
          <p:cNvSpPr>
            <a:spLocks/>
          </p:cNvSpPr>
          <p:nvPr/>
        </p:nvSpPr>
        <p:spPr>
          <a:xfrm>
            <a:off x="1394554"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27</a:t>
            </a:r>
          </a:p>
        </p:txBody>
      </p:sp>
      <p:sp>
        <p:nvSpPr>
          <p:cNvPr id="48" name="Rectangle 47">
            <a:extLst>
              <a:ext uri="{FF2B5EF4-FFF2-40B4-BE49-F238E27FC236}">
                <a16:creationId xmlns:a16="http://schemas.microsoft.com/office/drawing/2014/main" id="{515A940E-5E22-440D-BEFC-50880F1F5CD2}"/>
              </a:ext>
            </a:extLst>
          </p:cNvPr>
          <p:cNvSpPr>
            <a:spLocks/>
          </p:cNvSpPr>
          <p:nvPr/>
        </p:nvSpPr>
        <p:spPr>
          <a:xfrm>
            <a:off x="8146937"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24</a:t>
            </a:r>
          </a:p>
        </p:txBody>
      </p:sp>
      <p:sp>
        <p:nvSpPr>
          <p:cNvPr id="49" name="Rectangle 48">
            <a:extLst>
              <a:ext uri="{FF2B5EF4-FFF2-40B4-BE49-F238E27FC236}">
                <a16:creationId xmlns:a16="http://schemas.microsoft.com/office/drawing/2014/main" id="{03964570-14E4-42CA-AC0A-9AA414FDDD93}"/>
              </a:ext>
            </a:extLst>
          </p:cNvPr>
          <p:cNvSpPr>
            <a:spLocks/>
          </p:cNvSpPr>
          <p:nvPr/>
        </p:nvSpPr>
        <p:spPr>
          <a:xfrm>
            <a:off x="8146937"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24</a:t>
            </a:r>
          </a:p>
        </p:txBody>
      </p:sp>
      <p:sp>
        <p:nvSpPr>
          <p:cNvPr id="50" name="Rectangle 49">
            <a:extLst>
              <a:ext uri="{FF2B5EF4-FFF2-40B4-BE49-F238E27FC236}">
                <a16:creationId xmlns:a16="http://schemas.microsoft.com/office/drawing/2014/main" id="{B5866B4F-2880-48C7-A596-4F1FFD646E73}"/>
              </a:ext>
            </a:extLst>
          </p:cNvPr>
          <p:cNvSpPr>
            <a:spLocks/>
          </p:cNvSpPr>
          <p:nvPr/>
        </p:nvSpPr>
        <p:spPr>
          <a:xfrm>
            <a:off x="5445985"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31</a:t>
            </a:r>
          </a:p>
        </p:txBody>
      </p:sp>
      <p:sp>
        <p:nvSpPr>
          <p:cNvPr id="51" name="Rectangle 50">
            <a:extLst>
              <a:ext uri="{FF2B5EF4-FFF2-40B4-BE49-F238E27FC236}">
                <a16:creationId xmlns:a16="http://schemas.microsoft.com/office/drawing/2014/main" id="{A30E29DA-CCE6-484A-B04B-A49B0600E867}"/>
              </a:ext>
            </a:extLst>
          </p:cNvPr>
          <p:cNvSpPr>
            <a:spLocks/>
          </p:cNvSpPr>
          <p:nvPr/>
        </p:nvSpPr>
        <p:spPr>
          <a:xfrm>
            <a:off x="5445985"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26</a:t>
            </a:r>
          </a:p>
        </p:txBody>
      </p:sp>
      <p:sp>
        <p:nvSpPr>
          <p:cNvPr id="52" name="Rectangle 51">
            <a:extLst>
              <a:ext uri="{FF2B5EF4-FFF2-40B4-BE49-F238E27FC236}">
                <a16:creationId xmlns:a16="http://schemas.microsoft.com/office/drawing/2014/main" id="{B09498EE-19B5-4BC2-8E79-86A43F7A170D}"/>
              </a:ext>
            </a:extLst>
          </p:cNvPr>
          <p:cNvSpPr>
            <a:spLocks/>
          </p:cNvSpPr>
          <p:nvPr/>
        </p:nvSpPr>
        <p:spPr>
          <a:xfrm>
            <a:off x="6796462"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27</a:t>
            </a:r>
          </a:p>
        </p:txBody>
      </p:sp>
      <p:sp>
        <p:nvSpPr>
          <p:cNvPr id="53" name="Rectangle 52">
            <a:extLst>
              <a:ext uri="{FF2B5EF4-FFF2-40B4-BE49-F238E27FC236}">
                <a16:creationId xmlns:a16="http://schemas.microsoft.com/office/drawing/2014/main" id="{E27DD213-24CA-46CC-9645-976C691C7B9F}"/>
              </a:ext>
            </a:extLst>
          </p:cNvPr>
          <p:cNvSpPr>
            <a:spLocks/>
          </p:cNvSpPr>
          <p:nvPr/>
        </p:nvSpPr>
        <p:spPr>
          <a:xfrm>
            <a:off x="6796462"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29</a:t>
            </a:r>
          </a:p>
        </p:txBody>
      </p:sp>
      <p:sp>
        <p:nvSpPr>
          <p:cNvPr id="54" name="Rectangle 53">
            <a:extLst>
              <a:ext uri="{FF2B5EF4-FFF2-40B4-BE49-F238E27FC236}">
                <a16:creationId xmlns:a16="http://schemas.microsoft.com/office/drawing/2014/main" id="{D7B1B1B2-C357-44E5-92BA-259735218434}"/>
              </a:ext>
            </a:extLst>
          </p:cNvPr>
          <p:cNvSpPr>
            <a:spLocks/>
          </p:cNvSpPr>
          <p:nvPr/>
        </p:nvSpPr>
        <p:spPr>
          <a:xfrm>
            <a:off x="4095508"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50</a:t>
            </a:r>
          </a:p>
        </p:txBody>
      </p:sp>
      <p:sp>
        <p:nvSpPr>
          <p:cNvPr id="55" name="Rectangle 54">
            <a:extLst>
              <a:ext uri="{FF2B5EF4-FFF2-40B4-BE49-F238E27FC236}">
                <a16:creationId xmlns:a16="http://schemas.microsoft.com/office/drawing/2014/main" id="{F057BE0B-0F31-4C66-B19B-4515A21158BD}"/>
              </a:ext>
            </a:extLst>
          </p:cNvPr>
          <p:cNvSpPr>
            <a:spLocks/>
          </p:cNvSpPr>
          <p:nvPr/>
        </p:nvSpPr>
        <p:spPr>
          <a:xfrm>
            <a:off x="4095508"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22</a:t>
            </a:r>
          </a:p>
        </p:txBody>
      </p:sp>
      <p:sp>
        <p:nvSpPr>
          <p:cNvPr id="56" name="Rectangle 55">
            <a:extLst>
              <a:ext uri="{FF2B5EF4-FFF2-40B4-BE49-F238E27FC236}">
                <a16:creationId xmlns:a16="http://schemas.microsoft.com/office/drawing/2014/main" id="{A9317B14-45F0-4431-BC40-45767156B02B}"/>
              </a:ext>
            </a:extLst>
          </p:cNvPr>
          <p:cNvSpPr>
            <a:spLocks/>
          </p:cNvSpPr>
          <p:nvPr/>
        </p:nvSpPr>
        <p:spPr>
          <a:xfrm>
            <a:off x="2745031"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36</a:t>
            </a:r>
          </a:p>
        </p:txBody>
      </p:sp>
      <p:sp>
        <p:nvSpPr>
          <p:cNvPr id="57" name="Rectangle 56">
            <a:extLst>
              <a:ext uri="{FF2B5EF4-FFF2-40B4-BE49-F238E27FC236}">
                <a16:creationId xmlns:a16="http://schemas.microsoft.com/office/drawing/2014/main" id="{B9FC8F60-1DE8-49BF-972F-3FF9C705E0F4}"/>
              </a:ext>
            </a:extLst>
          </p:cNvPr>
          <p:cNvSpPr>
            <a:spLocks/>
          </p:cNvSpPr>
          <p:nvPr/>
        </p:nvSpPr>
        <p:spPr>
          <a:xfrm>
            <a:off x="2745031"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34</a:t>
            </a:r>
          </a:p>
        </p:txBody>
      </p:sp>
      <p:sp>
        <p:nvSpPr>
          <p:cNvPr id="59" name="TextBox 58">
            <a:extLst>
              <a:ext uri="{FF2B5EF4-FFF2-40B4-BE49-F238E27FC236}">
                <a16:creationId xmlns:a16="http://schemas.microsoft.com/office/drawing/2014/main" id="{38AB2F6E-1284-46AF-A499-22B8B87ED531}"/>
              </a:ext>
            </a:extLst>
          </p:cNvPr>
          <p:cNvSpPr txBox="1"/>
          <p:nvPr/>
        </p:nvSpPr>
        <p:spPr>
          <a:xfrm>
            <a:off x="3728378" y="2837330"/>
            <a:ext cx="110608" cy="184666"/>
          </a:xfrm>
          <a:prstGeom prst="rect">
            <a:avLst/>
          </a:prstGeom>
        </p:spPr>
        <p:txBody>
          <a:bodyPr vert="horz" wrap="none" lIns="0" tIns="0" rIns="0" bIns="0" rtlCol="0">
            <a:spAutoFit/>
          </a:bodyPr>
          <a:lstStyle/>
          <a:p>
            <a:pPr algn="l"/>
            <a:r>
              <a:rPr lang="fr-BE" sz="1200" b="1" dirty="0">
                <a:solidFill>
                  <a:schemeClr val="bg1"/>
                </a:solidFill>
              </a:rPr>
              <a:t>D</a:t>
            </a:r>
          </a:p>
        </p:txBody>
      </p:sp>
      <p:sp>
        <p:nvSpPr>
          <p:cNvPr id="60" name="TextBox 59">
            <a:extLst>
              <a:ext uri="{FF2B5EF4-FFF2-40B4-BE49-F238E27FC236}">
                <a16:creationId xmlns:a16="http://schemas.microsoft.com/office/drawing/2014/main" id="{3B157B76-7FE0-4242-8F36-F5451EF29EFA}"/>
              </a:ext>
            </a:extLst>
          </p:cNvPr>
          <p:cNvSpPr txBox="1"/>
          <p:nvPr/>
        </p:nvSpPr>
        <p:spPr>
          <a:xfrm>
            <a:off x="6583262" y="4678745"/>
            <a:ext cx="110608" cy="184666"/>
          </a:xfrm>
          <a:prstGeom prst="rect">
            <a:avLst/>
          </a:prstGeom>
        </p:spPr>
        <p:txBody>
          <a:bodyPr vert="horz" wrap="none" lIns="0" tIns="0" rIns="0" bIns="0" rtlCol="0">
            <a:spAutoFit/>
          </a:bodyPr>
          <a:lstStyle/>
          <a:p>
            <a:pPr algn="l"/>
            <a:r>
              <a:rPr lang="fr-BE" sz="1200" b="1" dirty="0">
                <a:solidFill>
                  <a:schemeClr val="bg1"/>
                </a:solidFill>
              </a:rPr>
              <a:t>C</a:t>
            </a:r>
          </a:p>
        </p:txBody>
      </p:sp>
      <p:sp>
        <p:nvSpPr>
          <p:cNvPr id="61" name="TextBox 60">
            <a:extLst>
              <a:ext uri="{FF2B5EF4-FFF2-40B4-BE49-F238E27FC236}">
                <a16:creationId xmlns:a16="http://schemas.microsoft.com/office/drawing/2014/main" id="{BA79F3E4-AC9A-49F7-8098-4E6BC6E3CD41}"/>
              </a:ext>
            </a:extLst>
          </p:cNvPr>
          <p:cNvSpPr txBox="1"/>
          <p:nvPr/>
        </p:nvSpPr>
        <p:spPr>
          <a:xfrm>
            <a:off x="7925723" y="4853519"/>
            <a:ext cx="110608" cy="184666"/>
          </a:xfrm>
          <a:prstGeom prst="rect">
            <a:avLst/>
          </a:prstGeom>
        </p:spPr>
        <p:txBody>
          <a:bodyPr vert="horz" wrap="none" lIns="0" tIns="0" rIns="0" bIns="0" rtlCol="0">
            <a:spAutoFit/>
          </a:bodyPr>
          <a:lstStyle/>
          <a:p>
            <a:pPr algn="l"/>
            <a:r>
              <a:rPr lang="fr-BE" sz="1200" b="1" dirty="0">
                <a:solidFill>
                  <a:schemeClr val="bg1"/>
                </a:solidFill>
              </a:rPr>
              <a:t>C</a:t>
            </a:r>
          </a:p>
        </p:txBody>
      </p:sp>
      <p:sp>
        <p:nvSpPr>
          <p:cNvPr id="63" name="TextBox 62">
            <a:extLst>
              <a:ext uri="{FF2B5EF4-FFF2-40B4-BE49-F238E27FC236}">
                <a16:creationId xmlns:a16="http://schemas.microsoft.com/office/drawing/2014/main" id="{A364656D-3643-4FDF-92E7-4BCD84B8D238}"/>
              </a:ext>
            </a:extLst>
          </p:cNvPr>
          <p:cNvSpPr txBox="1"/>
          <p:nvPr/>
        </p:nvSpPr>
        <p:spPr>
          <a:xfrm>
            <a:off x="4148021" y="2539565"/>
            <a:ext cx="323807" cy="184666"/>
          </a:xfrm>
          <a:prstGeom prst="rect">
            <a:avLst/>
          </a:prstGeom>
        </p:spPr>
        <p:txBody>
          <a:bodyPr vert="horz" wrap="none" lIns="0" tIns="0" rIns="0" bIns="0" rtlCol="0">
            <a:spAutoFit/>
          </a:bodyPr>
          <a:lstStyle/>
          <a:p>
            <a:pPr algn="l"/>
            <a:r>
              <a:rPr lang="fr-BE" sz="1200" b="1" dirty="0">
                <a:solidFill>
                  <a:schemeClr val="tx2"/>
                </a:solidFill>
              </a:rPr>
              <a:t>CDE</a:t>
            </a:r>
          </a:p>
        </p:txBody>
      </p:sp>
      <p:graphicFrame>
        <p:nvGraphicFramePr>
          <p:cNvPr id="65" name="Table 64">
            <a:extLst>
              <a:ext uri="{FF2B5EF4-FFF2-40B4-BE49-F238E27FC236}">
                <a16:creationId xmlns:a16="http://schemas.microsoft.com/office/drawing/2014/main" id="{2C49A876-E06A-4BC8-AC9B-4705B6A3B314}"/>
              </a:ext>
            </a:extLst>
          </p:cNvPr>
          <p:cNvGraphicFramePr>
            <a:graphicFrameLocks noGrp="1"/>
          </p:cNvGraphicFramePr>
          <p:nvPr>
            <p:extLst>
              <p:ext uri="{D42A27DB-BD31-4B8C-83A1-F6EECF244321}">
                <p14:modId xmlns:p14="http://schemas.microsoft.com/office/powerpoint/2010/main" val="3132195205"/>
              </p:ext>
            </p:extLst>
          </p:nvPr>
        </p:nvGraphicFramePr>
        <p:xfrm>
          <a:off x="9274633" y="2840200"/>
          <a:ext cx="2735699" cy="2209805"/>
        </p:xfrm>
        <a:graphic>
          <a:graphicData uri="http://schemas.openxmlformats.org/drawingml/2006/table">
            <a:tbl>
              <a:tblPr>
                <a:tableStyleId>{2D5ABB26-0587-4C30-8999-92F81FD0307C}</a:tableStyleId>
              </a:tblPr>
              <a:tblGrid>
                <a:gridCol w="377338">
                  <a:extLst>
                    <a:ext uri="{9D8B030D-6E8A-4147-A177-3AD203B41FA5}">
                      <a16:colId xmlns:a16="http://schemas.microsoft.com/office/drawing/2014/main" val="2354454430"/>
                    </a:ext>
                  </a:extLst>
                </a:gridCol>
                <a:gridCol w="2358361">
                  <a:extLst>
                    <a:ext uri="{9D8B030D-6E8A-4147-A177-3AD203B41FA5}">
                      <a16:colId xmlns:a16="http://schemas.microsoft.com/office/drawing/2014/main" val="2015932734"/>
                    </a:ext>
                  </a:extLst>
                </a:gridCol>
              </a:tblGrid>
              <a:tr h="441961">
                <a:tc>
                  <a:txBody>
                    <a:bodyPr/>
                    <a:lstStyle/>
                    <a:p>
                      <a:pPr algn="r"/>
                      <a:r>
                        <a:rPr lang="fr-BE" sz="1200" noProof="0">
                          <a:solidFill>
                            <a:schemeClr val="tx2">
                              <a:lumMod val="75000"/>
                            </a:schemeClr>
                          </a:solidFill>
                          <a:latin typeface="+mn-lt"/>
                          <a:sym typeface="Wingdings 2" panose="05020102010507070707" pitchFamily="18" charset="2"/>
                        </a:rPr>
                        <a:t></a:t>
                      </a:r>
                      <a:endParaRPr lang="fr-BE" sz="1200" noProof="0">
                        <a:solidFill>
                          <a:schemeClr val="tx2">
                            <a:lumMod val="75000"/>
                          </a:schemeClr>
                        </a:solidFill>
                        <a:latin typeface="+mn-lt"/>
                      </a:endParaRPr>
                    </a:p>
                  </a:txBody>
                  <a:tcPr marL="36000" marR="36000" marT="0" marB="0" anchor="ctr">
                    <a:noFill/>
                  </a:tcPr>
                </a:tc>
                <a:tc>
                  <a:txBody>
                    <a:bodyPr/>
                    <a:lstStyle/>
                    <a:p>
                      <a:r>
                        <a:rPr lang="fr-BE" sz="1200" noProof="0">
                          <a:latin typeface="+mn-lt"/>
                        </a:rPr>
                        <a:t>Tout à fait d’accord</a:t>
                      </a:r>
                    </a:p>
                  </a:txBody>
                  <a:tcPr marL="36000" marR="36000" marT="0" marB="0" anchor="ctr">
                    <a:noFill/>
                  </a:tcPr>
                </a:tc>
                <a:extLst>
                  <a:ext uri="{0D108BD9-81ED-4DB2-BD59-A6C34878D82A}">
                    <a16:rowId xmlns:a16="http://schemas.microsoft.com/office/drawing/2014/main" val="2049083711"/>
                  </a:ext>
                </a:extLst>
              </a:tr>
              <a:tr h="441961">
                <a:tc>
                  <a:txBody>
                    <a:bodyPr/>
                    <a:lstStyle/>
                    <a:p>
                      <a:pPr algn="r"/>
                      <a:r>
                        <a:rPr lang="fr-BE" sz="1200" noProof="0">
                          <a:solidFill>
                            <a:schemeClr val="tx2"/>
                          </a:solidFill>
                          <a:latin typeface="+mn-lt"/>
                          <a:sym typeface="Wingdings 2" panose="05020102010507070707" pitchFamily="18" charset="2"/>
                        </a:rPr>
                        <a:t></a:t>
                      </a:r>
                      <a:endParaRPr lang="fr-BE" sz="1200" noProof="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srgbClr val="38373A"/>
                          </a:solidFill>
                          <a:effectLst/>
                          <a:uLnTx/>
                          <a:uFillTx/>
                          <a:latin typeface="+mn-lt"/>
                          <a:ea typeface="+mn-ea"/>
                          <a:cs typeface="+mn-cs"/>
                        </a:rPr>
                        <a:t>Un peu d’accord</a:t>
                      </a:r>
                    </a:p>
                  </a:txBody>
                  <a:tcPr marL="36000" marR="36000" marT="0" marB="0" anchor="ctr">
                    <a:noFill/>
                  </a:tcPr>
                </a:tc>
                <a:extLst>
                  <a:ext uri="{0D108BD9-81ED-4DB2-BD59-A6C34878D82A}">
                    <a16:rowId xmlns:a16="http://schemas.microsoft.com/office/drawing/2014/main" val="2428566398"/>
                  </a:ext>
                </a:extLst>
              </a:tr>
              <a:tr h="441961">
                <a:tc>
                  <a:txBody>
                    <a:bodyPr/>
                    <a:lstStyle/>
                    <a:p>
                      <a:pPr algn="r"/>
                      <a:r>
                        <a:rPr lang="fr-BE" sz="1200" noProof="0">
                          <a:solidFill>
                            <a:schemeClr val="accent2"/>
                          </a:solidFill>
                          <a:latin typeface="+mn-lt"/>
                          <a:sym typeface="Wingdings 2" panose="05020102010507070707" pitchFamily="18" charset="2"/>
                        </a:rPr>
                        <a:t></a:t>
                      </a:r>
                      <a:endParaRPr lang="fr-BE" sz="1200" noProof="0">
                        <a:solidFill>
                          <a:schemeClr val="accent2"/>
                        </a:solidFill>
                        <a:latin typeface="+mn-lt"/>
                      </a:endParaRPr>
                    </a:p>
                  </a:txBody>
                  <a:tcPr marL="36000" marR="36000" marT="0" marB="0" anchor="ctr">
                    <a:noFill/>
                  </a:tcPr>
                </a:tc>
                <a:tc>
                  <a:txBody>
                    <a:bodyPr/>
                    <a:lstStyle/>
                    <a:p>
                      <a:r>
                        <a:rPr lang="fr-BE" sz="1200" noProof="0">
                          <a:latin typeface="+mn-lt"/>
                        </a:rPr>
                        <a:t>Neutre</a:t>
                      </a:r>
                    </a:p>
                  </a:txBody>
                  <a:tcPr marL="36000" marR="36000" marT="0" marB="0" anchor="ctr">
                    <a:noFill/>
                  </a:tcPr>
                </a:tc>
                <a:extLst>
                  <a:ext uri="{0D108BD9-81ED-4DB2-BD59-A6C34878D82A}">
                    <a16:rowId xmlns:a16="http://schemas.microsoft.com/office/drawing/2014/main" val="2426978870"/>
                  </a:ext>
                </a:extLst>
              </a:tr>
              <a:tr h="441961">
                <a:tc>
                  <a:txBody>
                    <a:bodyPr/>
                    <a:lstStyle/>
                    <a:p>
                      <a:pPr algn="r"/>
                      <a:r>
                        <a:rPr lang="fr-BE" sz="1200" noProof="0">
                          <a:solidFill>
                            <a:schemeClr val="accent3"/>
                          </a:solidFill>
                          <a:latin typeface="+mn-lt"/>
                          <a:sym typeface="Wingdings 2" panose="05020102010507070707" pitchFamily="18" charset="2"/>
                        </a:rPr>
                        <a:t></a:t>
                      </a:r>
                      <a:endParaRPr lang="fr-BE" sz="1200" noProof="0">
                        <a:solidFill>
                          <a:schemeClr val="accent3"/>
                        </a:solidFill>
                        <a:latin typeface="+mn-lt"/>
                      </a:endParaRPr>
                    </a:p>
                  </a:txBody>
                  <a:tcPr marL="36000" marR="36000" marT="0" marB="0" anchor="ctr">
                    <a:noFill/>
                  </a:tcPr>
                </a:tc>
                <a:tc>
                  <a:txBody>
                    <a:bodyPr/>
                    <a:lstStyle/>
                    <a:p>
                      <a:r>
                        <a:rPr lang="fr-BE" sz="1200" noProof="0">
                          <a:latin typeface="+mn-lt"/>
                        </a:rPr>
                        <a:t>Un peu pas d’accord</a:t>
                      </a:r>
                    </a:p>
                  </a:txBody>
                  <a:tcPr marL="36000" marR="36000" marT="0" marB="0" anchor="ctr">
                    <a:noFill/>
                  </a:tcPr>
                </a:tc>
                <a:extLst>
                  <a:ext uri="{0D108BD9-81ED-4DB2-BD59-A6C34878D82A}">
                    <a16:rowId xmlns:a16="http://schemas.microsoft.com/office/drawing/2014/main" val="15591479"/>
                  </a:ext>
                </a:extLst>
              </a:tr>
              <a:tr h="441961">
                <a:tc>
                  <a:txBody>
                    <a:bodyPr/>
                    <a:lstStyle/>
                    <a:p>
                      <a:pPr algn="r"/>
                      <a:r>
                        <a:rPr lang="fr-BE" sz="1200" noProof="0">
                          <a:solidFill>
                            <a:schemeClr val="accent5"/>
                          </a:solidFill>
                          <a:latin typeface="+mn-lt"/>
                          <a:sym typeface="Wingdings 2" panose="05020102010507070707" pitchFamily="18" charset="2"/>
                        </a:rPr>
                        <a:t></a:t>
                      </a:r>
                      <a:endParaRPr lang="fr-BE" sz="1200" noProof="0">
                        <a:solidFill>
                          <a:schemeClr val="accent5"/>
                        </a:solidFill>
                        <a:latin typeface="+mn-lt"/>
                      </a:endParaRPr>
                    </a:p>
                  </a:txBody>
                  <a:tcPr marL="36000" marR="36000" marT="0" marB="0" anchor="ctr">
                    <a:noFill/>
                  </a:tcPr>
                </a:tc>
                <a:tc>
                  <a:txBody>
                    <a:bodyPr/>
                    <a:lstStyle/>
                    <a:p>
                      <a:r>
                        <a:rPr lang="fr-BE" sz="1200" noProof="0" dirty="0">
                          <a:latin typeface="+mn-lt"/>
                        </a:rPr>
                        <a:t>Pas du tout d’accord</a:t>
                      </a:r>
                    </a:p>
                  </a:txBody>
                  <a:tcPr marL="36000" marR="36000" marT="0" marB="0" anchor="ctr">
                    <a:noFill/>
                  </a:tcPr>
                </a:tc>
                <a:extLst>
                  <a:ext uri="{0D108BD9-81ED-4DB2-BD59-A6C34878D82A}">
                    <a16:rowId xmlns:a16="http://schemas.microsoft.com/office/drawing/2014/main" val="2161268009"/>
                  </a:ext>
                </a:extLst>
              </a:tr>
            </a:tbl>
          </a:graphicData>
        </a:graphic>
      </p:graphicFrame>
      <p:sp>
        <p:nvSpPr>
          <p:cNvPr id="66" name="Rectangle 65">
            <a:extLst>
              <a:ext uri="{FF2B5EF4-FFF2-40B4-BE49-F238E27FC236}">
                <a16:creationId xmlns:a16="http://schemas.microsoft.com/office/drawing/2014/main" id="{1C7EA431-6994-4F21-A845-B2DC39FFB73C}"/>
              </a:ext>
            </a:extLst>
          </p:cNvPr>
          <p:cNvSpPr>
            <a:spLocks/>
          </p:cNvSpPr>
          <p:nvPr/>
        </p:nvSpPr>
        <p:spPr>
          <a:xfrm>
            <a:off x="9494553" y="2289501"/>
            <a:ext cx="1135181"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TOP 2</a:t>
            </a:r>
          </a:p>
        </p:txBody>
      </p:sp>
      <p:sp>
        <p:nvSpPr>
          <p:cNvPr id="67" name="Rectangle 66">
            <a:extLst>
              <a:ext uri="{FF2B5EF4-FFF2-40B4-BE49-F238E27FC236}">
                <a16:creationId xmlns:a16="http://schemas.microsoft.com/office/drawing/2014/main" id="{70710D5E-745F-4223-8E20-AAA8EB74D665}"/>
              </a:ext>
            </a:extLst>
          </p:cNvPr>
          <p:cNvSpPr>
            <a:spLocks/>
          </p:cNvSpPr>
          <p:nvPr/>
        </p:nvSpPr>
        <p:spPr>
          <a:xfrm>
            <a:off x="9494553" y="5390513"/>
            <a:ext cx="1135181"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BOT 2</a:t>
            </a:r>
          </a:p>
        </p:txBody>
      </p:sp>
      <p:grpSp>
        <p:nvGrpSpPr>
          <p:cNvPr id="32" name="Group 31">
            <a:extLst>
              <a:ext uri="{FF2B5EF4-FFF2-40B4-BE49-F238E27FC236}">
                <a16:creationId xmlns:a16="http://schemas.microsoft.com/office/drawing/2014/main" id="{C11BCFDD-D674-442B-A149-C9766107E5FC}"/>
              </a:ext>
            </a:extLst>
          </p:cNvPr>
          <p:cNvGrpSpPr/>
          <p:nvPr/>
        </p:nvGrpSpPr>
        <p:grpSpPr>
          <a:xfrm>
            <a:off x="9290973" y="1475710"/>
            <a:ext cx="2493040" cy="771860"/>
            <a:chOff x="3380245" y="5377292"/>
            <a:chExt cx="2493040" cy="771860"/>
          </a:xfrm>
        </p:grpSpPr>
        <p:sp>
          <p:nvSpPr>
            <p:cNvPr id="33" name="Rectangle 32">
              <a:extLst>
                <a:ext uri="{FF2B5EF4-FFF2-40B4-BE49-F238E27FC236}">
                  <a16:creationId xmlns:a16="http://schemas.microsoft.com/office/drawing/2014/main" id="{FC1C1B2E-2FB2-4E13-BE3D-C39C5457127C}"/>
                </a:ext>
              </a:extLst>
            </p:cNvPr>
            <p:cNvSpPr/>
            <p:nvPr/>
          </p:nvSpPr>
          <p:spPr>
            <a:xfrm>
              <a:off x="3468445" y="5460896"/>
              <a:ext cx="2404840" cy="688256"/>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t">
              <a:spAutoFit/>
            </a:bodyPr>
            <a:lstStyle/>
            <a:p>
              <a:r>
                <a:rPr lang="fr-BE" sz="1000" dirty="0">
                  <a:solidFill>
                    <a:schemeClr val="bg1">
                      <a:lumMod val="50000"/>
                    </a:schemeClr>
                  </a:solidFill>
                </a:rPr>
                <a:t>Les femmes marquent significativement plus souvent  leur désaccord avec l’affirmation que les hommes.</a:t>
              </a:r>
            </a:p>
          </p:txBody>
        </p:sp>
        <p:grpSp>
          <p:nvGrpSpPr>
            <p:cNvPr id="34" name="Group 33">
              <a:extLst>
                <a:ext uri="{FF2B5EF4-FFF2-40B4-BE49-F238E27FC236}">
                  <a16:creationId xmlns:a16="http://schemas.microsoft.com/office/drawing/2014/main" id="{98677F5A-3C9F-47F7-BB2E-E6685E6957CC}"/>
                </a:ext>
              </a:extLst>
            </p:cNvPr>
            <p:cNvGrpSpPr/>
            <p:nvPr/>
          </p:nvGrpSpPr>
          <p:grpSpPr>
            <a:xfrm>
              <a:off x="3380245" y="5377292"/>
              <a:ext cx="180000" cy="180000"/>
              <a:chOff x="3084430" y="5376985"/>
              <a:chExt cx="180000" cy="180000"/>
            </a:xfrm>
            <a:effectLst>
              <a:outerShdw dist="25400" dir="2700000" algn="tl" rotWithShape="0">
                <a:schemeClr val="tx1">
                  <a:alpha val="40000"/>
                </a:schemeClr>
              </a:outerShdw>
            </a:effectLst>
          </p:grpSpPr>
          <p:sp>
            <p:nvSpPr>
              <p:cNvPr id="35" name="Ellipse 87">
                <a:extLst>
                  <a:ext uri="{FF2B5EF4-FFF2-40B4-BE49-F238E27FC236}">
                    <a16:creationId xmlns:a16="http://schemas.microsoft.com/office/drawing/2014/main" id="{E69FFF67-949B-4ABA-A500-A77D602F3016}"/>
                  </a:ext>
                </a:extLst>
              </p:cNvPr>
              <p:cNvSpPr/>
              <p:nvPr/>
            </p:nvSpPr>
            <p:spPr>
              <a:xfrm>
                <a:off x="3084430" y="5376985"/>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33FBB3E9-FDE5-46B5-9AC8-D4992BD862D9}"/>
                  </a:ext>
                </a:extLst>
              </p:cNvPr>
              <p:cNvGrpSpPr/>
              <p:nvPr/>
            </p:nvGrpSpPr>
            <p:grpSpPr>
              <a:xfrm>
                <a:off x="3172630" y="5420532"/>
                <a:ext cx="3600" cy="92906"/>
                <a:chOff x="3172630" y="5421189"/>
                <a:chExt cx="3600" cy="92906"/>
              </a:xfrm>
            </p:grpSpPr>
            <p:sp>
              <p:nvSpPr>
                <p:cNvPr id="38" name="Line 37">
                  <a:extLst>
                    <a:ext uri="{FF2B5EF4-FFF2-40B4-BE49-F238E27FC236}">
                      <a16:creationId xmlns:a16="http://schemas.microsoft.com/office/drawing/2014/main" id="{813BC092-4669-4AFD-858A-29876685CE8F}"/>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39" name="Oval 38">
                  <a:extLst>
                    <a:ext uri="{FF2B5EF4-FFF2-40B4-BE49-F238E27FC236}">
                      <a16:creationId xmlns:a16="http://schemas.microsoft.com/office/drawing/2014/main" id="{55BA9741-1C19-48EE-8068-CA164302C697}"/>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sp>
        <p:nvSpPr>
          <p:cNvPr id="40" name="TextBox 39">
            <a:extLst>
              <a:ext uri="{FF2B5EF4-FFF2-40B4-BE49-F238E27FC236}">
                <a16:creationId xmlns:a16="http://schemas.microsoft.com/office/drawing/2014/main" id="{9BA722C9-4D48-4E15-858C-CC0F6FFA1DDF}"/>
              </a:ext>
            </a:extLst>
          </p:cNvPr>
          <p:cNvSpPr txBox="1"/>
          <p:nvPr/>
        </p:nvSpPr>
        <p:spPr>
          <a:xfrm>
            <a:off x="3728378" y="3651339"/>
            <a:ext cx="102592" cy="184666"/>
          </a:xfrm>
          <a:prstGeom prst="rect">
            <a:avLst/>
          </a:prstGeom>
        </p:spPr>
        <p:txBody>
          <a:bodyPr vert="horz" wrap="none" lIns="0" tIns="0" rIns="0" bIns="0" rtlCol="0">
            <a:spAutoFit/>
          </a:bodyPr>
          <a:lstStyle/>
          <a:p>
            <a:pPr algn="l"/>
            <a:r>
              <a:rPr lang="fr-BE" sz="1200" b="1" dirty="0">
                <a:solidFill>
                  <a:schemeClr val="bg1"/>
                </a:solidFill>
              </a:rPr>
              <a:t>E</a:t>
            </a:r>
          </a:p>
        </p:txBody>
      </p:sp>
      <p:sp>
        <p:nvSpPr>
          <p:cNvPr id="41" name="TextBox 40">
            <a:extLst>
              <a:ext uri="{FF2B5EF4-FFF2-40B4-BE49-F238E27FC236}">
                <a16:creationId xmlns:a16="http://schemas.microsoft.com/office/drawing/2014/main" id="{F320DAF5-2F69-4437-B977-6BA00E01B16D}"/>
              </a:ext>
            </a:extLst>
          </p:cNvPr>
          <p:cNvSpPr txBox="1"/>
          <p:nvPr/>
        </p:nvSpPr>
        <p:spPr>
          <a:xfrm>
            <a:off x="7801047" y="4053593"/>
            <a:ext cx="110608" cy="184666"/>
          </a:xfrm>
          <a:prstGeom prst="rect">
            <a:avLst/>
          </a:prstGeom>
        </p:spPr>
        <p:txBody>
          <a:bodyPr vert="horz" wrap="none" lIns="0" tIns="0" rIns="0" bIns="0" rtlCol="0">
            <a:spAutoFit/>
          </a:bodyPr>
          <a:lstStyle/>
          <a:p>
            <a:pPr algn="l"/>
            <a:r>
              <a:rPr lang="fr-BE" sz="1200" b="1" dirty="0">
                <a:solidFill>
                  <a:schemeClr val="bg1"/>
                </a:solidFill>
              </a:rPr>
              <a:t>B</a:t>
            </a:r>
          </a:p>
        </p:txBody>
      </p:sp>
    </p:spTree>
    <p:extLst>
      <p:ext uri="{BB962C8B-B14F-4D97-AF65-F5344CB8AC3E}">
        <p14:creationId xmlns:p14="http://schemas.microsoft.com/office/powerpoint/2010/main" val="3756466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at lying on a bed&#10;&#10;Description automatically generated">
            <a:extLst>
              <a:ext uri="{FF2B5EF4-FFF2-40B4-BE49-F238E27FC236}">
                <a16:creationId xmlns:a16="http://schemas.microsoft.com/office/drawing/2014/main" id="{BE4FDB16-3DB1-4EF0-929A-4E41F7159F5E}"/>
              </a:ext>
            </a:extLst>
          </p:cNvPr>
          <p:cNvPicPr>
            <a:picLocks noGrp="1" noChangeAspect="1"/>
          </p:cNvPicPr>
          <p:nvPr>
            <p:ph type="pic" sz="quarter" idx="15"/>
          </p:nvPr>
        </p:nvPicPr>
        <p:blipFill>
          <a:blip r:embed="rId2">
            <a:alphaModFix amt="70000"/>
          </a:blip>
          <a:srcRect t="22314" b="22314"/>
          <a:stretch>
            <a:fillRect/>
          </a:stretch>
        </p:blipFill>
        <p:spPr>
          <a:xfrm>
            <a:off x="0" y="0"/>
            <a:ext cx="12192000" cy="4500563"/>
          </a:xfrm>
        </p:spPr>
      </p:pic>
      <p:sp>
        <p:nvSpPr>
          <p:cNvPr id="4" name="Text Placeholder 3">
            <a:extLst>
              <a:ext uri="{FF2B5EF4-FFF2-40B4-BE49-F238E27FC236}">
                <a16:creationId xmlns:a16="http://schemas.microsoft.com/office/drawing/2014/main" id="{EBA0693D-C89A-492E-88BD-4CBFF3B9ACFB}"/>
              </a:ext>
            </a:extLst>
          </p:cNvPr>
          <p:cNvSpPr>
            <a:spLocks noGrp="1"/>
          </p:cNvSpPr>
          <p:nvPr>
            <p:ph type="body" idx="1"/>
          </p:nvPr>
        </p:nvSpPr>
        <p:spPr>
          <a:xfrm>
            <a:off x="407987" y="4906800"/>
            <a:ext cx="11532375" cy="565146"/>
          </a:xfrm>
        </p:spPr>
        <p:txBody>
          <a:bodyPr/>
          <a:lstStyle/>
          <a:p>
            <a:r>
              <a:rPr lang="fr-FR" dirty="0">
                <a:solidFill>
                  <a:schemeClr val="tx1"/>
                </a:solidFill>
              </a:rPr>
              <a:t>Dans quelle mesure respecte-t-on l'obligation d'enregistrement (faire </a:t>
            </a:r>
            <a:r>
              <a:rPr lang="fr-FR" dirty="0" err="1">
                <a:solidFill>
                  <a:schemeClr val="tx1"/>
                </a:solidFill>
              </a:rPr>
              <a:t>pucer</a:t>
            </a:r>
            <a:r>
              <a:rPr lang="fr-FR" dirty="0">
                <a:solidFill>
                  <a:schemeClr val="tx1"/>
                </a:solidFill>
              </a:rPr>
              <a:t>) en Wallonie </a:t>
            </a:r>
            <a:r>
              <a:rPr lang="nl-BE" dirty="0">
                <a:solidFill>
                  <a:schemeClr val="tx1"/>
                </a:solidFill>
              </a:rPr>
              <a:t>?</a:t>
            </a:r>
            <a:endParaRPr lang="en-US" dirty="0"/>
          </a:p>
        </p:txBody>
      </p:sp>
      <p:sp>
        <p:nvSpPr>
          <p:cNvPr id="5" name="Text Placeholder 4">
            <a:extLst>
              <a:ext uri="{FF2B5EF4-FFF2-40B4-BE49-F238E27FC236}">
                <a16:creationId xmlns:a16="http://schemas.microsoft.com/office/drawing/2014/main" id="{651FC9CE-5618-4208-993C-BC98B841E379}"/>
              </a:ext>
            </a:extLst>
          </p:cNvPr>
          <p:cNvSpPr>
            <a:spLocks noGrp="1"/>
          </p:cNvSpPr>
          <p:nvPr>
            <p:ph type="body" sz="quarter" idx="13"/>
          </p:nvPr>
        </p:nvSpPr>
        <p:spPr>
          <a:xfrm>
            <a:off x="8621691" y="3287"/>
            <a:ext cx="3155329" cy="3231654"/>
          </a:xfrm>
        </p:spPr>
        <p:txBody>
          <a:bodyPr/>
          <a:lstStyle/>
          <a:p>
            <a:r>
              <a:rPr lang="en-US" dirty="0"/>
              <a:t>2.2</a:t>
            </a:r>
          </a:p>
        </p:txBody>
      </p:sp>
      <p:sp>
        <p:nvSpPr>
          <p:cNvPr id="6" name="Slide Number Placeholder 5">
            <a:extLst>
              <a:ext uri="{FF2B5EF4-FFF2-40B4-BE49-F238E27FC236}">
                <a16:creationId xmlns:a16="http://schemas.microsoft.com/office/drawing/2014/main" id="{5024EE0F-C6DB-4BBE-A775-D8C15ADC8662}"/>
              </a:ext>
            </a:extLst>
          </p:cNvPr>
          <p:cNvSpPr>
            <a:spLocks noGrp="1"/>
          </p:cNvSpPr>
          <p:nvPr>
            <p:ph type="sldNum" sz="quarter" idx="14"/>
          </p:nvPr>
        </p:nvSpPr>
        <p:spPr/>
        <p:txBody>
          <a:bodyPr/>
          <a:lstStyle/>
          <a:p>
            <a:fld id="{D61AABEC-672F-4B68-B914-690DA978312C}" type="slidenum">
              <a:rPr lang="en-US" smtClean="0"/>
              <a:pPr/>
              <a:t>17</a:t>
            </a:fld>
            <a:r>
              <a:rPr lang="en-US"/>
              <a:t> </a:t>
            </a:r>
            <a:endParaRPr lang="en-US" dirty="0"/>
          </a:p>
        </p:txBody>
      </p:sp>
    </p:spTree>
    <p:extLst>
      <p:ext uri="{BB962C8B-B14F-4D97-AF65-F5344CB8AC3E}">
        <p14:creationId xmlns:p14="http://schemas.microsoft.com/office/powerpoint/2010/main" val="285400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3498100446"/>
              </p:ext>
            </p:extLst>
          </p:nvPr>
        </p:nvGraphicFramePr>
        <p:xfrm>
          <a:off x="407988" y="1712356"/>
          <a:ext cx="5174930" cy="4220456"/>
        </p:xfrm>
        <a:graphic>
          <a:graphicData uri="http://schemas.openxmlformats.org/drawingml/2006/table">
            <a:tbl>
              <a:tblPr firstRow="1" bandRow="1">
                <a:tableStyleId>{2D5ABB26-0587-4C30-8999-92F81FD0307C}</a:tableStyleId>
              </a:tblPr>
              <a:tblGrid>
                <a:gridCol w="5174930">
                  <a:extLst>
                    <a:ext uri="{9D8B030D-6E8A-4147-A177-3AD203B41FA5}">
                      <a16:colId xmlns:a16="http://schemas.microsoft.com/office/drawing/2014/main" val="2457120873"/>
                    </a:ext>
                  </a:extLst>
                </a:gridCol>
              </a:tblGrid>
              <a:tr h="304008">
                <a:tc>
                  <a:txBody>
                    <a:bodyPr/>
                    <a:lstStyle/>
                    <a:p>
                      <a:pPr algn="l"/>
                      <a:r>
                        <a:rPr lang="fr-FR" sz="1100" b="1" noProof="0" dirty="0">
                          <a:solidFill>
                            <a:schemeClr val="tx1"/>
                          </a:solidFill>
                        </a:rPr>
                        <a:t>VOTRE CHAT(TE) EST-IL/ELLE PUCÉ(E) ?</a:t>
                      </a:r>
                      <a:r>
                        <a:rPr lang="nl-BE" sz="1100" b="1" noProof="0" dirty="0">
                          <a:solidFill>
                            <a:schemeClr val="tx1"/>
                          </a:solidFill>
                        </a:rPr>
                        <a:t> </a:t>
                      </a:r>
                      <a:endParaRPr lang="nl-BE" sz="900" kern="1200" noProof="0" dirty="0">
                        <a:solidFill>
                          <a:schemeClr val="tx1">
                            <a:lumMod val="75000"/>
                            <a:lumOff val="25000"/>
                          </a:schemeClr>
                        </a:solidFill>
                        <a:latin typeface="+mn-lt"/>
                        <a:ea typeface="+mn-ea"/>
                        <a:cs typeface="+mn-cs"/>
                      </a:endParaRPr>
                    </a:p>
                  </a:txBody>
                  <a:tcPr marL="36000" marR="0" marT="0" marB="0" anchor="ctr">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437572506"/>
                  </a:ext>
                </a:extLst>
              </a:tr>
              <a:tr h="1790584">
                <a:tc>
                  <a:txBody>
                    <a:bodyPr/>
                    <a:lstStyle/>
                    <a:p>
                      <a:pPr algn="r"/>
                      <a:endParaRPr lang="nl-BE" sz="1100" b="0" noProof="0" dirty="0">
                        <a:solidFill>
                          <a:schemeClr val="tx1"/>
                        </a:solidFil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164916576"/>
                  </a:ext>
                </a:extLst>
              </a:tr>
              <a:tr h="304008">
                <a:tc>
                  <a:txBody>
                    <a:bodyPr/>
                    <a:lstStyle/>
                    <a:p>
                      <a:pPr algn="l"/>
                      <a:r>
                        <a:rPr lang="fr-BE" sz="1100" b="1" kern="1200" dirty="0">
                          <a:solidFill>
                            <a:schemeClr val="tx1"/>
                          </a:solidFill>
                          <a:latin typeface="+mn-lt"/>
                          <a:ea typeface="+mn-ea"/>
                          <a:cs typeface="+mn-cs"/>
                        </a:rPr>
                        <a:t>APRÈS L'IMPLANTATION DE LA PUCE, CHAT ENREGISTRÉ DANS BASE DE DONNÉES </a:t>
                      </a:r>
                      <a:r>
                        <a:rPr lang="nl-BE" sz="1100" b="1" kern="1200" noProof="0" dirty="0">
                          <a:solidFill>
                            <a:schemeClr val="tx1"/>
                          </a:solidFill>
                          <a:latin typeface="+mn-lt"/>
                          <a:ea typeface="+mn-ea"/>
                          <a:cs typeface="+mn-cs"/>
                        </a:rPr>
                        <a:t>? </a:t>
                      </a:r>
                    </a:p>
                  </a:txBody>
                  <a:tcPr marL="36000" marR="0" marT="0" marB="0" anchor="ctr">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616485104"/>
                  </a:ext>
                </a:extLst>
              </a:tr>
              <a:tr h="1790584">
                <a:tc>
                  <a:txBody>
                    <a:bodyPr/>
                    <a:lstStyle/>
                    <a:p>
                      <a:pPr algn="r"/>
                      <a:endParaRPr lang="nl-BE" sz="1100" b="0" noProof="0" dirty="0">
                        <a:solidFill>
                          <a:schemeClr val="tx1"/>
                        </a:solidFil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256020304"/>
                  </a:ext>
                </a:extLst>
              </a:tr>
            </a:tbl>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dirty="0"/>
              <a:t>En Wallonie seulement 39 % des chats sont </a:t>
            </a:r>
            <a:r>
              <a:rPr lang="fr-BE" dirty="0" err="1"/>
              <a:t>pucés</a:t>
            </a:r>
            <a:r>
              <a:rPr lang="fr-BE" dirty="0"/>
              <a:t>. Après l’implantation de la puce, 3 chats sur 4 sont également enregistrés dans la base de données nationale. Les chats de moins de 3 ans, les chats de race et les chats provenant d’un refuge sont relativement plus souvent </a:t>
            </a:r>
            <a:r>
              <a:rPr lang="fr-BE" dirty="0" err="1"/>
              <a:t>pucés</a:t>
            </a:r>
            <a:r>
              <a:rPr lang="fr-BE" dirty="0"/>
              <a:t>.</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25662" y="6008204"/>
            <a:ext cx="5648696" cy="861774"/>
          </a:xfrm>
        </p:spPr>
        <p:txBody>
          <a:bodyPr/>
          <a:lstStyle/>
          <a:p>
            <a:r>
              <a:rPr lang="fr-BE" dirty="0"/>
              <a:t>Base :	Échantillon total chats Wallonie (n=627) | Chats </a:t>
            </a:r>
            <a:r>
              <a:rPr lang="fr-BE" dirty="0" err="1"/>
              <a:t>pucés</a:t>
            </a:r>
            <a:r>
              <a:rPr lang="fr-BE" dirty="0"/>
              <a:t> Wallonie (n=264)</a:t>
            </a:r>
          </a:p>
          <a:p>
            <a:pPr marL="534988" indent="-534988"/>
            <a:r>
              <a:rPr lang="fr-BE" dirty="0"/>
              <a:t>Question :	Q11. Votre chat(te) est-il/elle </a:t>
            </a:r>
            <a:r>
              <a:rPr lang="fr-BE" dirty="0" err="1"/>
              <a:t>pucé</a:t>
            </a:r>
            <a:r>
              <a:rPr lang="fr-BE" dirty="0"/>
              <a:t>(e) ? / Q13b. Après l'implantation de la puce électronique, votre chat a-t-il été enregistré dans la base de données nationale ? / Q5. Votre chat(te) est-il/elle un chat de race ? / Q2 Quel est le sexe de votre chat ? /  Q6. </a:t>
            </a:r>
            <a:r>
              <a:rPr lang="fr-FR" dirty="0"/>
              <a:t>Votre chat(te) peut-il/elle aller à l’extérieur </a:t>
            </a:r>
            <a:r>
              <a:rPr lang="fr-BE" dirty="0"/>
              <a:t>? /  Quel âge a votre chat(te) ? / Q4. Où vous êtes-vous procuré(e) votre chat(te) ? </a:t>
            </a:r>
          </a:p>
          <a:p>
            <a:r>
              <a:rPr lang="fr-BE" dirty="0"/>
              <a:t>* 	Source : </a:t>
            </a:r>
            <a:r>
              <a:rPr lang="fr-BE" dirty="0">
                <a:hlinkClick r:id="rId3"/>
              </a:rPr>
              <a:t>https://www.catid.be/fr/faq</a:t>
            </a:r>
            <a:endParaRPr lang="fr-BE" dirty="0"/>
          </a:p>
          <a:p>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18</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a:t>FAIRE PUCER </a:t>
            </a:r>
            <a:r>
              <a:rPr lang="fr-BE" dirty="0"/>
              <a:t>+ </a:t>
            </a:r>
            <a:r>
              <a:rPr lang="fr-BE" dirty="0" err="1"/>
              <a:t>ProfiL</a:t>
            </a:r>
            <a:r>
              <a:rPr lang="fr-BE" dirty="0"/>
              <a:t> CHAT PUCÉ</a:t>
            </a:r>
          </a:p>
        </p:txBody>
      </p:sp>
      <p:sp>
        <p:nvSpPr>
          <p:cNvPr id="27" name="Rectangle 26">
            <a:extLst>
              <a:ext uri="{FF2B5EF4-FFF2-40B4-BE49-F238E27FC236}">
                <a16:creationId xmlns:a16="http://schemas.microsoft.com/office/drawing/2014/main" id="{C5941FF3-52B9-49C6-B55E-803BEB9DB33B}"/>
              </a:ext>
            </a:extLst>
          </p:cNvPr>
          <p:cNvSpPr/>
          <p:nvPr/>
        </p:nvSpPr>
        <p:spPr>
          <a:xfrm>
            <a:off x="5683122" y="1724022"/>
            <a:ext cx="1665416" cy="185326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SEXE CHAT</a:t>
            </a:r>
          </a:p>
        </p:txBody>
      </p:sp>
      <p:sp>
        <p:nvSpPr>
          <p:cNvPr id="33" name="Rectangle 32">
            <a:extLst>
              <a:ext uri="{FF2B5EF4-FFF2-40B4-BE49-F238E27FC236}">
                <a16:creationId xmlns:a16="http://schemas.microsoft.com/office/drawing/2014/main" id="{9DA0DAA6-5485-42F7-98BA-DDF0CDE8D7AE}"/>
              </a:ext>
            </a:extLst>
          </p:cNvPr>
          <p:cNvSpPr/>
          <p:nvPr/>
        </p:nvSpPr>
        <p:spPr>
          <a:xfrm>
            <a:off x="7436525" y="1727428"/>
            <a:ext cx="2174006" cy="18498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ÂGE CHAT</a:t>
            </a:r>
          </a:p>
        </p:txBody>
      </p:sp>
      <p:sp>
        <p:nvSpPr>
          <p:cNvPr id="34" name="Rectangle 33">
            <a:extLst>
              <a:ext uri="{FF2B5EF4-FFF2-40B4-BE49-F238E27FC236}">
                <a16:creationId xmlns:a16="http://schemas.microsoft.com/office/drawing/2014/main" id="{5567C1D6-D4AA-44E0-B768-F749575A35E6}"/>
              </a:ext>
            </a:extLst>
          </p:cNvPr>
          <p:cNvSpPr/>
          <p:nvPr/>
        </p:nvSpPr>
        <p:spPr>
          <a:xfrm>
            <a:off x="9709162" y="1724022"/>
            <a:ext cx="2074849" cy="418918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PROVENANCE CHAT</a:t>
            </a:r>
          </a:p>
        </p:txBody>
      </p:sp>
      <p:graphicFrame>
        <p:nvGraphicFramePr>
          <p:cNvPr id="36" name="Chart 35">
            <a:extLst>
              <a:ext uri="{FF2B5EF4-FFF2-40B4-BE49-F238E27FC236}">
                <a16:creationId xmlns:a16="http://schemas.microsoft.com/office/drawing/2014/main" id="{4D9AA2F9-E382-4D6C-8B37-4EB91F01FA05}"/>
              </a:ext>
            </a:extLst>
          </p:cNvPr>
          <p:cNvGraphicFramePr/>
          <p:nvPr>
            <p:extLst>
              <p:ext uri="{D42A27DB-BD31-4B8C-83A1-F6EECF244321}">
                <p14:modId xmlns:p14="http://schemas.microsoft.com/office/powerpoint/2010/main" val="2230686607"/>
              </p:ext>
            </p:extLst>
          </p:nvPr>
        </p:nvGraphicFramePr>
        <p:xfrm>
          <a:off x="7535156" y="1915997"/>
          <a:ext cx="2007322" cy="10707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Table 36">
            <a:extLst>
              <a:ext uri="{FF2B5EF4-FFF2-40B4-BE49-F238E27FC236}">
                <a16:creationId xmlns:a16="http://schemas.microsoft.com/office/drawing/2014/main" id="{42076078-3159-4587-B345-78D74869D828}"/>
              </a:ext>
            </a:extLst>
          </p:cNvPr>
          <p:cNvGraphicFramePr>
            <a:graphicFrameLocks noGrp="1"/>
          </p:cNvGraphicFramePr>
          <p:nvPr>
            <p:extLst>
              <p:ext uri="{D42A27DB-BD31-4B8C-83A1-F6EECF244321}">
                <p14:modId xmlns:p14="http://schemas.microsoft.com/office/powerpoint/2010/main" val="1000001878"/>
              </p:ext>
            </p:extLst>
          </p:nvPr>
        </p:nvGraphicFramePr>
        <p:xfrm>
          <a:off x="7528769" y="3045636"/>
          <a:ext cx="2013708" cy="407280"/>
        </p:xfrm>
        <a:graphic>
          <a:graphicData uri="http://schemas.openxmlformats.org/drawingml/2006/table">
            <a:tbl>
              <a:tblPr firstRow="1" bandRow="1">
                <a:tableStyleId>{5C22544A-7EE6-4342-B048-85BDC9FD1C3A}</a:tableStyleId>
              </a:tblPr>
              <a:tblGrid>
                <a:gridCol w="503427">
                  <a:extLst>
                    <a:ext uri="{9D8B030D-6E8A-4147-A177-3AD203B41FA5}">
                      <a16:colId xmlns:a16="http://schemas.microsoft.com/office/drawing/2014/main" val="20000"/>
                    </a:ext>
                  </a:extLst>
                </a:gridCol>
                <a:gridCol w="503427">
                  <a:extLst>
                    <a:ext uri="{9D8B030D-6E8A-4147-A177-3AD203B41FA5}">
                      <a16:colId xmlns:a16="http://schemas.microsoft.com/office/drawing/2014/main" val="20001"/>
                    </a:ext>
                  </a:extLst>
                </a:gridCol>
                <a:gridCol w="503427">
                  <a:extLst>
                    <a:ext uri="{9D8B030D-6E8A-4147-A177-3AD203B41FA5}">
                      <a16:colId xmlns:a16="http://schemas.microsoft.com/office/drawing/2014/main" val="20002"/>
                    </a:ext>
                  </a:extLst>
                </a:gridCol>
                <a:gridCol w="503427">
                  <a:extLst>
                    <a:ext uri="{9D8B030D-6E8A-4147-A177-3AD203B41FA5}">
                      <a16:colId xmlns:a16="http://schemas.microsoft.com/office/drawing/2014/main" val="20003"/>
                    </a:ext>
                  </a:extLst>
                </a:gridCol>
              </a:tblGrid>
              <a:tr h="217371">
                <a:tc>
                  <a:txBody>
                    <a:bodyPr/>
                    <a:lstStyle/>
                    <a:p>
                      <a:pPr marL="0" algn="ctr" defTabSz="914400" rtl="0" eaLnBrk="1" latinLnBrk="0" hangingPunct="1"/>
                      <a:r>
                        <a:rPr lang="fr-BE" sz="1100" b="0" kern="1200" noProof="0">
                          <a:solidFill>
                            <a:schemeClr val="bg1"/>
                          </a:solidFill>
                          <a:latin typeface="+mn-lt"/>
                          <a:ea typeface="+mn-ea"/>
                          <a:cs typeface="+mn-cs"/>
                        </a:rPr>
                        <a:t>0-3 ans</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fr-BE" sz="1100" b="0" kern="1200" noProof="0">
                          <a:solidFill>
                            <a:schemeClr val="bg1"/>
                          </a:solidFill>
                          <a:latin typeface="+mn-lt"/>
                          <a:ea typeface="+mn-ea"/>
                          <a:cs typeface="+mn-cs"/>
                        </a:rPr>
                        <a:t>4-6 ans</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fr-BE" sz="1100" b="0" kern="1200" noProof="0">
                          <a:solidFill>
                            <a:schemeClr val="bg1"/>
                          </a:solidFill>
                          <a:latin typeface="+mn-lt"/>
                          <a:ea typeface="+mn-ea"/>
                          <a:cs typeface="+mn-cs"/>
                        </a:rPr>
                        <a:t>7-10 ans</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fr-BE" sz="1100" b="0" kern="1200" noProof="0" dirty="0">
                          <a:solidFill>
                            <a:schemeClr val="bg1"/>
                          </a:solidFill>
                          <a:latin typeface="+mn-lt"/>
                          <a:ea typeface="+mn-ea"/>
                          <a:cs typeface="+mn-cs"/>
                        </a:rPr>
                        <a:t>&gt; 10 ans</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39" name="Rectangle 38">
            <a:extLst>
              <a:ext uri="{FF2B5EF4-FFF2-40B4-BE49-F238E27FC236}">
                <a16:creationId xmlns:a16="http://schemas.microsoft.com/office/drawing/2014/main" id="{D474A6B6-48FC-4E75-97BC-AA7EBB92A3FD}"/>
              </a:ext>
            </a:extLst>
          </p:cNvPr>
          <p:cNvSpPr/>
          <p:nvPr/>
        </p:nvSpPr>
        <p:spPr>
          <a:xfrm>
            <a:off x="5681549" y="3655727"/>
            <a:ext cx="166541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CHAT DE RACE ?</a:t>
            </a:r>
          </a:p>
        </p:txBody>
      </p:sp>
      <p:sp>
        <p:nvSpPr>
          <p:cNvPr id="40" name="Rectangle 39">
            <a:extLst>
              <a:ext uri="{FF2B5EF4-FFF2-40B4-BE49-F238E27FC236}">
                <a16:creationId xmlns:a16="http://schemas.microsoft.com/office/drawing/2014/main" id="{CAE8AF2E-19FA-481D-8652-667E427E9F24}"/>
              </a:ext>
            </a:extLst>
          </p:cNvPr>
          <p:cNvSpPr/>
          <p:nvPr/>
        </p:nvSpPr>
        <p:spPr>
          <a:xfrm>
            <a:off x="7436526" y="3655493"/>
            <a:ext cx="217400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FR" sz="1200" dirty="0">
                <a:solidFill>
                  <a:schemeClr val="bg2"/>
                </a:solidFill>
              </a:rPr>
              <a:t>CHAT PEUT ALLER À L’EXTÉRIEUR ?</a:t>
            </a:r>
            <a:endParaRPr lang="fr-BE" sz="1200" dirty="0">
              <a:solidFill>
                <a:schemeClr val="bg2"/>
              </a:solidFill>
            </a:endParaRPr>
          </a:p>
        </p:txBody>
      </p:sp>
      <p:graphicFrame>
        <p:nvGraphicFramePr>
          <p:cNvPr id="41" name="Chart 40">
            <a:extLst>
              <a:ext uri="{FF2B5EF4-FFF2-40B4-BE49-F238E27FC236}">
                <a16:creationId xmlns:a16="http://schemas.microsoft.com/office/drawing/2014/main" id="{C0A6EE3D-486A-4FB6-B975-B754E4356391}"/>
              </a:ext>
            </a:extLst>
          </p:cNvPr>
          <p:cNvGraphicFramePr/>
          <p:nvPr>
            <p:extLst>
              <p:ext uri="{D42A27DB-BD31-4B8C-83A1-F6EECF244321}">
                <p14:modId xmlns:p14="http://schemas.microsoft.com/office/powerpoint/2010/main" val="2607125183"/>
              </p:ext>
            </p:extLst>
          </p:nvPr>
        </p:nvGraphicFramePr>
        <p:xfrm>
          <a:off x="5681549" y="4110243"/>
          <a:ext cx="1665416" cy="1580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Chart 41">
            <a:extLst>
              <a:ext uri="{FF2B5EF4-FFF2-40B4-BE49-F238E27FC236}">
                <a16:creationId xmlns:a16="http://schemas.microsoft.com/office/drawing/2014/main" id="{AE6E99DE-5DBA-4DC4-8B11-8758C94B8B92}"/>
              </a:ext>
            </a:extLst>
          </p:cNvPr>
          <p:cNvGraphicFramePr/>
          <p:nvPr>
            <p:extLst>
              <p:ext uri="{D42A27DB-BD31-4B8C-83A1-F6EECF244321}">
                <p14:modId xmlns:p14="http://schemas.microsoft.com/office/powerpoint/2010/main" val="3037165898"/>
              </p:ext>
            </p:extLst>
          </p:nvPr>
        </p:nvGraphicFramePr>
        <p:xfrm>
          <a:off x="8528528" y="4073170"/>
          <a:ext cx="1574435" cy="168450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Chart 43">
            <a:extLst>
              <a:ext uri="{FF2B5EF4-FFF2-40B4-BE49-F238E27FC236}">
                <a16:creationId xmlns:a16="http://schemas.microsoft.com/office/drawing/2014/main" id="{86B5F480-9F07-45BE-8B66-021273F6AFA7}"/>
              </a:ext>
            </a:extLst>
          </p:cNvPr>
          <p:cNvGraphicFramePr/>
          <p:nvPr>
            <p:extLst>
              <p:ext uri="{D42A27DB-BD31-4B8C-83A1-F6EECF244321}">
                <p14:modId xmlns:p14="http://schemas.microsoft.com/office/powerpoint/2010/main" val="1795159717"/>
              </p:ext>
            </p:extLst>
          </p:nvPr>
        </p:nvGraphicFramePr>
        <p:xfrm>
          <a:off x="10798459" y="2059957"/>
          <a:ext cx="1393541" cy="370913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5" name="Table 44">
            <a:extLst>
              <a:ext uri="{FF2B5EF4-FFF2-40B4-BE49-F238E27FC236}">
                <a16:creationId xmlns:a16="http://schemas.microsoft.com/office/drawing/2014/main" id="{3354A8A6-C71A-42A6-AE12-E5A7AD7F1F34}"/>
              </a:ext>
            </a:extLst>
          </p:cNvPr>
          <p:cNvGraphicFramePr>
            <a:graphicFrameLocks noGrp="1"/>
          </p:cNvGraphicFramePr>
          <p:nvPr>
            <p:extLst>
              <p:ext uri="{D42A27DB-BD31-4B8C-83A1-F6EECF244321}">
                <p14:modId xmlns:p14="http://schemas.microsoft.com/office/powerpoint/2010/main" val="3053192576"/>
              </p:ext>
            </p:extLst>
          </p:nvPr>
        </p:nvGraphicFramePr>
        <p:xfrm>
          <a:off x="9707591" y="2059957"/>
          <a:ext cx="1020094" cy="3697716"/>
        </p:xfrm>
        <a:graphic>
          <a:graphicData uri="http://schemas.openxmlformats.org/drawingml/2006/table">
            <a:tbl>
              <a:tblPr firstRow="1" bandRow="1">
                <a:tableStyleId>{2D5ABB26-0587-4C30-8999-92F81FD0307C}</a:tableStyleId>
              </a:tblPr>
              <a:tblGrid>
                <a:gridCol w="1020094">
                  <a:extLst>
                    <a:ext uri="{9D8B030D-6E8A-4147-A177-3AD203B41FA5}">
                      <a16:colId xmlns:a16="http://schemas.microsoft.com/office/drawing/2014/main" val="2069625335"/>
                    </a:ext>
                  </a:extLst>
                </a:gridCol>
              </a:tblGrid>
              <a:tr h="33615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Amis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33615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Refuge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33615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Trouvé dans la rue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336156">
                <a:tc>
                  <a:txBody>
                    <a:bodyPr/>
                    <a:lstStyle/>
                    <a:p>
                      <a:pPr marL="0" algn="r" defTabSz="914400" rtl="0" eaLnBrk="1" fontAlgn="b" latinLnBrk="0" hangingPunct="1"/>
                      <a:r>
                        <a:rPr lang="fr-BE" sz="900" b="0" kern="1200" noProof="0" dirty="0">
                          <a:solidFill>
                            <a:schemeClr val="tx1"/>
                          </a:solidFill>
                          <a:latin typeface="+mn-lt"/>
                          <a:ea typeface="+mn-ea"/>
                          <a:cs typeface="+mn-cs"/>
                        </a:rPr>
                        <a:t>Éleveur reconnu</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33615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Portée trouvée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33615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Chat errant dans mon jardin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r h="33615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Éleveur non-reconnu</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41572"/>
                  </a:ext>
                </a:extLst>
              </a:tr>
              <a:tr h="33615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Portée de mon autre chat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500800"/>
                  </a:ext>
                </a:extLst>
              </a:tr>
              <a:tr h="33615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En ligne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4702862"/>
                  </a:ext>
                </a:extLst>
              </a:tr>
              <a:tr h="33615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Magasin d’animaux</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7813192"/>
                  </a:ext>
                </a:extLst>
              </a:tr>
              <a:tr h="336156">
                <a:tc>
                  <a:txBody>
                    <a:bodyPr/>
                    <a:lstStyle/>
                    <a:p>
                      <a:pPr marL="0" algn="r" defTabSz="914400" rtl="0" eaLnBrk="1" fontAlgn="b" latinLnBrk="0" hangingPunct="1"/>
                      <a:r>
                        <a:rPr lang="fr-BE" sz="900" b="0" kern="1200" noProof="0" dirty="0">
                          <a:solidFill>
                            <a:schemeClr val="tx1"/>
                          </a:solidFill>
                          <a:latin typeface="+mn-lt"/>
                          <a:ea typeface="+mn-ea"/>
                          <a:cs typeface="+mn-cs"/>
                        </a:rPr>
                        <a:t>Autre</a:t>
                      </a:r>
                      <a:r>
                        <a:rPr lang="nl-BE" sz="900" b="0" kern="1200" dirty="0">
                          <a:solidFill>
                            <a:schemeClr val="tx1"/>
                          </a:solidFill>
                          <a:latin typeface="+mn-lt"/>
                          <a:ea typeface="+mn-ea"/>
                          <a:cs typeface="+mn-cs"/>
                        </a:rPr>
                        <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1548969"/>
                  </a:ext>
                </a:extLst>
              </a:tr>
            </a:tbl>
          </a:graphicData>
        </a:graphic>
      </p:graphicFrame>
      <p:grpSp>
        <p:nvGrpSpPr>
          <p:cNvPr id="10" name="Group 9">
            <a:extLst>
              <a:ext uri="{FF2B5EF4-FFF2-40B4-BE49-F238E27FC236}">
                <a16:creationId xmlns:a16="http://schemas.microsoft.com/office/drawing/2014/main" id="{98D9E78D-6459-4C46-BEA4-317B10FCA767}"/>
              </a:ext>
            </a:extLst>
          </p:cNvPr>
          <p:cNvGrpSpPr/>
          <p:nvPr/>
        </p:nvGrpSpPr>
        <p:grpSpPr>
          <a:xfrm>
            <a:off x="5806022" y="2002807"/>
            <a:ext cx="1371226" cy="1386298"/>
            <a:chOff x="5793322" y="2009157"/>
            <a:chExt cx="1371226" cy="1386298"/>
          </a:xfrm>
        </p:grpSpPr>
        <p:sp>
          <p:nvSpPr>
            <p:cNvPr id="28" name="Rectangle 27">
              <a:extLst>
                <a:ext uri="{FF2B5EF4-FFF2-40B4-BE49-F238E27FC236}">
                  <a16:creationId xmlns:a16="http://schemas.microsoft.com/office/drawing/2014/main" id="{3889EA58-2031-4E65-9552-0C7E87903A30}"/>
                </a:ext>
              </a:extLst>
            </p:cNvPr>
            <p:cNvSpPr/>
            <p:nvPr/>
          </p:nvSpPr>
          <p:spPr>
            <a:xfrm>
              <a:off x="6229957" y="3000275"/>
              <a:ext cx="934591" cy="395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46%</a:t>
              </a:r>
            </a:p>
          </p:txBody>
        </p:sp>
        <p:sp>
          <p:nvSpPr>
            <p:cNvPr id="32" name="Rectangle 31">
              <a:extLst>
                <a:ext uri="{FF2B5EF4-FFF2-40B4-BE49-F238E27FC236}">
                  <a16:creationId xmlns:a16="http://schemas.microsoft.com/office/drawing/2014/main" id="{2DFD1115-D965-461F-9CAE-6BFD874FF481}"/>
                </a:ext>
              </a:extLst>
            </p:cNvPr>
            <p:cNvSpPr/>
            <p:nvPr/>
          </p:nvSpPr>
          <p:spPr>
            <a:xfrm>
              <a:off x="6229957" y="2269164"/>
              <a:ext cx="934591" cy="395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54%</a:t>
              </a:r>
            </a:p>
          </p:txBody>
        </p:sp>
        <p:grpSp>
          <p:nvGrpSpPr>
            <p:cNvPr id="46" name="Group 45">
              <a:extLst>
                <a:ext uri="{FF2B5EF4-FFF2-40B4-BE49-F238E27FC236}">
                  <a16:creationId xmlns:a16="http://schemas.microsoft.com/office/drawing/2014/main" id="{1188218F-DD84-4A51-ABA9-6CB5E0F710AF}"/>
                </a:ext>
              </a:extLst>
            </p:cNvPr>
            <p:cNvGrpSpPr/>
            <p:nvPr/>
          </p:nvGrpSpPr>
          <p:grpSpPr>
            <a:xfrm>
              <a:off x="5793322" y="2009157"/>
              <a:ext cx="545358" cy="655453"/>
              <a:chOff x="454528" y="1782821"/>
              <a:chExt cx="728010" cy="874978"/>
            </a:xfrm>
          </p:grpSpPr>
          <p:sp>
            <p:nvSpPr>
              <p:cNvPr id="47" name="Graphic 3">
                <a:extLst>
                  <a:ext uri="{FF2B5EF4-FFF2-40B4-BE49-F238E27FC236}">
                    <a16:creationId xmlns:a16="http://schemas.microsoft.com/office/drawing/2014/main" id="{F4715E55-BE2C-4AD3-B65A-626FBD3BBD94}"/>
                  </a:ext>
                </a:extLst>
              </p:cNvPr>
              <p:cNvSpPr/>
              <p:nvPr/>
            </p:nvSpPr>
            <p:spPr>
              <a:xfrm flipH="1">
                <a:off x="454528" y="1782821"/>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fr-BE" dirty="0"/>
              </a:p>
            </p:txBody>
          </p:sp>
          <p:grpSp>
            <p:nvGrpSpPr>
              <p:cNvPr id="48" name="Group 47">
                <a:extLst>
                  <a:ext uri="{FF2B5EF4-FFF2-40B4-BE49-F238E27FC236}">
                    <a16:creationId xmlns:a16="http://schemas.microsoft.com/office/drawing/2014/main" id="{D51F4DCF-580A-4D8F-81E0-D98785E4CAFF}"/>
                  </a:ext>
                </a:extLst>
              </p:cNvPr>
              <p:cNvGrpSpPr/>
              <p:nvPr/>
            </p:nvGrpSpPr>
            <p:grpSpPr>
              <a:xfrm>
                <a:off x="705747" y="2308103"/>
                <a:ext cx="266849" cy="259278"/>
                <a:chOff x="1551239" y="2361527"/>
                <a:chExt cx="748918" cy="727671"/>
              </a:xfrm>
            </p:grpSpPr>
            <p:sp>
              <p:nvSpPr>
                <p:cNvPr id="49" name="Freeform: Shape 48">
                  <a:extLst>
                    <a:ext uri="{FF2B5EF4-FFF2-40B4-BE49-F238E27FC236}">
                      <a16:creationId xmlns:a16="http://schemas.microsoft.com/office/drawing/2014/main" id="{B020DEB1-57DF-4520-BDAA-B64C8C1725A8}"/>
                    </a:ext>
                  </a:extLst>
                </p:cNvPr>
                <p:cNvSpPr/>
                <p:nvPr/>
              </p:nvSpPr>
              <p:spPr>
                <a:xfrm>
                  <a:off x="1637077" y="2576135"/>
                  <a:ext cx="233704" cy="233704"/>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fr-BE" dirty="0"/>
                </a:p>
              </p:txBody>
            </p:sp>
            <p:sp>
              <p:nvSpPr>
                <p:cNvPr id="50" name="Freeform: Shape 49">
                  <a:extLst>
                    <a:ext uri="{FF2B5EF4-FFF2-40B4-BE49-F238E27FC236}">
                      <a16:creationId xmlns:a16="http://schemas.microsoft.com/office/drawing/2014/main" id="{268FBF27-CCAA-427F-9F96-59CB0BE168B0}"/>
                    </a:ext>
                  </a:extLst>
                </p:cNvPr>
                <p:cNvSpPr/>
                <p:nvPr/>
              </p:nvSpPr>
              <p:spPr>
                <a:xfrm>
                  <a:off x="1551239" y="2361527"/>
                  <a:ext cx="748918" cy="727671"/>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fr-BE" dirty="0"/>
                </a:p>
              </p:txBody>
            </p:sp>
          </p:grpSp>
        </p:grpSp>
        <p:grpSp>
          <p:nvGrpSpPr>
            <p:cNvPr id="51" name="Group 50">
              <a:extLst>
                <a:ext uri="{FF2B5EF4-FFF2-40B4-BE49-F238E27FC236}">
                  <a16:creationId xmlns:a16="http://schemas.microsoft.com/office/drawing/2014/main" id="{6D4650E7-EC97-4AEB-A3CE-F0C2E575A942}"/>
                </a:ext>
              </a:extLst>
            </p:cNvPr>
            <p:cNvGrpSpPr/>
            <p:nvPr/>
          </p:nvGrpSpPr>
          <p:grpSpPr>
            <a:xfrm>
              <a:off x="5793322" y="2740002"/>
              <a:ext cx="545358" cy="655453"/>
              <a:chOff x="454528" y="2787769"/>
              <a:chExt cx="728010" cy="874978"/>
            </a:xfrm>
          </p:grpSpPr>
          <p:sp>
            <p:nvSpPr>
              <p:cNvPr id="52" name="Graphic 3">
                <a:extLst>
                  <a:ext uri="{FF2B5EF4-FFF2-40B4-BE49-F238E27FC236}">
                    <a16:creationId xmlns:a16="http://schemas.microsoft.com/office/drawing/2014/main" id="{2D819410-D47E-49D6-953F-8F298F9C4637}"/>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fr-BE" dirty="0"/>
              </a:p>
            </p:txBody>
          </p:sp>
          <p:grpSp>
            <p:nvGrpSpPr>
              <p:cNvPr id="53" name="Group 52">
                <a:extLst>
                  <a:ext uri="{FF2B5EF4-FFF2-40B4-BE49-F238E27FC236}">
                    <a16:creationId xmlns:a16="http://schemas.microsoft.com/office/drawing/2014/main" id="{FEA7BF34-6D4A-469D-BAE8-1DBF9D718D7A}"/>
                  </a:ext>
                </a:extLst>
              </p:cNvPr>
              <p:cNvGrpSpPr/>
              <p:nvPr/>
            </p:nvGrpSpPr>
            <p:grpSpPr>
              <a:xfrm>
                <a:off x="741715" y="3287773"/>
                <a:ext cx="213859" cy="312270"/>
                <a:chOff x="946070" y="2164076"/>
                <a:chExt cx="600197" cy="876393"/>
              </a:xfrm>
              <a:solidFill>
                <a:schemeClr val="accent4"/>
              </a:solidFill>
            </p:grpSpPr>
            <p:sp>
              <p:nvSpPr>
                <p:cNvPr id="54" name="Freeform: Shape 53">
                  <a:extLst>
                    <a:ext uri="{FF2B5EF4-FFF2-40B4-BE49-F238E27FC236}">
                      <a16:creationId xmlns:a16="http://schemas.microsoft.com/office/drawing/2014/main" id="{5974532D-4D86-431E-A4F4-4027608F328C}"/>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fr-BE" dirty="0"/>
                </a:p>
              </p:txBody>
            </p:sp>
            <p:sp>
              <p:nvSpPr>
                <p:cNvPr id="55" name="Freeform: Shape 54">
                  <a:extLst>
                    <a:ext uri="{FF2B5EF4-FFF2-40B4-BE49-F238E27FC236}">
                      <a16:creationId xmlns:a16="http://schemas.microsoft.com/office/drawing/2014/main" id="{5248CBF5-01B2-4D29-B3EF-622EF4E24139}"/>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fr-BE" dirty="0">
                    <a:solidFill>
                      <a:schemeClr val="accent5"/>
                    </a:solidFill>
                  </a:endParaRPr>
                </a:p>
              </p:txBody>
            </p:sp>
          </p:grpSp>
        </p:grpSp>
      </p:grpSp>
      <p:graphicFrame>
        <p:nvGraphicFramePr>
          <p:cNvPr id="63" name="Table 62">
            <a:extLst>
              <a:ext uri="{FF2B5EF4-FFF2-40B4-BE49-F238E27FC236}">
                <a16:creationId xmlns:a16="http://schemas.microsoft.com/office/drawing/2014/main" id="{DB457A19-F7BC-4D0D-9CE5-FDC86FCC6A3C}"/>
              </a:ext>
            </a:extLst>
          </p:cNvPr>
          <p:cNvGraphicFramePr>
            <a:graphicFrameLocks noGrp="1"/>
          </p:cNvGraphicFramePr>
          <p:nvPr>
            <p:extLst>
              <p:ext uri="{D42A27DB-BD31-4B8C-83A1-F6EECF244321}">
                <p14:modId xmlns:p14="http://schemas.microsoft.com/office/powerpoint/2010/main" val="2427631995"/>
              </p:ext>
            </p:extLst>
          </p:nvPr>
        </p:nvGraphicFramePr>
        <p:xfrm>
          <a:off x="2562196" y="4449743"/>
          <a:ext cx="1970047" cy="945804"/>
        </p:xfrm>
        <a:graphic>
          <a:graphicData uri="http://schemas.openxmlformats.org/drawingml/2006/table">
            <a:tbl>
              <a:tblPr>
                <a:tableStyleId>{2D5ABB26-0587-4C30-8999-92F81FD0307C}</a:tableStyleId>
              </a:tblPr>
              <a:tblGrid>
                <a:gridCol w="440572">
                  <a:extLst>
                    <a:ext uri="{9D8B030D-6E8A-4147-A177-3AD203B41FA5}">
                      <a16:colId xmlns:a16="http://schemas.microsoft.com/office/drawing/2014/main" val="2354454430"/>
                    </a:ext>
                  </a:extLst>
                </a:gridCol>
                <a:gridCol w="1529475">
                  <a:extLst>
                    <a:ext uri="{9D8B030D-6E8A-4147-A177-3AD203B41FA5}">
                      <a16:colId xmlns:a16="http://schemas.microsoft.com/office/drawing/2014/main" val="2015932734"/>
                    </a:ext>
                  </a:extLst>
                </a:gridCol>
              </a:tblGrid>
              <a:tr h="315268">
                <a:tc>
                  <a:txBody>
                    <a:bodyPr/>
                    <a:lstStyle/>
                    <a:p>
                      <a:pPr algn="r"/>
                      <a:r>
                        <a:rPr lang="fr-BE" sz="1400" noProof="0">
                          <a:solidFill>
                            <a:schemeClr val="tx2">
                              <a:lumMod val="75000"/>
                            </a:schemeClr>
                          </a:solidFill>
                          <a:latin typeface="+mn-lt"/>
                          <a:sym typeface="Wingdings 2" panose="05020102010507070707" pitchFamily="18" charset="2"/>
                        </a:rPr>
                        <a:t></a:t>
                      </a:r>
                      <a:endParaRPr lang="fr-BE" sz="1400" noProof="0">
                        <a:solidFill>
                          <a:schemeClr val="tx2">
                            <a:lumMod val="75000"/>
                          </a:schemeClr>
                        </a:solidFill>
                        <a:latin typeface="+mn-lt"/>
                      </a:endParaRPr>
                    </a:p>
                  </a:txBody>
                  <a:tcPr marL="36000" marR="36000" marT="0" marB="0" anchor="ctr">
                    <a:noFill/>
                  </a:tcPr>
                </a:tc>
                <a:tc>
                  <a:txBody>
                    <a:bodyPr/>
                    <a:lstStyle/>
                    <a:p>
                      <a:r>
                        <a:rPr lang="fr-BE" sz="1400" noProof="0">
                          <a:solidFill>
                            <a:schemeClr val="tx1"/>
                          </a:solidFill>
                          <a:latin typeface="+mn-lt"/>
                        </a:rPr>
                        <a:t>Oui</a:t>
                      </a: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fr-BE" sz="1400" noProof="0">
                          <a:solidFill>
                            <a:schemeClr val="accent5"/>
                          </a:solidFill>
                          <a:latin typeface="+mn-lt"/>
                          <a:sym typeface="Wingdings 2" panose="05020102010507070707" pitchFamily="18" charset="2"/>
                        </a:rPr>
                        <a:t></a:t>
                      </a:r>
                      <a:endParaRPr lang="fr-BE" sz="1400" noProof="0">
                        <a:solidFill>
                          <a:schemeClr val="accent5"/>
                        </a:solidFill>
                        <a:latin typeface="+mn-lt"/>
                      </a:endParaRPr>
                    </a:p>
                  </a:txBody>
                  <a:tcPr marL="36000" marR="36000" marT="0" marB="0" anchor="ctr">
                    <a:noFill/>
                  </a:tcPr>
                </a:tc>
                <a:tc>
                  <a:txBody>
                    <a:bodyPr/>
                    <a:lstStyle/>
                    <a:p>
                      <a:r>
                        <a:rPr lang="fr-BE" sz="1400" noProof="0">
                          <a:solidFill>
                            <a:schemeClr val="tx1"/>
                          </a:solidFill>
                          <a:latin typeface="+mn-lt"/>
                        </a:rPr>
                        <a:t>Non</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fr-BE" sz="1400" noProof="0">
                          <a:solidFill>
                            <a:schemeClr val="accent6"/>
                          </a:solidFill>
                          <a:latin typeface="+mn-lt"/>
                          <a:sym typeface="Wingdings 2" panose="05020102010507070707" pitchFamily="18" charset="2"/>
                        </a:rPr>
                        <a:t></a:t>
                      </a:r>
                      <a:endParaRPr lang="fr-BE" sz="1400" noProof="0">
                        <a:solidFill>
                          <a:schemeClr val="accent6"/>
                        </a:solidFill>
                        <a:latin typeface="+mn-lt"/>
                      </a:endParaRPr>
                    </a:p>
                  </a:txBody>
                  <a:tcPr marL="36000" marR="36000" marT="0" marB="0" anchor="ctr">
                    <a:noFill/>
                  </a:tcPr>
                </a:tc>
                <a:tc>
                  <a:txBody>
                    <a:bodyPr/>
                    <a:lstStyle/>
                    <a:p>
                      <a:r>
                        <a:rPr lang="fr-BE" sz="1400" noProof="0" dirty="0">
                          <a:solidFill>
                            <a:schemeClr val="tx1"/>
                          </a:solidFill>
                          <a:latin typeface="+mn-lt"/>
                        </a:rPr>
                        <a:t>Je ne sais pas</a:t>
                      </a:r>
                    </a:p>
                  </a:txBody>
                  <a:tcPr marL="36000" marR="36000" marT="0" marB="0" anchor="ctr">
                    <a:noFill/>
                  </a:tcPr>
                </a:tc>
                <a:extLst>
                  <a:ext uri="{0D108BD9-81ED-4DB2-BD59-A6C34878D82A}">
                    <a16:rowId xmlns:a16="http://schemas.microsoft.com/office/drawing/2014/main" val="2426978870"/>
                  </a:ext>
                </a:extLst>
              </a:tr>
            </a:tbl>
          </a:graphicData>
        </a:graphic>
      </p:graphicFrame>
      <p:graphicFrame>
        <p:nvGraphicFramePr>
          <p:cNvPr id="60" name="Chart 59">
            <a:extLst>
              <a:ext uri="{FF2B5EF4-FFF2-40B4-BE49-F238E27FC236}">
                <a16:creationId xmlns:a16="http://schemas.microsoft.com/office/drawing/2014/main" id="{AFB2CB6F-2C62-4C43-AA09-93D56DFFB90B}"/>
              </a:ext>
            </a:extLst>
          </p:cNvPr>
          <p:cNvGraphicFramePr/>
          <p:nvPr>
            <p:extLst>
              <p:ext uri="{D42A27DB-BD31-4B8C-83A1-F6EECF244321}">
                <p14:modId xmlns:p14="http://schemas.microsoft.com/office/powerpoint/2010/main" val="2846334661"/>
              </p:ext>
            </p:extLst>
          </p:nvPr>
        </p:nvGraphicFramePr>
        <p:xfrm>
          <a:off x="0" y="2015995"/>
          <a:ext cx="2868823" cy="164941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1" name="Table 60">
            <a:extLst>
              <a:ext uri="{FF2B5EF4-FFF2-40B4-BE49-F238E27FC236}">
                <a16:creationId xmlns:a16="http://schemas.microsoft.com/office/drawing/2014/main" id="{65879268-7DF6-4209-8CFA-8EFBE5DABC24}"/>
              </a:ext>
            </a:extLst>
          </p:cNvPr>
          <p:cNvGraphicFramePr>
            <a:graphicFrameLocks noGrp="1"/>
          </p:cNvGraphicFramePr>
          <p:nvPr>
            <p:extLst>
              <p:ext uri="{D42A27DB-BD31-4B8C-83A1-F6EECF244321}">
                <p14:modId xmlns:p14="http://schemas.microsoft.com/office/powerpoint/2010/main" val="697816826"/>
              </p:ext>
            </p:extLst>
          </p:nvPr>
        </p:nvGraphicFramePr>
        <p:xfrm>
          <a:off x="2563023" y="2344291"/>
          <a:ext cx="1863203" cy="945804"/>
        </p:xfrm>
        <a:graphic>
          <a:graphicData uri="http://schemas.openxmlformats.org/drawingml/2006/table">
            <a:tbl>
              <a:tblPr>
                <a:tableStyleId>{2D5ABB26-0587-4C30-8999-92F81FD0307C}</a:tableStyleId>
              </a:tblPr>
              <a:tblGrid>
                <a:gridCol w="416678">
                  <a:extLst>
                    <a:ext uri="{9D8B030D-6E8A-4147-A177-3AD203B41FA5}">
                      <a16:colId xmlns:a16="http://schemas.microsoft.com/office/drawing/2014/main" val="2354454430"/>
                    </a:ext>
                  </a:extLst>
                </a:gridCol>
                <a:gridCol w="1446525">
                  <a:extLst>
                    <a:ext uri="{9D8B030D-6E8A-4147-A177-3AD203B41FA5}">
                      <a16:colId xmlns:a16="http://schemas.microsoft.com/office/drawing/2014/main" val="2015932734"/>
                    </a:ext>
                  </a:extLst>
                </a:gridCol>
              </a:tblGrid>
              <a:tr h="315268">
                <a:tc>
                  <a:txBody>
                    <a:bodyPr/>
                    <a:lstStyle/>
                    <a:p>
                      <a:pPr algn="r"/>
                      <a:r>
                        <a:rPr lang="fr-BE" sz="1400" noProof="0">
                          <a:solidFill>
                            <a:schemeClr val="tx2">
                              <a:lumMod val="75000"/>
                            </a:schemeClr>
                          </a:solidFill>
                          <a:latin typeface="+mn-lt"/>
                          <a:sym typeface="Wingdings 2" panose="05020102010507070707" pitchFamily="18" charset="2"/>
                        </a:rPr>
                        <a:t></a:t>
                      </a:r>
                      <a:endParaRPr lang="fr-BE" sz="1400" noProof="0">
                        <a:solidFill>
                          <a:schemeClr val="tx2">
                            <a:lumMod val="75000"/>
                          </a:schemeClr>
                        </a:solidFill>
                        <a:latin typeface="+mn-lt"/>
                      </a:endParaRPr>
                    </a:p>
                  </a:txBody>
                  <a:tcPr marL="36000" marR="36000" marT="0" marB="0" anchor="ctr">
                    <a:noFill/>
                  </a:tcPr>
                </a:tc>
                <a:tc>
                  <a:txBody>
                    <a:bodyPr/>
                    <a:lstStyle/>
                    <a:p>
                      <a:r>
                        <a:rPr lang="fr-BE" sz="1400" noProof="0" dirty="0">
                          <a:solidFill>
                            <a:schemeClr val="tx1"/>
                          </a:solidFill>
                          <a:latin typeface="+mn-lt"/>
                        </a:rPr>
                        <a:t>Oui</a:t>
                      </a: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fr-BE" sz="1400" noProof="0">
                          <a:solidFill>
                            <a:schemeClr val="accent5"/>
                          </a:solidFill>
                          <a:latin typeface="+mn-lt"/>
                          <a:sym typeface="Wingdings 2" panose="05020102010507070707" pitchFamily="18" charset="2"/>
                        </a:rPr>
                        <a:t></a:t>
                      </a:r>
                      <a:endParaRPr lang="fr-BE" sz="1400" noProof="0">
                        <a:solidFill>
                          <a:schemeClr val="accent5"/>
                        </a:solidFill>
                        <a:latin typeface="+mn-lt"/>
                      </a:endParaRPr>
                    </a:p>
                  </a:txBody>
                  <a:tcPr marL="36000" marR="36000" marT="0" marB="0" anchor="ctr">
                    <a:noFill/>
                  </a:tcPr>
                </a:tc>
                <a:tc>
                  <a:txBody>
                    <a:bodyPr/>
                    <a:lstStyle/>
                    <a:p>
                      <a:r>
                        <a:rPr lang="fr-BE" sz="1400" noProof="0">
                          <a:solidFill>
                            <a:schemeClr val="tx1"/>
                          </a:solidFill>
                          <a:latin typeface="+mn-lt"/>
                        </a:rPr>
                        <a:t>Non</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fr-BE" sz="1400" noProof="0">
                          <a:solidFill>
                            <a:schemeClr val="accent6"/>
                          </a:solidFill>
                          <a:latin typeface="+mn-lt"/>
                          <a:sym typeface="Wingdings 2" panose="05020102010507070707" pitchFamily="18" charset="2"/>
                        </a:rPr>
                        <a:t></a:t>
                      </a:r>
                      <a:endParaRPr lang="fr-BE" sz="1400" noProof="0">
                        <a:solidFill>
                          <a:schemeClr val="accent6"/>
                        </a:solidFill>
                        <a:latin typeface="+mn-lt"/>
                      </a:endParaRPr>
                    </a:p>
                  </a:txBody>
                  <a:tcPr marL="36000" marR="36000" marT="0" marB="0" anchor="ctr">
                    <a:noFill/>
                  </a:tcPr>
                </a:tc>
                <a:tc>
                  <a:txBody>
                    <a:bodyPr/>
                    <a:lstStyle/>
                    <a:p>
                      <a:r>
                        <a:rPr lang="fr-BE" sz="1400" noProof="0" dirty="0">
                          <a:solidFill>
                            <a:schemeClr val="tx1"/>
                          </a:solidFill>
                          <a:latin typeface="+mn-lt"/>
                        </a:rPr>
                        <a:t>Je ne sais pas</a:t>
                      </a:r>
                    </a:p>
                  </a:txBody>
                  <a:tcPr marL="36000" marR="36000" marT="0" marB="0" anchor="ctr">
                    <a:noFill/>
                  </a:tcPr>
                </a:tc>
                <a:extLst>
                  <a:ext uri="{0D108BD9-81ED-4DB2-BD59-A6C34878D82A}">
                    <a16:rowId xmlns:a16="http://schemas.microsoft.com/office/drawing/2014/main" val="2426978870"/>
                  </a:ext>
                </a:extLst>
              </a:tr>
            </a:tbl>
          </a:graphicData>
        </a:graphic>
      </p:graphicFrame>
      <p:sp>
        <p:nvSpPr>
          <p:cNvPr id="66" name="TextBox 65">
            <a:extLst>
              <a:ext uri="{FF2B5EF4-FFF2-40B4-BE49-F238E27FC236}">
                <a16:creationId xmlns:a16="http://schemas.microsoft.com/office/drawing/2014/main" id="{91FAC758-DA09-446C-8F94-E9FE07355240}"/>
              </a:ext>
            </a:extLst>
          </p:cNvPr>
          <p:cNvSpPr txBox="1"/>
          <p:nvPr/>
        </p:nvSpPr>
        <p:spPr>
          <a:xfrm>
            <a:off x="412131" y="1945135"/>
            <a:ext cx="445449" cy="138499"/>
          </a:xfrm>
          <a:prstGeom prst="rect">
            <a:avLst/>
          </a:prstGeom>
        </p:spPr>
        <p:txBody>
          <a:bodyPr vert="horz" wrap="square" lIns="0" tIns="0" rIns="0" bIns="0" rtlCol="0">
            <a:spAutoFit/>
          </a:bodyPr>
          <a:lstStyle/>
          <a:p>
            <a:pPr algn="ctr"/>
            <a:r>
              <a:rPr lang="fr-BE" sz="900" dirty="0">
                <a:solidFill>
                  <a:schemeClr val="tx1">
                    <a:lumMod val="75000"/>
                    <a:lumOff val="25000"/>
                  </a:schemeClr>
                </a:solidFill>
              </a:rPr>
              <a:t>(n=627)</a:t>
            </a:r>
          </a:p>
        </p:txBody>
      </p:sp>
      <p:sp>
        <p:nvSpPr>
          <p:cNvPr id="67" name="TextBox 66">
            <a:extLst>
              <a:ext uri="{FF2B5EF4-FFF2-40B4-BE49-F238E27FC236}">
                <a16:creationId xmlns:a16="http://schemas.microsoft.com/office/drawing/2014/main" id="{1A6723F9-0578-4032-B884-5DE7FA38FAE2}"/>
              </a:ext>
            </a:extLst>
          </p:cNvPr>
          <p:cNvSpPr txBox="1"/>
          <p:nvPr/>
        </p:nvSpPr>
        <p:spPr>
          <a:xfrm>
            <a:off x="412131" y="4152682"/>
            <a:ext cx="445449" cy="138499"/>
          </a:xfrm>
          <a:prstGeom prst="rect">
            <a:avLst/>
          </a:prstGeom>
        </p:spPr>
        <p:txBody>
          <a:bodyPr vert="horz" wrap="square" lIns="0" tIns="0" rIns="0" bIns="0" rtlCol="0">
            <a:spAutoFit/>
          </a:bodyPr>
          <a:lstStyle/>
          <a:p>
            <a:pPr algn="ctr"/>
            <a:r>
              <a:rPr lang="fr-BE" sz="900" dirty="0">
                <a:solidFill>
                  <a:schemeClr val="tx1">
                    <a:lumMod val="75000"/>
                    <a:lumOff val="25000"/>
                  </a:schemeClr>
                </a:solidFill>
              </a:rPr>
              <a:t>(n=264)</a:t>
            </a:r>
          </a:p>
        </p:txBody>
      </p:sp>
      <p:graphicFrame>
        <p:nvGraphicFramePr>
          <p:cNvPr id="76" name="Table 75">
            <a:extLst>
              <a:ext uri="{FF2B5EF4-FFF2-40B4-BE49-F238E27FC236}">
                <a16:creationId xmlns:a16="http://schemas.microsoft.com/office/drawing/2014/main" id="{808C935B-01F1-4C5A-BEB2-CA9A1F1C7745}"/>
              </a:ext>
            </a:extLst>
          </p:cNvPr>
          <p:cNvGraphicFramePr>
            <a:graphicFrameLocks noGrp="1"/>
          </p:cNvGraphicFramePr>
          <p:nvPr>
            <p:extLst>
              <p:ext uri="{D42A27DB-BD31-4B8C-83A1-F6EECF244321}">
                <p14:modId xmlns:p14="http://schemas.microsoft.com/office/powerpoint/2010/main" val="4257647458"/>
              </p:ext>
            </p:extLst>
          </p:nvPr>
        </p:nvGraphicFramePr>
        <p:xfrm>
          <a:off x="7436087" y="4073170"/>
          <a:ext cx="1003319" cy="1675295"/>
        </p:xfrm>
        <a:graphic>
          <a:graphicData uri="http://schemas.openxmlformats.org/drawingml/2006/table">
            <a:tbl>
              <a:tblPr firstRow="1" bandRow="1">
                <a:tableStyleId>{2D5ABB26-0587-4C30-8999-92F81FD0307C}</a:tableStyleId>
              </a:tblPr>
              <a:tblGrid>
                <a:gridCol w="1003319">
                  <a:extLst>
                    <a:ext uri="{9D8B030D-6E8A-4147-A177-3AD203B41FA5}">
                      <a16:colId xmlns:a16="http://schemas.microsoft.com/office/drawing/2014/main" val="2069625335"/>
                    </a:ext>
                  </a:extLst>
                </a:gridCol>
              </a:tblGrid>
              <a:tr h="482356">
                <a:tc>
                  <a:txBody>
                    <a:bodyPr/>
                    <a:lstStyle/>
                    <a:p>
                      <a:pPr algn="r"/>
                      <a:r>
                        <a:rPr lang="fr-BE" sz="900" b="1" kern="1200" dirty="0">
                          <a:solidFill>
                            <a:schemeClr val="tx1"/>
                          </a:solidFill>
                          <a:latin typeface="+mn-lt"/>
                          <a:ea typeface="+mn-ea"/>
                          <a:cs typeface="+mn-cs"/>
                        </a:rPr>
                        <a:t>Oui</a:t>
                      </a:r>
                      <a:r>
                        <a:rPr lang="fr-BE" sz="900" b="0" kern="1200" dirty="0">
                          <a:solidFill>
                            <a:schemeClr val="tx1"/>
                          </a:solidFill>
                          <a:latin typeface="+mn-lt"/>
                          <a:ea typeface="+mn-ea"/>
                          <a:cs typeface="+mn-cs"/>
                        </a:rPr>
                        <a:t>, librement à l’extérieur</a:t>
                      </a:r>
                      <a:endParaRPr lang="nl-BE" sz="900" b="0" kern="1200" noProof="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71058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900" b="1" kern="1200" dirty="0">
                          <a:solidFill>
                            <a:schemeClr val="tx1"/>
                          </a:solidFill>
                          <a:latin typeface="+mn-lt"/>
                          <a:ea typeface="+mn-ea"/>
                          <a:cs typeface="+mn-cs"/>
                        </a:rPr>
                        <a:t>Oui</a:t>
                      </a:r>
                      <a:r>
                        <a:rPr lang="fr-BE" sz="900" b="0" kern="1200" dirty="0">
                          <a:solidFill>
                            <a:schemeClr val="tx1"/>
                          </a:solidFill>
                          <a:latin typeface="+mn-lt"/>
                          <a:ea typeface="+mn-ea"/>
                          <a:cs typeface="+mn-cs"/>
                        </a:rPr>
                        <a:t>, en laisse, sous surveillance stricte/dans un jardin/une terrasse clôturé(e)</a:t>
                      </a:r>
                      <a:endParaRPr lang="nl-BE" sz="900" b="0" kern="1200" noProof="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482356">
                <a:tc>
                  <a:txBody>
                    <a:bodyPr/>
                    <a:lstStyle/>
                    <a:p>
                      <a:pPr algn="r"/>
                      <a:r>
                        <a:rPr lang="nl-BE" sz="900" b="1" noProof="0" dirty="0">
                          <a:solidFill>
                            <a:schemeClr val="tx1"/>
                          </a:solidFill>
                        </a:rPr>
                        <a:t>Non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aphicFrame>
        <p:nvGraphicFramePr>
          <p:cNvPr id="56" name="Chart 55">
            <a:extLst>
              <a:ext uri="{FF2B5EF4-FFF2-40B4-BE49-F238E27FC236}">
                <a16:creationId xmlns:a16="http://schemas.microsoft.com/office/drawing/2014/main" id="{1DD5BFE0-ED5F-495F-88F6-F3522950720F}"/>
              </a:ext>
            </a:extLst>
          </p:cNvPr>
          <p:cNvGraphicFramePr/>
          <p:nvPr>
            <p:extLst>
              <p:ext uri="{D42A27DB-BD31-4B8C-83A1-F6EECF244321}">
                <p14:modId xmlns:p14="http://schemas.microsoft.com/office/powerpoint/2010/main" val="3138743989"/>
              </p:ext>
            </p:extLst>
          </p:nvPr>
        </p:nvGraphicFramePr>
        <p:xfrm>
          <a:off x="26905" y="4063260"/>
          <a:ext cx="2868823" cy="1649412"/>
        </p:xfrm>
        <a:graphic>
          <a:graphicData uri="http://schemas.openxmlformats.org/drawingml/2006/chart">
            <c:chart xmlns:c="http://schemas.openxmlformats.org/drawingml/2006/chart" xmlns:r="http://schemas.openxmlformats.org/officeDocument/2006/relationships" r:id="rId9"/>
          </a:graphicData>
        </a:graphic>
      </p:graphicFrame>
      <p:grpSp>
        <p:nvGrpSpPr>
          <p:cNvPr id="70" name="Group 69">
            <a:extLst>
              <a:ext uri="{FF2B5EF4-FFF2-40B4-BE49-F238E27FC236}">
                <a16:creationId xmlns:a16="http://schemas.microsoft.com/office/drawing/2014/main" id="{BB40AF71-49DF-4913-B798-ABE73739E4D1}"/>
              </a:ext>
            </a:extLst>
          </p:cNvPr>
          <p:cNvGrpSpPr/>
          <p:nvPr/>
        </p:nvGrpSpPr>
        <p:grpSpPr>
          <a:xfrm>
            <a:off x="6724456" y="5976794"/>
            <a:ext cx="5168500" cy="694913"/>
            <a:chOff x="4012086" y="5469031"/>
            <a:chExt cx="5765120" cy="694913"/>
          </a:xfrm>
        </p:grpSpPr>
        <p:sp>
          <p:nvSpPr>
            <p:cNvPr id="71" name="Rectangle 70">
              <a:extLst>
                <a:ext uri="{FF2B5EF4-FFF2-40B4-BE49-F238E27FC236}">
                  <a16:creationId xmlns:a16="http://schemas.microsoft.com/office/drawing/2014/main" id="{B9E1F4B7-EA73-4C7D-8B3A-213C283BD7CA}"/>
                </a:ext>
              </a:extLst>
            </p:cNvPr>
            <p:cNvSpPr/>
            <p:nvPr/>
          </p:nvSpPr>
          <p:spPr>
            <a:xfrm>
              <a:off x="4112475" y="5537243"/>
              <a:ext cx="5664731" cy="62670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t">
              <a:spAutoFit/>
            </a:bodyPr>
            <a:lstStyle/>
            <a:p>
              <a:r>
                <a:rPr lang="fr-BE" sz="900" dirty="0">
                  <a:solidFill>
                    <a:schemeClr val="tx1"/>
                  </a:solidFill>
                </a:rPr>
                <a:t>À compter du 1</a:t>
              </a:r>
              <a:r>
                <a:rPr lang="fr-BE" sz="900" baseline="30000" dirty="0">
                  <a:solidFill>
                    <a:schemeClr val="tx1"/>
                  </a:solidFill>
                </a:rPr>
                <a:t>er</a:t>
              </a:r>
              <a:r>
                <a:rPr lang="fr-BE" sz="900" dirty="0">
                  <a:solidFill>
                    <a:schemeClr val="tx1"/>
                  </a:solidFill>
                </a:rPr>
                <a:t> septembre 2014, tout responsable qui veut commercialiser des chats, doit au préalable les faire stériliser, identifier et enregistrer selon l’AR du 3/8/2012. Si un responsable a acheté, reçu ou adopté un chat après le 1</a:t>
              </a:r>
              <a:r>
                <a:rPr lang="fr-BE" sz="900" baseline="30000" dirty="0">
                  <a:solidFill>
                    <a:schemeClr val="tx1"/>
                  </a:solidFill>
                </a:rPr>
                <a:t>er</a:t>
              </a:r>
              <a:r>
                <a:rPr lang="fr-BE" sz="900" dirty="0">
                  <a:solidFill>
                    <a:schemeClr val="tx1"/>
                  </a:solidFill>
                </a:rPr>
                <a:t> septembre 2014, celui-ci doit être stérilisé, identifié et enregistré.*</a:t>
              </a:r>
            </a:p>
          </p:txBody>
        </p:sp>
        <p:grpSp>
          <p:nvGrpSpPr>
            <p:cNvPr id="72" name="Group 71">
              <a:extLst>
                <a:ext uri="{FF2B5EF4-FFF2-40B4-BE49-F238E27FC236}">
                  <a16:creationId xmlns:a16="http://schemas.microsoft.com/office/drawing/2014/main" id="{A39B9ABE-59F0-444B-B807-4848DD9359CF}"/>
                </a:ext>
              </a:extLst>
            </p:cNvPr>
            <p:cNvGrpSpPr/>
            <p:nvPr/>
          </p:nvGrpSpPr>
          <p:grpSpPr>
            <a:xfrm>
              <a:off x="4012086" y="5469031"/>
              <a:ext cx="200778" cy="180000"/>
              <a:chOff x="3716271" y="5468724"/>
              <a:chExt cx="200778" cy="180000"/>
            </a:xfrm>
            <a:effectLst>
              <a:outerShdw dist="25400" dir="2700000" algn="tl" rotWithShape="0">
                <a:schemeClr val="tx1">
                  <a:alpha val="40000"/>
                </a:schemeClr>
              </a:outerShdw>
            </a:effectLst>
          </p:grpSpPr>
          <p:sp>
            <p:nvSpPr>
              <p:cNvPr id="73" name="Ellipse 87">
                <a:extLst>
                  <a:ext uri="{FF2B5EF4-FFF2-40B4-BE49-F238E27FC236}">
                    <a16:creationId xmlns:a16="http://schemas.microsoft.com/office/drawing/2014/main" id="{1DF24E85-4CE2-4A5E-B356-94A609A13D65}"/>
                  </a:ext>
                </a:extLst>
              </p:cNvPr>
              <p:cNvSpPr/>
              <p:nvPr/>
            </p:nvSpPr>
            <p:spPr>
              <a:xfrm>
                <a:off x="3716271" y="5468724"/>
                <a:ext cx="200778"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schemeClr val="tx1"/>
                  </a:solidFill>
                  <a:effectLst/>
                  <a:uLnTx/>
                  <a:uFillTx/>
                  <a:latin typeface="Arial"/>
                  <a:ea typeface="+mn-ea"/>
                  <a:cs typeface="+mn-cs"/>
                </a:endParaRPr>
              </a:p>
            </p:txBody>
          </p:sp>
          <p:grpSp>
            <p:nvGrpSpPr>
              <p:cNvPr id="74" name="Group 73">
                <a:extLst>
                  <a:ext uri="{FF2B5EF4-FFF2-40B4-BE49-F238E27FC236}">
                    <a16:creationId xmlns:a16="http://schemas.microsoft.com/office/drawing/2014/main" id="{A93D049E-D059-41D9-B810-7FFB5F737704}"/>
                  </a:ext>
                </a:extLst>
              </p:cNvPr>
              <p:cNvGrpSpPr/>
              <p:nvPr/>
            </p:nvGrpSpPr>
            <p:grpSpPr>
              <a:xfrm>
                <a:off x="3816749" y="5490263"/>
                <a:ext cx="7386" cy="127809"/>
                <a:chOff x="3816749" y="5490920"/>
                <a:chExt cx="7386" cy="127809"/>
              </a:xfrm>
            </p:grpSpPr>
            <p:sp>
              <p:nvSpPr>
                <p:cNvPr id="75" name="Line 37">
                  <a:extLst>
                    <a:ext uri="{FF2B5EF4-FFF2-40B4-BE49-F238E27FC236}">
                      <a16:creationId xmlns:a16="http://schemas.microsoft.com/office/drawing/2014/main" id="{735868BF-3244-4AC0-A99C-B1A3C0E7039A}"/>
                    </a:ext>
                  </a:extLst>
                </p:cNvPr>
                <p:cNvSpPr>
                  <a:spLocks noChangeShapeType="1"/>
                </p:cNvSpPr>
                <p:nvPr/>
              </p:nvSpPr>
              <p:spPr bwMode="auto">
                <a:xfrm>
                  <a:off x="3824135" y="5559381"/>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effectLst/>
                    <a:uLnTx/>
                    <a:uFillTx/>
                    <a:latin typeface="Arial"/>
                    <a:ea typeface="+mn-ea"/>
                    <a:cs typeface="+mn-cs"/>
                  </a:endParaRPr>
                </a:p>
              </p:txBody>
            </p:sp>
            <p:sp>
              <p:nvSpPr>
                <p:cNvPr id="77" name="Oval 38">
                  <a:extLst>
                    <a:ext uri="{FF2B5EF4-FFF2-40B4-BE49-F238E27FC236}">
                      <a16:creationId xmlns:a16="http://schemas.microsoft.com/office/drawing/2014/main" id="{E5D2F33F-18CF-4BA9-9E0C-589F3650E6A7}"/>
                    </a:ext>
                  </a:extLst>
                </p:cNvPr>
                <p:cNvSpPr>
                  <a:spLocks noChangeAspect="1" noChangeArrowheads="1"/>
                </p:cNvSpPr>
                <p:nvPr/>
              </p:nvSpPr>
              <p:spPr bwMode="auto">
                <a:xfrm>
                  <a:off x="3816749" y="5490920"/>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effectLst/>
                    <a:uLnTx/>
                    <a:uFillTx/>
                    <a:latin typeface="Arial"/>
                    <a:ea typeface="+mn-ea"/>
                    <a:cs typeface="+mn-cs"/>
                  </a:endParaRPr>
                </a:p>
              </p:txBody>
            </p:sp>
          </p:grpSp>
        </p:grpSp>
      </p:grpSp>
    </p:spTree>
    <p:extLst>
      <p:ext uri="{BB962C8B-B14F-4D97-AF65-F5344CB8AC3E}">
        <p14:creationId xmlns:p14="http://schemas.microsoft.com/office/powerpoint/2010/main" val="2426779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9F7197A-3CDD-4983-80DF-F69A9F4AA045}"/>
              </a:ext>
            </a:extLst>
          </p:cNvPr>
          <p:cNvSpPr/>
          <p:nvPr/>
        </p:nvSpPr>
        <p:spPr>
          <a:xfrm>
            <a:off x="407988" y="1685359"/>
            <a:ext cx="1833784" cy="21235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SEXE</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369332"/>
          </a:xfrm>
        </p:spPr>
        <p:txBody>
          <a:bodyPr/>
          <a:lstStyle/>
          <a:p>
            <a:r>
              <a:rPr lang="fr-BE" dirty="0"/>
              <a:t>Base :	</a:t>
            </a:r>
            <a:r>
              <a:rPr lang="fr-FR" dirty="0"/>
              <a:t>Maîtres wallons d'au moins 1 chat </a:t>
            </a:r>
            <a:r>
              <a:rPr lang="fr-FR" dirty="0" err="1"/>
              <a:t>pucé</a:t>
            </a:r>
            <a:r>
              <a:rPr lang="fr-FR" dirty="0"/>
              <a:t> </a:t>
            </a:r>
            <a:r>
              <a:rPr lang="nl-BE" dirty="0"/>
              <a:t>(n=181) / </a:t>
            </a:r>
            <a:r>
              <a:rPr lang="fr-FR" dirty="0"/>
              <a:t>Maîtres wallons d'au moins 1 chat non-</a:t>
            </a:r>
            <a:r>
              <a:rPr lang="fr-FR" dirty="0" err="1"/>
              <a:t>pucé</a:t>
            </a:r>
            <a:r>
              <a:rPr lang="fr-FR" dirty="0"/>
              <a:t> </a:t>
            </a:r>
            <a:r>
              <a:rPr lang="nl-BE" dirty="0"/>
              <a:t>(n=210)</a:t>
            </a:r>
          </a:p>
          <a:p>
            <a:r>
              <a:rPr lang="fr-BE" dirty="0"/>
              <a:t>Question :	Sexe / Âge /  HHCMP10. Combien de personnes habitent ou logent à votre adresse actuelle ? / BE01INC. Revenus MENSUELS NETS du foyer / S2. Combien de chats domestiques avez-vous ?</a:t>
            </a:r>
          </a:p>
          <a:p>
            <a:r>
              <a:rPr lang="nl-NL" dirty="0"/>
              <a:t>	</a:t>
            </a:r>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19</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804115"/>
            <a:ext cx="11376023" cy="387798"/>
          </a:xfrm>
        </p:spPr>
        <p:txBody>
          <a:bodyPr/>
          <a:lstStyle/>
          <a:p>
            <a:r>
              <a:rPr lang="fr-BE" dirty="0"/>
              <a:t>Maîtres wallons CHATS PUCÉS VS CHATS NON-PUCÉS</a:t>
            </a:r>
            <a:endParaRPr lang="nl-BE" dirty="0"/>
          </a:p>
        </p:txBody>
      </p:sp>
      <p:sp>
        <p:nvSpPr>
          <p:cNvPr id="23" name="Rectangle 22">
            <a:extLst>
              <a:ext uri="{FF2B5EF4-FFF2-40B4-BE49-F238E27FC236}">
                <a16:creationId xmlns:a16="http://schemas.microsoft.com/office/drawing/2014/main" id="{F234BA90-2851-41E1-A7FE-C760F3DA84FF}"/>
              </a:ext>
            </a:extLst>
          </p:cNvPr>
          <p:cNvSpPr/>
          <p:nvPr/>
        </p:nvSpPr>
        <p:spPr>
          <a:xfrm>
            <a:off x="2322246" y="1685359"/>
            <a:ext cx="5652000" cy="21235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ÂGE</a:t>
            </a:r>
          </a:p>
        </p:txBody>
      </p:sp>
      <p:sp>
        <p:nvSpPr>
          <p:cNvPr id="24" name="Rectangle 23">
            <a:extLst>
              <a:ext uri="{FF2B5EF4-FFF2-40B4-BE49-F238E27FC236}">
                <a16:creationId xmlns:a16="http://schemas.microsoft.com/office/drawing/2014/main" id="{8269CE19-1051-403A-8CF9-E5A43BCC73DE}"/>
              </a:ext>
            </a:extLst>
          </p:cNvPr>
          <p:cNvSpPr/>
          <p:nvPr/>
        </p:nvSpPr>
        <p:spPr>
          <a:xfrm>
            <a:off x="8054719" y="1685359"/>
            <a:ext cx="3729291" cy="21235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RÉGION</a:t>
            </a:r>
          </a:p>
        </p:txBody>
      </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229069250"/>
              </p:ext>
            </p:extLst>
          </p:nvPr>
        </p:nvGraphicFramePr>
        <p:xfrm>
          <a:off x="2412282" y="1842493"/>
          <a:ext cx="5502719" cy="1460117"/>
        </p:xfrm>
        <a:graphic>
          <a:graphicData uri="http://schemas.openxmlformats.org/drawingml/2006/chart">
            <c:chart xmlns:c="http://schemas.openxmlformats.org/drawingml/2006/chart" xmlns:r="http://schemas.openxmlformats.org/officeDocument/2006/relationships" r:id="rId3"/>
          </a:graphicData>
        </a:graphic>
      </p:graphicFrame>
      <p:sp>
        <p:nvSpPr>
          <p:cNvPr id="123" name="Rectangle 122">
            <a:extLst>
              <a:ext uri="{FF2B5EF4-FFF2-40B4-BE49-F238E27FC236}">
                <a16:creationId xmlns:a16="http://schemas.microsoft.com/office/drawing/2014/main" id="{85487211-1051-4E38-A4E9-505A12DA9247}"/>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TAILLE DU FOYER</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REVENUS MENSUELS DU FOYER</a:t>
            </a:r>
          </a:p>
        </p:txBody>
      </p:sp>
      <p:graphicFrame>
        <p:nvGraphicFramePr>
          <p:cNvPr id="133" name="Chart 132">
            <a:extLst>
              <a:ext uri="{FF2B5EF4-FFF2-40B4-BE49-F238E27FC236}">
                <a16:creationId xmlns:a16="http://schemas.microsoft.com/office/drawing/2014/main" id="{EA36DEC1-7767-48C3-9E91-16ED555F60DA}"/>
              </a:ext>
            </a:extLst>
          </p:cNvPr>
          <p:cNvGraphicFramePr/>
          <p:nvPr>
            <p:extLst>
              <p:ext uri="{D42A27DB-BD31-4B8C-83A1-F6EECF244321}">
                <p14:modId xmlns:p14="http://schemas.microsoft.com/office/powerpoint/2010/main" val="1387546059"/>
              </p:ext>
            </p:extLst>
          </p:nvPr>
        </p:nvGraphicFramePr>
        <p:xfrm>
          <a:off x="3812728" y="4223310"/>
          <a:ext cx="4047009" cy="1627017"/>
        </p:xfrm>
        <a:graphic>
          <a:graphicData uri="http://schemas.openxmlformats.org/drawingml/2006/chart">
            <c:chart xmlns:c="http://schemas.openxmlformats.org/drawingml/2006/chart" xmlns:r="http://schemas.openxmlformats.org/officeDocument/2006/relationships" r:id="rId4"/>
          </a:graphicData>
        </a:graphic>
      </p:graphicFrame>
      <p:sp>
        <p:nvSpPr>
          <p:cNvPr id="138" name="Rectangle 137">
            <a:extLst>
              <a:ext uri="{FF2B5EF4-FFF2-40B4-BE49-F238E27FC236}">
                <a16:creationId xmlns:a16="http://schemas.microsoft.com/office/drawing/2014/main" id="{D28F7C23-2A2D-4868-9A3C-BD7BECC4638F}"/>
              </a:ext>
            </a:extLst>
          </p:cNvPr>
          <p:cNvSpPr/>
          <p:nvPr/>
        </p:nvSpPr>
        <p:spPr>
          <a:xfrm>
            <a:off x="8054051"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NOMBRE DE CHATS</a:t>
            </a:r>
          </a:p>
        </p:txBody>
      </p:sp>
      <p:graphicFrame>
        <p:nvGraphicFramePr>
          <p:cNvPr id="139" name="Chart 138">
            <a:extLst>
              <a:ext uri="{FF2B5EF4-FFF2-40B4-BE49-F238E27FC236}">
                <a16:creationId xmlns:a16="http://schemas.microsoft.com/office/drawing/2014/main" id="{2B1C9327-F3B5-4470-BBDD-61054570C038}"/>
              </a:ext>
            </a:extLst>
          </p:cNvPr>
          <p:cNvGraphicFramePr/>
          <p:nvPr>
            <p:extLst>
              <p:ext uri="{D42A27DB-BD31-4B8C-83A1-F6EECF244321}">
                <p14:modId xmlns:p14="http://schemas.microsoft.com/office/powerpoint/2010/main" val="3193171854"/>
              </p:ext>
            </p:extLst>
          </p:nvPr>
        </p:nvGraphicFramePr>
        <p:xfrm>
          <a:off x="8164391" y="4223312"/>
          <a:ext cx="3060808" cy="1580560"/>
        </p:xfrm>
        <a:graphic>
          <a:graphicData uri="http://schemas.openxmlformats.org/drawingml/2006/chart">
            <c:chart xmlns:c="http://schemas.openxmlformats.org/drawingml/2006/chart" xmlns:r="http://schemas.openxmlformats.org/officeDocument/2006/relationships" r:id="rId5"/>
          </a:graphicData>
        </a:graphic>
      </p:graphicFrame>
      <p:grpSp>
        <p:nvGrpSpPr>
          <p:cNvPr id="7" name="Group 6">
            <a:extLst>
              <a:ext uri="{FF2B5EF4-FFF2-40B4-BE49-F238E27FC236}">
                <a16:creationId xmlns:a16="http://schemas.microsoft.com/office/drawing/2014/main" id="{8CDA2CCA-A4A0-4501-94E8-18B62AEE1152}"/>
              </a:ext>
            </a:extLst>
          </p:cNvPr>
          <p:cNvGrpSpPr/>
          <p:nvPr/>
        </p:nvGrpSpPr>
        <p:grpSpPr>
          <a:xfrm>
            <a:off x="10788649" y="5172640"/>
            <a:ext cx="961556" cy="709674"/>
            <a:chOff x="10788649" y="5172640"/>
            <a:chExt cx="961556" cy="709674"/>
          </a:xfrm>
        </p:grpSpPr>
        <p:sp>
          <p:nvSpPr>
            <p:cNvPr id="141" name="Rounded Rectangle 79">
              <a:extLst>
                <a:ext uri="{FF2B5EF4-FFF2-40B4-BE49-F238E27FC236}">
                  <a16:creationId xmlns:a16="http://schemas.microsoft.com/office/drawing/2014/main" id="{F5015582-51C1-4251-A35E-936B510CEFDD}"/>
                </a:ext>
              </a:extLst>
            </p:cNvPr>
            <p:cNvSpPr/>
            <p:nvPr/>
          </p:nvSpPr>
          <p:spPr bwMode="auto">
            <a:xfrm>
              <a:off x="10887180" y="5172640"/>
              <a:ext cx="863025" cy="703493"/>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lIns="36000" rIns="36000" anchor="t" anchorCtr="0"/>
            <a:lstStyle/>
            <a:p>
              <a:pPr algn="ctr">
                <a:defRPr/>
              </a:pPr>
              <a:r>
                <a:rPr lang="fr-BE" sz="1000" i="1">
                  <a:solidFill>
                    <a:schemeClr val="accent3"/>
                  </a:solidFill>
                  <a:latin typeface="+mj-lt"/>
                </a:rPr>
                <a:t>Nombre moyen chats :</a:t>
              </a:r>
              <a:br>
                <a:rPr lang="fr-BE" sz="1000" i="1">
                  <a:solidFill>
                    <a:schemeClr val="accent3"/>
                  </a:solidFill>
                  <a:latin typeface="+mj-lt"/>
                </a:rPr>
              </a:br>
              <a:r>
                <a:rPr lang="fr-BE" sz="1000" i="1">
                  <a:solidFill>
                    <a:schemeClr val="accent3"/>
                  </a:solidFill>
                  <a:latin typeface="+mj-lt"/>
                </a:rPr>
                <a:t>2,0</a:t>
              </a:r>
              <a:endParaRPr lang="fr-BE" sz="1050" i="1">
                <a:solidFill>
                  <a:schemeClr val="accent3"/>
                </a:solidFill>
                <a:latin typeface="+mj-lt"/>
              </a:endParaRPr>
            </a:p>
          </p:txBody>
        </p:sp>
        <p:sp>
          <p:nvSpPr>
            <p:cNvPr id="66" name="Graphic 3">
              <a:extLst>
                <a:ext uri="{FF2B5EF4-FFF2-40B4-BE49-F238E27FC236}">
                  <a16:creationId xmlns:a16="http://schemas.microsoft.com/office/drawing/2014/main" id="{0FF7B5A2-5160-4E87-8D27-FD8F4CF7A19B}"/>
                </a:ext>
              </a:extLst>
            </p:cNvPr>
            <p:cNvSpPr/>
            <p:nvPr/>
          </p:nvSpPr>
          <p:spPr>
            <a:xfrm>
              <a:off x="10788649" y="5591175"/>
              <a:ext cx="242237" cy="291139"/>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3"/>
              </a:solidFill>
              <a:prstDash val="solid"/>
              <a:miter/>
            </a:ln>
          </p:spPr>
          <p:txBody>
            <a:bodyPr rtlCol="0" anchor="ctr"/>
            <a:lstStyle/>
            <a:p>
              <a:endParaRPr lang="en-US"/>
            </a:p>
          </p:txBody>
        </p:sp>
      </p:grpSp>
      <p:grpSp>
        <p:nvGrpSpPr>
          <p:cNvPr id="68" name="Group 67">
            <a:extLst>
              <a:ext uri="{FF2B5EF4-FFF2-40B4-BE49-F238E27FC236}">
                <a16:creationId xmlns:a16="http://schemas.microsoft.com/office/drawing/2014/main" id="{A6F7DA3C-D8FF-4005-82DA-F3EFC3B934EC}"/>
              </a:ext>
            </a:extLst>
          </p:cNvPr>
          <p:cNvGrpSpPr/>
          <p:nvPr/>
        </p:nvGrpSpPr>
        <p:grpSpPr>
          <a:xfrm>
            <a:off x="10788650" y="4373409"/>
            <a:ext cx="961555" cy="709674"/>
            <a:chOff x="10788650" y="5172640"/>
            <a:chExt cx="961555" cy="709674"/>
          </a:xfrm>
        </p:grpSpPr>
        <p:sp>
          <p:nvSpPr>
            <p:cNvPr id="69" name="Rounded Rectangle 79">
              <a:extLst>
                <a:ext uri="{FF2B5EF4-FFF2-40B4-BE49-F238E27FC236}">
                  <a16:creationId xmlns:a16="http://schemas.microsoft.com/office/drawing/2014/main" id="{E0D04275-A97A-4955-8BC5-56636714C6D2}"/>
                </a:ext>
              </a:extLst>
            </p:cNvPr>
            <p:cNvSpPr/>
            <p:nvPr/>
          </p:nvSpPr>
          <p:spPr bwMode="auto">
            <a:xfrm>
              <a:off x="10887180" y="5172640"/>
              <a:ext cx="863025" cy="7034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36000" rIns="36000" anchor="t" anchorCtr="0"/>
            <a:lstStyle/>
            <a:p>
              <a:pPr algn="ctr">
                <a:defRPr/>
              </a:pPr>
              <a:r>
                <a:rPr lang="fr-BE" sz="1000" i="1">
                  <a:solidFill>
                    <a:schemeClr val="bg2"/>
                  </a:solidFill>
                  <a:latin typeface="+mj-lt"/>
                </a:rPr>
                <a:t>Nombre moyen chats :</a:t>
              </a:r>
            </a:p>
            <a:p>
              <a:pPr algn="ctr">
                <a:defRPr/>
              </a:pPr>
              <a:r>
                <a:rPr lang="fr-BE" sz="1000" i="1">
                  <a:solidFill>
                    <a:schemeClr val="bg2"/>
                  </a:solidFill>
                  <a:latin typeface="+mj-lt"/>
                </a:rPr>
                <a:t>1,9</a:t>
              </a:r>
              <a:endParaRPr lang="fr-BE" sz="1050" i="1">
                <a:solidFill>
                  <a:schemeClr val="bg2"/>
                </a:solidFill>
                <a:latin typeface="+mj-lt"/>
              </a:endParaRPr>
            </a:p>
          </p:txBody>
        </p:sp>
        <p:sp>
          <p:nvSpPr>
            <p:cNvPr id="70" name="Graphic 3">
              <a:extLst>
                <a:ext uri="{FF2B5EF4-FFF2-40B4-BE49-F238E27FC236}">
                  <a16:creationId xmlns:a16="http://schemas.microsoft.com/office/drawing/2014/main" id="{A20410CE-FAB2-4F14-B362-90C87AF7C85E}"/>
                </a:ext>
              </a:extLst>
            </p:cNvPr>
            <p:cNvSpPr/>
            <p:nvPr/>
          </p:nvSpPr>
          <p:spPr>
            <a:xfrm>
              <a:off x="10788650" y="5591175"/>
              <a:ext cx="242237" cy="291139"/>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FD1A8087-4B37-4FA1-B63F-CC4D86A22D18}"/>
              </a:ext>
            </a:extLst>
          </p:cNvPr>
          <p:cNvGrpSpPr/>
          <p:nvPr/>
        </p:nvGrpSpPr>
        <p:grpSpPr>
          <a:xfrm>
            <a:off x="601162" y="2020590"/>
            <a:ext cx="1446030" cy="684555"/>
            <a:chOff x="601162" y="2020590"/>
            <a:chExt cx="1446030" cy="684555"/>
          </a:xfrm>
        </p:grpSpPr>
        <p:grpSp>
          <p:nvGrpSpPr>
            <p:cNvPr id="16" name="Group 15">
              <a:extLst>
                <a:ext uri="{FF2B5EF4-FFF2-40B4-BE49-F238E27FC236}">
                  <a16:creationId xmlns:a16="http://schemas.microsoft.com/office/drawing/2014/main" id="{1728BD45-A59C-42ED-B1BD-C84BA1F7C034}"/>
                </a:ext>
              </a:extLst>
            </p:cNvPr>
            <p:cNvGrpSpPr/>
            <p:nvPr/>
          </p:nvGrpSpPr>
          <p:grpSpPr>
            <a:xfrm>
              <a:off x="601162" y="2020590"/>
              <a:ext cx="671445" cy="684555"/>
              <a:chOff x="622347" y="2219923"/>
              <a:chExt cx="671445" cy="684555"/>
            </a:xfrm>
          </p:grpSpPr>
          <p:sp>
            <p:nvSpPr>
              <p:cNvPr id="27" name="Rectangle 26">
                <a:extLst>
                  <a:ext uri="{FF2B5EF4-FFF2-40B4-BE49-F238E27FC236}">
                    <a16:creationId xmlns:a16="http://schemas.microsoft.com/office/drawing/2014/main" id="{C6570993-A6DA-4BFE-93DA-85874922A530}"/>
                  </a:ext>
                </a:extLst>
              </p:cNvPr>
              <p:cNvSpPr/>
              <p:nvPr/>
            </p:nvSpPr>
            <p:spPr>
              <a:xfrm>
                <a:off x="622347" y="2514148"/>
                <a:ext cx="671445" cy="3903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52%</a:t>
                </a:r>
              </a:p>
            </p:txBody>
          </p:sp>
          <p:grpSp>
            <p:nvGrpSpPr>
              <p:cNvPr id="28" name="Group 51">
                <a:extLst>
                  <a:ext uri="{FF2B5EF4-FFF2-40B4-BE49-F238E27FC236}">
                    <a16:creationId xmlns:a16="http://schemas.microsoft.com/office/drawing/2014/main" id="{2D210597-8D16-41BE-A49A-7940FE67E081}"/>
                  </a:ext>
                </a:extLst>
              </p:cNvPr>
              <p:cNvGrpSpPr>
                <a:grpSpLocks/>
              </p:cNvGrpSpPr>
              <p:nvPr/>
            </p:nvGrpSpPr>
            <p:grpSpPr bwMode="auto">
              <a:xfrm>
                <a:off x="744006" y="2219923"/>
                <a:ext cx="406185" cy="472329"/>
                <a:chOff x="2123" y="1662"/>
                <a:chExt cx="871" cy="1014"/>
              </a:xfrm>
              <a:solidFill>
                <a:schemeClr val="bg1"/>
              </a:solidFill>
            </p:grpSpPr>
            <p:sp>
              <p:nvSpPr>
                <p:cNvPr id="32" name="Freeform 53">
                  <a:extLst>
                    <a:ext uri="{FF2B5EF4-FFF2-40B4-BE49-F238E27FC236}">
                      <a16:creationId xmlns:a16="http://schemas.microsoft.com/office/drawing/2014/main" id="{2C98671E-9086-47D3-AECE-7EF962E4295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3" name="Freeform 54">
                  <a:extLst>
                    <a:ext uri="{FF2B5EF4-FFF2-40B4-BE49-F238E27FC236}">
                      <a16:creationId xmlns:a16="http://schemas.microsoft.com/office/drawing/2014/main" id="{379D6E9A-B6FE-4FDA-B69E-6E94711C9756}"/>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4" name="Freeform 55">
                  <a:extLst>
                    <a:ext uri="{FF2B5EF4-FFF2-40B4-BE49-F238E27FC236}">
                      <a16:creationId xmlns:a16="http://schemas.microsoft.com/office/drawing/2014/main" id="{DACD19E2-E400-42A7-ABCB-DCADD69AF4A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6" name="Freeform 56">
                  <a:extLst>
                    <a:ext uri="{FF2B5EF4-FFF2-40B4-BE49-F238E27FC236}">
                      <a16:creationId xmlns:a16="http://schemas.microsoft.com/office/drawing/2014/main" id="{9788F615-1B84-4EA6-9596-AE946D4EA425}"/>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7" name="Line 57">
                  <a:extLst>
                    <a:ext uri="{FF2B5EF4-FFF2-40B4-BE49-F238E27FC236}">
                      <a16:creationId xmlns:a16="http://schemas.microsoft.com/office/drawing/2014/main" id="{5B789B38-90FE-43F3-813F-034ADFA88ABA}"/>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8" name="Freeform 52">
                  <a:extLst>
                    <a:ext uri="{FF2B5EF4-FFF2-40B4-BE49-F238E27FC236}">
                      <a16:creationId xmlns:a16="http://schemas.microsoft.com/office/drawing/2014/main" id="{9FB6CC03-43E4-472F-AE6A-B8425BCB8D17}"/>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17" name="Group 16">
              <a:extLst>
                <a:ext uri="{FF2B5EF4-FFF2-40B4-BE49-F238E27FC236}">
                  <a16:creationId xmlns:a16="http://schemas.microsoft.com/office/drawing/2014/main" id="{E67EE288-05C1-4187-B562-1AA56C4572C0}"/>
                </a:ext>
              </a:extLst>
            </p:cNvPr>
            <p:cNvGrpSpPr/>
            <p:nvPr/>
          </p:nvGrpSpPr>
          <p:grpSpPr>
            <a:xfrm>
              <a:off x="1375747" y="2020590"/>
              <a:ext cx="671445" cy="684555"/>
              <a:chOff x="1338035" y="2020590"/>
              <a:chExt cx="671445" cy="684555"/>
            </a:xfrm>
          </p:grpSpPr>
          <p:sp>
            <p:nvSpPr>
              <p:cNvPr id="175" name="Rectangle 174">
                <a:extLst>
                  <a:ext uri="{FF2B5EF4-FFF2-40B4-BE49-F238E27FC236}">
                    <a16:creationId xmlns:a16="http://schemas.microsoft.com/office/drawing/2014/main" id="{F262F1C6-FD54-412D-AEAD-5B60E1EE8809}"/>
                  </a:ext>
                </a:extLst>
              </p:cNvPr>
              <p:cNvSpPr/>
              <p:nvPr/>
            </p:nvSpPr>
            <p:spPr>
              <a:xfrm>
                <a:off x="1338035" y="2314815"/>
                <a:ext cx="671445" cy="3903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48%</a:t>
                </a:r>
              </a:p>
            </p:txBody>
          </p:sp>
          <p:grpSp>
            <p:nvGrpSpPr>
              <p:cNvPr id="39" name="Group 104">
                <a:extLst>
                  <a:ext uri="{FF2B5EF4-FFF2-40B4-BE49-F238E27FC236}">
                    <a16:creationId xmlns:a16="http://schemas.microsoft.com/office/drawing/2014/main" id="{AB5ECC05-EF63-4170-BB6E-F4771CAD6EAE}"/>
                  </a:ext>
                </a:extLst>
              </p:cNvPr>
              <p:cNvGrpSpPr>
                <a:grpSpLocks/>
              </p:cNvGrpSpPr>
              <p:nvPr/>
            </p:nvGrpSpPr>
            <p:grpSpPr bwMode="auto">
              <a:xfrm>
                <a:off x="1472480" y="2020590"/>
                <a:ext cx="406185" cy="472328"/>
                <a:chOff x="3403" y="1654"/>
                <a:chExt cx="872" cy="1014"/>
              </a:xfrm>
              <a:solidFill>
                <a:schemeClr val="bg1"/>
              </a:solidFill>
            </p:grpSpPr>
            <p:sp>
              <p:nvSpPr>
                <p:cNvPr id="40" name="Freeform 109">
                  <a:extLst>
                    <a:ext uri="{FF2B5EF4-FFF2-40B4-BE49-F238E27FC236}">
                      <a16:creationId xmlns:a16="http://schemas.microsoft.com/office/drawing/2014/main" id="{1AE13DC6-BD47-4FEC-B57B-82C0FCC7E44A}"/>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1" name="Freeform 110">
                  <a:extLst>
                    <a:ext uri="{FF2B5EF4-FFF2-40B4-BE49-F238E27FC236}">
                      <a16:creationId xmlns:a16="http://schemas.microsoft.com/office/drawing/2014/main" id="{E5E4F648-431A-4D34-8A64-175EC56FADBA}"/>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2" name="Freeform 105">
                  <a:extLst>
                    <a:ext uri="{FF2B5EF4-FFF2-40B4-BE49-F238E27FC236}">
                      <a16:creationId xmlns:a16="http://schemas.microsoft.com/office/drawing/2014/main" id="{CE3505B3-EBEA-4FAC-BA23-A1C36F29BAC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3" name="Freeform 107">
                  <a:extLst>
                    <a:ext uri="{FF2B5EF4-FFF2-40B4-BE49-F238E27FC236}">
                      <a16:creationId xmlns:a16="http://schemas.microsoft.com/office/drawing/2014/main" id="{BD2E16A2-B35A-4657-9ED2-853E9394997A}"/>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4" name="Freeform 108">
                  <a:extLst>
                    <a:ext uri="{FF2B5EF4-FFF2-40B4-BE49-F238E27FC236}">
                      <a16:creationId xmlns:a16="http://schemas.microsoft.com/office/drawing/2014/main" id="{0A3D46C5-60EA-486F-B7C6-7EA2417C3BB0}"/>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5" name="Freeform 106">
                  <a:extLst>
                    <a:ext uri="{FF2B5EF4-FFF2-40B4-BE49-F238E27FC236}">
                      <a16:creationId xmlns:a16="http://schemas.microsoft.com/office/drawing/2014/main" id="{5C154911-E3D8-4DCF-BC47-4DC61D3C79CB}"/>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grpSp>
      <p:grpSp>
        <p:nvGrpSpPr>
          <p:cNvPr id="18" name="Group 17">
            <a:extLst>
              <a:ext uri="{FF2B5EF4-FFF2-40B4-BE49-F238E27FC236}">
                <a16:creationId xmlns:a16="http://schemas.microsoft.com/office/drawing/2014/main" id="{6CB59684-B33B-47AC-B672-FCF6AFAD7C36}"/>
              </a:ext>
            </a:extLst>
          </p:cNvPr>
          <p:cNvGrpSpPr/>
          <p:nvPr/>
        </p:nvGrpSpPr>
        <p:grpSpPr>
          <a:xfrm>
            <a:off x="601162" y="2848278"/>
            <a:ext cx="1446030" cy="684555"/>
            <a:chOff x="601162" y="2848278"/>
            <a:chExt cx="1446030" cy="684555"/>
          </a:xfrm>
        </p:grpSpPr>
        <p:sp>
          <p:nvSpPr>
            <p:cNvPr id="202" name="Rectangle 201">
              <a:extLst>
                <a:ext uri="{FF2B5EF4-FFF2-40B4-BE49-F238E27FC236}">
                  <a16:creationId xmlns:a16="http://schemas.microsoft.com/office/drawing/2014/main" id="{BF1AD8E3-CD3C-4068-BA22-42D528FBDC24}"/>
                </a:ext>
              </a:extLst>
            </p:cNvPr>
            <p:cNvSpPr/>
            <p:nvPr/>
          </p:nvSpPr>
          <p:spPr>
            <a:xfrm>
              <a:off x="601162" y="3142503"/>
              <a:ext cx="671445" cy="3903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39%</a:t>
              </a:r>
            </a:p>
          </p:txBody>
        </p:sp>
        <p:grpSp>
          <p:nvGrpSpPr>
            <p:cNvPr id="203" name="Group 51">
              <a:extLst>
                <a:ext uri="{FF2B5EF4-FFF2-40B4-BE49-F238E27FC236}">
                  <a16:creationId xmlns:a16="http://schemas.microsoft.com/office/drawing/2014/main" id="{3C0BBF75-BBAA-4166-9B9D-A46D71FD47B3}"/>
                </a:ext>
              </a:extLst>
            </p:cNvPr>
            <p:cNvGrpSpPr>
              <a:grpSpLocks/>
            </p:cNvGrpSpPr>
            <p:nvPr/>
          </p:nvGrpSpPr>
          <p:grpSpPr bwMode="auto">
            <a:xfrm>
              <a:off x="722821" y="2848278"/>
              <a:ext cx="406185" cy="472329"/>
              <a:chOff x="2123" y="1662"/>
              <a:chExt cx="871" cy="1014"/>
            </a:xfrm>
            <a:solidFill>
              <a:schemeClr val="bg1"/>
            </a:solidFill>
          </p:grpSpPr>
          <p:sp>
            <p:nvSpPr>
              <p:cNvPr id="204" name="Freeform 53">
                <a:extLst>
                  <a:ext uri="{FF2B5EF4-FFF2-40B4-BE49-F238E27FC236}">
                    <a16:creationId xmlns:a16="http://schemas.microsoft.com/office/drawing/2014/main" id="{12BAA239-096D-4559-ADA8-5A401F969403}"/>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5" name="Freeform 54">
                <a:extLst>
                  <a:ext uri="{FF2B5EF4-FFF2-40B4-BE49-F238E27FC236}">
                    <a16:creationId xmlns:a16="http://schemas.microsoft.com/office/drawing/2014/main" id="{01049F8D-FC0C-4B36-A3AC-DE6DF2C6371E}"/>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6" name="Freeform 55">
                <a:extLst>
                  <a:ext uri="{FF2B5EF4-FFF2-40B4-BE49-F238E27FC236}">
                    <a16:creationId xmlns:a16="http://schemas.microsoft.com/office/drawing/2014/main" id="{FAE31B5D-C85E-4D6B-9CFD-FB3AE112F2C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7" name="Freeform 56">
                <a:extLst>
                  <a:ext uri="{FF2B5EF4-FFF2-40B4-BE49-F238E27FC236}">
                    <a16:creationId xmlns:a16="http://schemas.microsoft.com/office/drawing/2014/main" id="{793449D0-BDFD-4D95-9A3B-CE0DFBE0292C}"/>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8" name="Line 57">
                <a:extLst>
                  <a:ext uri="{FF2B5EF4-FFF2-40B4-BE49-F238E27FC236}">
                    <a16:creationId xmlns:a16="http://schemas.microsoft.com/office/drawing/2014/main" id="{1D427C58-0724-4D5B-9BA8-351E307238C2}"/>
                  </a:ext>
                </a:extLst>
              </p:cNvPr>
              <p:cNvSpPr>
                <a:spLocks noChangeShapeType="1"/>
              </p:cNvSpPr>
              <p:nvPr/>
            </p:nvSpPr>
            <p:spPr bwMode="auto">
              <a:xfrm flipV="1">
                <a:off x="2744" y="2460"/>
                <a:ext cx="132" cy="25"/>
              </a:xfrm>
              <a:prstGeom prst="line">
                <a:avLst/>
              </a:pr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9" name="Freeform 52">
                <a:extLst>
                  <a:ext uri="{FF2B5EF4-FFF2-40B4-BE49-F238E27FC236}">
                    <a16:creationId xmlns:a16="http://schemas.microsoft.com/office/drawing/2014/main" id="{D2788DAD-9BA8-439B-82D9-7D761A60A938}"/>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sp>
          <p:nvSpPr>
            <p:cNvPr id="211" name="Rectangle 210">
              <a:extLst>
                <a:ext uri="{FF2B5EF4-FFF2-40B4-BE49-F238E27FC236}">
                  <a16:creationId xmlns:a16="http://schemas.microsoft.com/office/drawing/2014/main" id="{68BFDBE1-3118-414E-AEAE-8C8FD852F259}"/>
                </a:ext>
              </a:extLst>
            </p:cNvPr>
            <p:cNvSpPr/>
            <p:nvPr/>
          </p:nvSpPr>
          <p:spPr>
            <a:xfrm>
              <a:off x="1375747" y="3142503"/>
              <a:ext cx="671445" cy="3903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61%</a:t>
              </a:r>
            </a:p>
          </p:txBody>
        </p:sp>
        <p:grpSp>
          <p:nvGrpSpPr>
            <p:cNvPr id="212" name="Group 104">
              <a:extLst>
                <a:ext uri="{FF2B5EF4-FFF2-40B4-BE49-F238E27FC236}">
                  <a16:creationId xmlns:a16="http://schemas.microsoft.com/office/drawing/2014/main" id="{77028E5B-E92B-4F40-B479-F7CBE480AF58}"/>
                </a:ext>
              </a:extLst>
            </p:cNvPr>
            <p:cNvGrpSpPr>
              <a:grpSpLocks/>
            </p:cNvGrpSpPr>
            <p:nvPr/>
          </p:nvGrpSpPr>
          <p:grpSpPr bwMode="auto">
            <a:xfrm>
              <a:off x="1510192" y="2848278"/>
              <a:ext cx="406185" cy="472328"/>
              <a:chOff x="3403" y="1654"/>
              <a:chExt cx="872" cy="1014"/>
            </a:xfrm>
            <a:solidFill>
              <a:schemeClr val="bg1"/>
            </a:solidFill>
          </p:grpSpPr>
          <p:sp>
            <p:nvSpPr>
              <p:cNvPr id="213" name="Freeform 109">
                <a:extLst>
                  <a:ext uri="{FF2B5EF4-FFF2-40B4-BE49-F238E27FC236}">
                    <a16:creationId xmlns:a16="http://schemas.microsoft.com/office/drawing/2014/main" id="{9D23252C-54C8-4C0E-B7AA-17A52941B938}"/>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4" name="Freeform 110">
                <a:extLst>
                  <a:ext uri="{FF2B5EF4-FFF2-40B4-BE49-F238E27FC236}">
                    <a16:creationId xmlns:a16="http://schemas.microsoft.com/office/drawing/2014/main" id="{E1A28D28-3739-4A90-B491-AF9C79863791}"/>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5" name="Freeform 105">
                <a:extLst>
                  <a:ext uri="{FF2B5EF4-FFF2-40B4-BE49-F238E27FC236}">
                    <a16:creationId xmlns:a16="http://schemas.microsoft.com/office/drawing/2014/main" id="{3C4E2211-185A-4ADE-8A4E-F2CF5FB5421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6" name="Freeform 107">
                <a:extLst>
                  <a:ext uri="{FF2B5EF4-FFF2-40B4-BE49-F238E27FC236}">
                    <a16:creationId xmlns:a16="http://schemas.microsoft.com/office/drawing/2014/main" id="{83788085-C7F5-4E59-A817-E01E2978E97B}"/>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7" name="Freeform 108">
                <a:extLst>
                  <a:ext uri="{FF2B5EF4-FFF2-40B4-BE49-F238E27FC236}">
                    <a16:creationId xmlns:a16="http://schemas.microsoft.com/office/drawing/2014/main" id="{940E6388-4389-4589-91A6-3D517A375DE5}"/>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8" name="Freeform 106">
                <a:extLst>
                  <a:ext uri="{FF2B5EF4-FFF2-40B4-BE49-F238E27FC236}">
                    <a16:creationId xmlns:a16="http://schemas.microsoft.com/office/drawing/2014/main" id="{83962759-E3FD-4286-B507-245C4C639345}"/>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graphicFrame>
        <p:nvGraphicFramePr>
          <p:cNvPr id="237" name="Table 236">
            <a:extLst>
              <a:ext uri="{FF2B5EF4-FFF2-40B4-BE49-F238E27FC236}">
                <a16:creationId xmlns:a16="http://schemas.microsoft.com/office/drawing/2014/main" id="{399396E3-3B7C-4177-9A94-38AE9BB772C1}"/>
              </a:ext>
            </a:extLst>
          </p:cNvPr>
          <p:cNvGraphicFramePr>
            <a:graphicFrameLocks noGrp="1"/>
          </p:cNvGraphicFramePr>
          <p:nvPr>
            <p:extLst>
              <p:ext uri="{D42A27DB-BD31-4B8C-83A1-F6EECF244321}">
                <p14:modId xmlns:p14="http://schemas.microsoft.com/office/powerpoint/2010/main" val="3632810028"/>
              </p:ext>
            </p:extLst>
          </p:nvPr>
        </p:nvGraphicFramePr>
        <p:xfrm>
          <a:off x="2405896" y="3392747"/>
          <a:ext cx="5484700" cy="217371"/>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17371">
                <a:tc>
                  <a:txBody>
                    <a:bodyPr/>
                    <a:lstStyle/>
                    <a:p>
                      <a:pPr marL="0" algn="ctr" defTabSz="914400" rtl="0" eaLnBrk="1" latinLnBrk="0" hangingPunct="1"/>
                      <a:r>
                        <a:rPr lang="fr-BE" sz="1100" b="0" kern="1200" noProof="0">
                          <a:solidFill>
                            <a:schemeClr val="bg1"/>
                          </a:solidFill>
                          <a:latin typeface="+mn-lt"/>
                          <a:ea typeface="+mn-ea"/>
                          <a:cs typeface="+mn-cs"/>
                        </a:rPr>
                        <a:t>18-24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100" b="0" kern="1200" noProof="0">
                          <a:solidFill>
                            <a:schemeClr val="bg1"/>
                          </a:solidFill>
                          <a:latin typeface="+mn-lt"/>
                          <a:ea typeface="+mn-ea"/>
                          <a:cs typeface="+mn-cs"/>
                        </a:rPr>
                        <a:t>25-34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100" b="0" kern="1200" noProof="0">
                          <a:solidFill>
                            <a:schemeClr val="bg1"/>
                          </a:solidFill>
                          <a:latin typeface="+mn-lt"/>
                          <a:ea typeface="+mn-ea"/>
                          <a:cs typeface="+mn-cs"/>
                        </a:rPr>
                        <a:t>35-44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100" b="0" kern="1200" noProof="0">
                          <a:solidFill>
                            <a:schemeClr val="bg1"/>
                          </a:solidFill>
                          <a:latin typeface="+mn-lt"/>
                          <a:ea typeface="+mn-ea"/>
                          <a:cs typeface="+mn-cs"/>
                        </a:rPr>
                        <a:t>45-54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tabLst>
                          <a:tab pos="85725" algn="l"/>
                        </a:tabLst>
                      </a:pPr>
                      <a:r>
                        <a:rPr lang="fr-BE" sz="1100" b="0" kern="1200" noProof="0" dirty="0">
                          <a:solidFill>
                            <a:schemeClr val="bg1"/>
                          </a:solidFill>
                          <a:latin typeface="+mn-lt"/>
                          <a:ea typeface="+mn-ea"/>
                          <a:cs typeface="+mn-cs"/>
                        </a:rPr>
                        <a:t>55 - 65 ans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172" name="Chart 171">
            <a:extLst>
              <a:ext uri="{FF2B5EF4-FFF2-40B4-BE49-F238E27FC236}">
                <a16:creationId xmlns:a16="http://schemas.microsoft.com/office/drawing/2014/main" id="{21CB4E0B-69B5-4C8C-9784-D3F2886F4700}"/>
              </a:ext>
            </a:extLst>
          </p:cNvPr>
          <p:cNvGraphicFramePr/>
          <p:nvPr>
            <p:extLst>
              <p:ext uri="{D42A27DB-BD31-4B8C-83A1-F6EECF244321}">
                <p14:modId xmlns:p14="http://schemas.microsoft.com/office/powerpoint/2010/main" val="3428873825"/>
              </p:ext>
            </p:extLst>
          </p:nvPr>
        </p:nvGraphicFramePr>
        <p:xfrm>
          <a:off x="590275" y="4142044"/>
          <a:ext cx="3060808" cy="1653093"/>
        </p:xfrm>
        <a:graphic>
          <a:graphicData uri="http://schemas.openxmlformats.org/drawingml/2006/chart">
            <c:chart xmlns:c="http://schemas.openxmlformats.org/drawingml/2006/chart" xmlns:r="http://schemas.openxmlformats.org/officeDocument/2006/relationships" r:id="rId6"/>
          </a:graphicData>
        </a:graphic>
      </p:graphicFrame>
      <p:grpSp>
        <p:nvGrpSpPr>
          <p:cNvPr id="88" name="Group 87">
            <a:extLst>
              <a:ext uri="{FF2B5EF4-FFF2-40B4-BE49-F238E27FC236}">
                <a16:creationId xmlns:a16="http://schemas.microsoft.com/office/drawing/2014/main" id="{BC671CB4-643A-4719-8D13-198749A1718C}"/>
              </a:ext>
            </a:extLst>
          </p:cNvPr>
          <p:cNvGrpSpPr/>
          <p:nvPr/>
        </p:nvGrpSpPr>
        <p:grpSpPr>
          <a:xfrm>
            <a:off x="9901263" y="2122756"/>
            <a:ext cx="1835626" cy="1324580"/>
            <a:chOff x="2470284" y="2637802"/>
            <a:chExt cx="2646830" cy="1909941"/>
          </a:xfrm>
          <a:solidFill>
            <a:schemeClr val="accent3"/>
          </a:solidFill>
        </p:grpSpPr>
        <p:sp>
          <p:nvSpPr>
            <p:cNvPr id="89" name="Freeform 152">
              <a:extLst>
                <a:ext uri="{FF2B5EF4-FFF2-40B4-BE49-F238E27FC236}">
                  <a16:creationId xmlns:a16="http://schemas.microsoft.com/office/drawing/2014/main" id="{4101E2F4-54B3-47A3-A449-BCB34D227B9E}"/>
                </a:ext>
              </a:extLst>
            </p:cNvPr>
            <p:cNvSpPr>
              <a:spLocks/>
            </p:cNvSpPr>
            <p:nvPr/>
          </p:nvSpPr>
          <p:spPr bwMode="auto">
            <a:xfrm>
              <a:off x="2470284" y="2637802"/>
              <a:ext cx="1136931" cy="1205320"/>
            </a:xfrm>
            <a:custGeom>
              <a:avLst/>
              <a:gdLst/>
              <a:ahLst/>
              <a:cxnLst>
                <a:cxn ang="0">
                  <a:pos x="413" y="92"/>
                </a:cxn>
                <a:cxn ang="0">
                  <a:pos x="326" y="71"/>
                </a:cxn>
                <a:cxn ang="0">
                  <a:pos x="182" y="134"/>
                </a:cxn>
                <a:cxn ang="0">
                  <a:pos x="94" y="23"/>
                </a:cxn>
                <a:cxn ang="0">
                  <a:pos x="5" y="21"/>
                </a:cxn>
                <a:cxn ang="0">
                  <a:pos x="38" y="118"/>
                </a:cxn>
                <a:cxn ang="0">
                  <a:pos x="66" y="205"/>
                </a:cxn>
                <a:cxn ang="0">
                  <a:pos x="61" y="368"/>
                </a:cxn>
                <a:cxn ang="0">
                  <a:pos x="87" y="562"/>
                </a:cxn>
                <a:cxn ang="0">
                  <a:pos x="208" y="593"/>
                </a:cxn>
                <a:cxn ang="0">
                  <a:pos x="307" y="642"/>
                </a:cxn>
                <a:cxn ang="0">
                  <a:pos x="371" y="647"/>
                </a:cxn>
                <a:cxn ang="0">
                  <a:pos x="442" y="687"/>
                </a:cxn>
                <a:cxn ang="0">
                  <a:pos x="472" y="812"/>
                </a:cxn>
                <a:cxn ang="0">
                  <a:pos x="477" y="895"/>
                </a:cxn>
                <a:cxn ang="0">
                  <a:pos x="468" y="1051"/>
                </a:cxn>
                <a:cxn ang="0">
                  <a:pos x="491" y="1070"/>
                </a:cxn>
                <a:cxn ang="0">
                  <a:pos x="555" y="985"/>
                </a:cxn>
                <a:cxn ang="0">
                  <a:pos x="739" y="1086"/>
                </a:cxn>
                <a:cxn ang="0">
                  <a:pos x="815" y="1051"/>
                </a:cxn>
                <a:cxn ang="0">
                  <a:pos x="921" y="1039"/>
                </a:cxn>
                <a:cxn ang="0">
                  <a:pos x="985" y="1155"/>
                </a:cxn>
                <a:cxn ang="0">
                  <a:pos x="1058" y="1249"/>
                </a:cxn>
                <a:cxn ang="0">
                  <a:pos x="1108" y="1273"/>
                </a:cxn>
                <a:cxn ang="0">
                  <a:pos x="983" y="1438"/>
                </a:cxn>
                <a:cxn ang="0">
                  <a:pos x="1006" y="1490"/>
                </a:cxn>
                <a:cxn ang="0">
                  <a:pos x="1060" y="1599"/>
                </a:cxn>
                <a:cxn ang="0">
                  <a:pos x="1032" y="1665"/>
                </a:cxn>
                <a:cxn ang="0">
                  <a:pos x="926" y="1727"/>
                </a:cxn>
                <a:cxn ang="0">
                  <a:pos x="973" y="1809"/>
                </a:cxn>
                <a:cxn ang="0">
                  <a:pos x="1146" y="1849"/>
                </a:cxn>
                <a:cxn ang="0">
                  <a:pos x="1271" y="1934"/>
                </a:cxn>
                <a:cxn ang="0">
                  <a:pos x="1287" y="1849"/>
                </a:cxn>
                <a:cxn ang="0">
                  <a:pos x="1273" y="1703"/>
                </a:cxn>
                <a:cxn ang="0">
                  <a:pos x="1275" y="1585"/>
                </a:cxn>
                <a:cxn ang="0">
                  <a:pos x="1264" y="1488"/>
                </a:cxn>
                <a:cxn ang="0">
                  <a:pos x="1327" y="1341"/>
                </a:cxn>
                <a:cxn ang="0">
                  <a:pos x="1245" y="1339"/>
                </a:cxn>
                <a:cxn ang="0">
                  <a:pos x="1240" y="1254"/>
                </a:cxn>
                <a:cxn ang="0">
                  <a:pos x="1294" y="1242"/>
                </a:cxn>
                <a:cxn ang="0">
                  <a:pos x="1351" y="1216"/>
                </a:cxn>
                <a:cxn ang="0">
                  <a:pos x="1450" y="1181"/>
                </a:cxn>
                <a:cxn ang="0">
                  <a:pos x="1564" y="1207"/>
                </a:cxn>
                <a:cxn ang="0">
                  <a:pos x="1597" y="1136"/>
                </a:cxn>
                <a:cxn ang="0">
                  <a:pos x="1639" y="1065"/>
                </a:cxn>
                <a:cxn ang="0">
                  <a:pos x="1620" y="959"/>
                </a:cxn>
                <a:cxn ang="0">
                  <a:pos x="1665" y="888"/>
                </a:cxn>
                <a:cxn ang="0">
                  <a:pos x="1573" y="808"/>
                </a:cxn>
                <a:cxn ang="0">
                  <a:pos x="1528" y="746"/>
                </a:cxn>
                <a:cxn ang="0">
                  <a:pos x="1453" y="697"/>
                </a:cxn>
                <a:cxn ang="0">
                  <a:pos x="1360" y="706"/>
                </a:cxn>
                <a:cxn ang="0">
                  <a:pos x="1318" y="656"/>
                </a:cxn>
                <a:cxn ang="0">
                  <a:pos x="1264" y="576"/>
                </a:cxn>
                <a:cxn ang="0">
                  <a:pos x="1221" y="529"/>
                </a:cxn>
                <a:cxn ang="0">
                  <a:pos x="1141" y="503"/>
                </a:cxn>
                <a:cxn ang="0">
                  <a:pos x="1127" y="354"/>
                </a:cxn>
                <a:cxn ang="0">
                  <a:pos x="1049" y="335"/>
                </a:cxn>
                <a:cxn ang="0">
                  <a:pos x="985" y="333"/>
                </a:cxn>
                <a:cxn ang="0">
                  <a:pos x="864" y="274"/>
                </a:cxn>
                <a:cxn ang="0">
                  <a:pos x="831" y="189"/>
                </a:cxn>
                <a:cxn ang="0">
                  <a:pos x="742" y="153"/>
                </a:cxn>
                <a:cxn ang="0">
                  <a:pos x="683" y="115"/>
                </a:cxn>
                <a:cxn ang="0">
                  <a:pos x="586" y="182"/>
                </a:cxn>
              </a:cxnLst>
              <a:rect l="0" t="0" r="r" b="b"/>
              <a:pathLst>
                <a:path w="1668" h="1934">
                  <a:moveTo>
                    <a:pt x="508" y="146"/>
                  </a:moveTo>
                  <a:lnTo>
                    <a:pt x="501" y="146"/>
                  </a:lnTo>
                  <a:lnTo>
                    <a:pt x="494" y="146"/>
                  </a:lnTo>
                  <a:lnTo>
                    <a:pt x="487" y="146"/>
                  </a:lnTo>
                  <a:lnTo>
                    <a:pt x="479" y="146"/>
                  </a:lnTo>
                  <a:lnTo>
                    <a:pt x="472" y="144"/>
                  </a:lnTo>
                  <a:lnTo>
                    <a:pt x="468" y="144"/>
                  </a:lnTo>
                  <a:lnTo>
                    <a:pt x="463" y="141"/>
                  </a:lnTo>
                  <a:lnTo>
                    <a:pt x="458" y="139"/>
                  </a:lnTo>
                  <a:lnTo>
                    <a:pt x="453" y="137"/>
                  </a:lnTo>
                  <a:lnTo>
                    <a:pt x="451" y="134"/>
                  </a:lnTo>
                  <a:lnTo>
                    <a:pt x="449" y="132"/>
                  </a:lnTo>
                  <a:lnTo>
                    <a:pt x="446" y="130"/>
                  </a:lnTo>
                  <a:lnTo>
                    <a:pt x="446" y="127"/>
                  </a:lnTo>
                  <a:lnTo>
                    <a:pt x="446" y="115"/>
                  </a:lnTo>
                  <a:lnTo>
                    <a:pt x="449" y="106"/>
                  </a:lnTo>
                  <a:lnTo>
                    <a:pt x="449" y="96"/>
                  </a:lnTo>
                  <a:lnTo>
                    <a:pt x="453" y="89"/>
                  </a:lnTo>
                  <a:lnTo>
                    <a:pt x="439" y="82"/>
                  </a:lnTo>
                  <a:lnTo>
                    <a:pt x="430" y="87"/>
                  </a:lnTo>
                  <a:lnTo>
                    <a:pt x="420" y="89"/>
                  </a:lnTo>
                  <a:lnTo>
                    <a:pt x="413" y="92"/>
                  </a:lnTo>
                  <a:lnTo>
                    <a:pt x="404" y="92"/>
                  </a:lnTo>
                  <a:lnTo>
                    <a:pt x="397" y="89"/>
                  </a:lnTo>
                  <a:lnTo>
                    <a:pt x="390" y="87"/>
                  </a:lnTo>
                  <a:lnTo>
                    <a:pt x="383" y="82"/>
                  </a:lnTo>
                  <a:lnTo>
                    <a:pt x="376" y="75"/>
                  </a:lnTo>
                  <a:lnTo>
                    <a:pt x="376" y="78"/>
                  </a:lnTo>
                  <a:lnTo>
                    <a:pt x="376" y="78"/>
                  </a:lnTo>
                  <a:lnTo>
                    <a:pt x="376" y="80"/>
                  </a:lnTo>
                  <a:lnTo>
                    <a:pt x="373" y="80"/>
                  </a:lnTo>
                  <a:lnTo>
                    <a:pt x="373" y="82"/>
                  </a:lnTo>
                  <a:lnTo>
                    <a:pt x="371" y="80"/>
                  </a:lnTo>
                  <a:lnTo>
                    <a:pt x="368" y="80"/>
                  </a:lnTo>
                  <a:lnTo>
                    <a:pt x="366" y="78"/>
                  </a:lnTo>
                  <a:lnTo>
                    <a:pt x="366" y="78"/>
                  </a:lnTo>
                  <a:lnTo>
                    <a:pt x="366" y="75"/>
                  </a:lnTo>
                  <a:lnTo>
                    <a:pt x="364" y="75"/>
                  </a:lnTo>
                  <a:lnTo>
                    <a:pt x="359" y="73"/>
                  </a:lnTo>
                  <a:lnTo>
                    <a:pt x="357" y="71"/>
                  </a:lnTo>
                  <a:lnTo>
                    <a:pt x="354" y="71"/>
                  </a:lnTo>
                  <a:lnTo>
                    <a:pt x="342" y="71"/>
                  </a:lnTo>
                  <a:lnTo>
                    <a:pt x="335" y="71"/>
                  </a:lnTo>
                  <a:lnTo>
                    <a:pt x="326" y="71"/>
                  </a:lnTo>
                  <a:lnTo>
                    <a:pt x="319" y="71"/>
                  </a:lnTo>
                  <a:lnTo>
                    <a:pt x="309" y="73"/>
                  </a:lnTo>
                  <a:lnTo>
                    <a:pt x="302" y="75"/>
                  </a:lnTo>
                  <a:lnTo>
                    <a:pt x="298" y="78"/>
                  </a:lnTo>
                  <a:lnTo>
                    <a:pt x="290" y="80"/>
                  </a:lnTo>
                  <a:lnTo>
                    <a:pt x="283" y="85"/>
                  </a:lnTo>
                  <a:lnTo>
                    <a:pt x="274" y="89"/>
                  </a:lnTo>
                  <a:lnTo>
                    <a:pt x="267" y="96"/>
                  </a:lnTo>
                  <a:lnTo>
                    <a:pt x="260" y="104"/>
                  </a:lnTo>
                  <a:lnTo>
                    <a:pt x="257" y="106"/>
                  </a:lnTo>
                  <a:lnTo>
                    <a:pt x="255" y="108"/>
                  </a:lnTo>
                  <a:lnTo>
                    <a:pt x="250" y="111"/>
                  </a:lnTo>
                  <a:lnTo>
                    <a:pt x="248" y="113"/>
                  </a:lnTo>
                  <a:lnTo>
                    <a:pt x="222" y="130"/>
                  </a:lnTo>
                  <a:lnTo>
                    <a:pt x="198" y="146"/>
                  </a:lnTo>
                  <a:lnTo>
                    <a:pt x="194" y="148"/>
                  </a:lnTo>
                  <a:lnTo>
                    <a:pt x="191" y="148"/>
                  </a:lnTo>
                  <a:lnTo>
                    <a:pt x="189" y="148"/>
                  </a:lnTo>
                  <a:lnTo>
                    <a:pt x="187" y="146"/>
                  </a:lnTo>
                  <a:lnTo>
                    <a:pt x="184" y="144"/>
                  </a:lnTo>
                  <a:lnTo>
                    <a:pt x="184" y="139"/>
                  </a:lnTo>
                  <a:lnTo>
                    <a:pt x="182" y="134"/>
                  </a:lnTo>
                  <a:lnTo>
                    <a:pt x="182" y="127"/>
                  </a:lnTo>
                  <a:lnTo>
                    <a:pt x="177" y="96"/>
                  </a:lnTo>
                  <a:lnTo>
                    <a:pt x="175" y="63"/>
                  </a:lnTo>
                  <a:lnTo>
                    <a:pt x="175" y="59"/>
                  </a:lnTo>
                  <a:lnTo>
                    <a:pt x="172" y="56"/>
                  </a:lnTo>
                  <a:lnTo>
                    <a:pt x="170" y="52"/>
                  </a:lnTo>
                  <a:lnTo>
                    <a:pt x="168" y="49"/>
                  </a:lnTo>
                  <a:lnTo>
                    <a:pt x="165" y="47"/>
                  </a:lnTo>
                  <a:lnTo>
                    <a:pt x="161" y="47"/>
                  </a:lnTo>
                  <a:lnTo>
                    <a:pt x="156" y="47"/>
                  </a:lnTo>
                  <a:lnTo>
                    <a:pt x="149" y="47"/>
                  </a:lnTo>
                  <a:lnTo>
                    <a:pt x="142" y="49"/>
                  </a:lnTo>
                  <a:lnTo>
                    <a:pt x="135" y="47"/>
                  </a:lnTo>
                  <a:lnTo>
                    <a:pt x="128" y="47"/>
                  </a:lnTo>
                  <a:lnTo>
                    <a:pt x="123" y="45"/>
                  </a:lnTo>
                  <a:lnTo>
                    <a:pt x="109" y="42"/>
                  </a:lnTo>
                  <a:lnTo>
                    <a:pt x="106" y="40"/>
                  </a:lnTo>
                  <a:lnTo>
                    <a:pt x="104" y="37"/>
                  </a:lnTo>
                  <a:lnTo>
                    <a:pt x="99" y="33"/>
                  </a:lnTo>
                  <a:lnTo>
                    <a:pt x="97" y="30"/>
                  </a:lnTo>
                  <a:lnTo>
                    <a:pt x="97" y="28"/>
                  </a:lnTo>
                  <a:lnTo>
                    <a:pt x="94" y="23"/>
                  </a:lnTo>
                  <a:lnTo>
                    <a:pt x="94" y="21"/>
                  </a:lnTo>
                  <a:lnTo>
                    <a:pt x="92" y="19"/>
                  </a:lnTo>
                  <a:lnTo>
                    <a:pt x="90" y="19"/>
                  </a:lnTo>
                  <a:lnTo>
                    <a:pt x="87" y="19"/>
                  </a:lnTo>
                  <a:lnTo>
                    <a:pt x="83" y="16"/>
                  </a:lnTo>
                  <a:lnTo>
                    <a:pt x="80" y="14"/>
                  </a:lnTo>
                  <a:lnTo>
                    <a:pt x="78" y="14"/>
                  </a:lnTo>
                  <a:lnTo>
                    <a:pt x="76" y="11"/>
                  </a:lnTo>
                  <a:lnTo>
                    <a:pt x="76" y="9"/>
                  </a:lnTo>
                  <a:lnTo>
                    <a:pt x="73" y="2"/>
                  </a:lnTo>
                  <a:lnTo>
                    <a:pt x="73" y="2"/>
                  </a:lnTo>
                  <a:lnTo>
                    <a:pt x="71" y="2"/>
                  </a:lnTo>
                  <a:lnTo>
                    <a:pt x="68" y="0"/>
                  </a:lnTo>
                  <a:lnTo>
                    <a:pt x="66" y="0"/>
                  </a:lnTo>
                  <a:lnTo>
                    <a:pt x="54" y="0"/>
                  </a:lnTo>
                  <a:lnTo>
                    <a:pt x="45" y="2"/>
                  </a:lnTo>
                  <a:lnTo>
                    <a:pt x="35" y="4"/>
                  </a:lnTo>
                  <a:lnTo>
                    <a:pt x="28" y="11"/>
                  </a:lnTo>
                  <a:lnTo>
                    <a:pt x="24" y="14"/>
                  </a:lnTo>
                  <a:lnTo>
                    <a:pt x="19" y="19"/>
                  </a:lnTo>
                  <a:lnTo>
                    <a:pt x="12" y="19"/>
                  </a:lnTo>
                  <a:lnTo>
                    <a:pt x="5" y="21"/>
                  </a:lnTo>
                  <a:lnTo>
                    <a:pt x="5" y="23"/>
                  </a:lnTo>
                  <a:lnTo>
                    <a:pt x="5" y="28"/>
                  </a:lnTo>
                  <a:lnTo>
                    <a:pt x="2" y="33"/>
                  </a:lnTo>
                  <a:lnTo>
                    <a:pt x="2" y="35"/>
                  </a:lnTo>
                  <a:lnTo>
                    <a:pt x="2" y="40"/>
                  </a:lnTo>
                  <a:lnTo>
                    <a:pt x="2" y="45"/>
                  </a:lnTo>
                  <a:lnTo>
                    <a:pt x="0" y="47"/>
                  </a:lnTo>
                  <a:lnTo>
                    <a:pt x="0" y="52"/>
                  </a:lnTo>
                  <a:lnTo>
                    <a:pt x="2" y="59"/>
                  </a:lnTo>
                  <a:lnTo>
                    <a:pt x="5" y="68"/>
                  </a:lnTo>
                  <a:lnTo>
                    <a:pt x="9" y="75"/>
                  </a:lnTo>
                  <a:lnTo>
                    <a:pt x="14" y="82"/>
                  </a:lnTo>
                  <a:lnTo>
                    <a:pt x="21" y="89"/>
                  </a:lnTo>
                  <a:lnTo>
                    <a:pt x="24" y="89"/>
                  </a:lnTo>
                  <a:lnTo>
                    <a:pt x="26" y="94"/>
                  </a:lnTo>
                  <a:lnTo>
                    <a:pt x="28" y="96"/>
                  </a:lnTo>
                  <a:lnTo>
                    <a:pt x="28" y="101"/>
                  </a:lnTo>
                  <a:lnTo>
                    <a:pt x="28" y="104"/>
                  </a:lnTo>
                  <a:lnTo>
                    <a:pt x="31" y="108"/>
                  </a:lnTo>
                  <a:lnTo>
                    <a:pt x="33" y="111"/>
                  </a:lnTo>
                  <a:lnTo>
                    <a:pt x="35" y="115"/>
                  </a:lnTo>
                  <a:lnTo>
                    <a:pt x="38" y="118"/>
                  </a:lnTo>
                  <a:lnTo>
                    <a:pt x="42" y="120"/>
                  </a:lnTo>
                  <a:lnTo>
                    <a:pt x="47" y="122"/>
                  </a:lnTo>
                  <a:lnTo>
                    <a:pt x="52" y="127"/>
                  </a:lnTo>
                  <a:lnTo>
                    <a:pt x="59" y="130"/>
                  </a:lnTo>
                  <a:lnTo>
                    <a:pt x="64" y="132"/>
                  </a:lnTo>
                  <a:lnTo>
                    <a:pt x="68" y="137"/>
                  </a:lnTo>
                  <a:lnTo>
                    <a:pt x="73" y="141"/>
                  </a:lnTo>
                  <a:lnTo>
                    <a:pt x="76" y="148"/>
                  </a:lnTo>
                  <a:lnTo>
                    <a:pt x="78" y="153"/>
                  </a:lnTo>
                  <a:lnTo>
                    <a:pt x="78" y="158"/>
                  </a:lnTo>
                  <a:lnTo>
                    <a:pt x="78" y="163"/>
                  </a:lnTo>
                  <a:lnTo>
                    <a:pt x="76" y="167"/>
                  </a:lnTo>
                  <a:lnTo>
                    <a:pt x="76" y="172"/>
                  </a:lnTo>
                  <a:lnTo>
                    <a:pt x="73" y="177"/>
                  </a:lnTo>
                  <a:lnTo>
                    <a:pt x="71" y="184"/>
                  </a:lnTo>
                  <a:lnTo>
                    <a:pt x="68" y="191"/>
                  </a:lnTo>
                  <a:lnTo>
                    <a:pt x="66" y="198"/>
                  </a:lnTo>
                  <a:lnTo>
                    <a:pt x="66" y="200"/>
                  </a:lnTo>
                  <a:lnTo>
                    <a:pt x="66" y="200"/>
                  </a:lnTo>
                  <a:lnTo>
                    <a:pt x="66" y="200"/>
                  </a:lnTo>
                  <a:lnTo>
                    <a:pt x="66" y="203"/>
                  </a:lnTo>
                  <a:lnTo>
                    <a:pt x="66" y="205"/>
                  </a:lnTo>
                  <a:lnTo>
                    <a:pt x="64" y="210"/>
                  </a:lnTo>
                  <a:lnTo>
                    <a:pt x="61" y="215"/>
                  </a:lnTo>
                  <a:lnTo>
                    <a:pt x="59" y="219"/>
                  </a:lnTo>
                  <a:lnTo>
                    <a:pt x="57" y="222"/>
                  </a:lnTo>
                  <a:lnTo>
                    <a:pt x="57" y="224"/>
                  </a:lnTo>
                  <a:lnTo>
                    <a:pt x="54" y="226"/>
                  </a:lnTo>
                  <a:lnTo>
                    <a:pt x="50" y="231"/>
                  </a:lnTo>
                  <a:lnTo>
                    <a:pt x="42" y="238"/>
                  </a:lnTo>
                  <a:lnTo>
                    <a:pt x="35" y="248"/>
                  </a:lnTo>
                  <a:lnTo>
                    <a:pt x="31" y="257"/>
                  </a:lnTo>
                  <a:lnTo>
                    <a:pt x="31" y="269"/>
                  </a:lnTo>
                  <a:lnTo>
                    <a:pt x="31" y="276"/>
                  </a:lnTo>
                  <a:lnTo>
                    <a:pt x="31" y="285"/>
                  </a:lnTo>
                  <a:lnTo>
                    <a:pt x="33" y="293"/>
                  </a:lnTo>
                  <a:lnTo>
                    <a:pt x="35" y="297"/>
                  </a:lnTo>
                  <a:lnTo>
                    <a:pt x="38" y="307"/>
                  </a:lnTo>
                  <a:lnTo>
                    <a:pt x="40" y="316"/>
                  </a:lnTo>
                  <a:lnTo>
                    <a:pt x="42" y="326"/>
                  </a:lnTo>
                  <a:lnTo>
                    <a:pt x="47" y="335"/>
                  </a:lnTo>
                  <a:lnTo>
                    <a:pt x="54" y="352"/>
                  </a:lnTo>
                  <a:lnTo>
                    <a:pt x="57" y="359"/>
                  </a:lnTo>
                  <a:lnTo>
                    <a:pt x="61" y="368"/>
                  </a:lnTo>
                  <a:lnTo>
                    <a:pt x="64" y="375"/>
                  </a:lnTo>
                  <a:lnTo>
                    <a:pt x="64" y="382"/>
                  </a:lnTo>
                  <a:lnTo>
                    <a:pt x="66" y="389"/>
                  </a:lnTo>
                  <a:lnTo>
                    <a:pt x="66" y="399"/>
                  </a:lnTo>
                  <a:lnTo>
                    <a:pt x="66" y="406"/>
                  </a:lnTo>
                  <a:lnTo>
                    <a:pt x="64" y="415"/>
                  </a:lnTo>
                  <a:lnTo>
                    <a:pt x="61" y="423"/>
                  </a:lnTo>
                  <a:lnTo>
                    <a:pt x="57" y="444"/>
                  </a:lnTo>
                  <a:lnTo>
                    <a:pt x="54" y="467"/>
                  </a:lnTo>
                  <a:lnTo>
                    <a:pt x="52" y="489"/>
                  </a:lnTo>
                  <a:lnTo>
                    <a:pt x="52" y="512"/>
                  </a:lnTo>
                  <a:lnTo>
                    <a:pt x="54" y="519"/>
                  </a:lnTo>
                  <a:lnTo>
                    <a:pt x="54" y="526"/>
                  </a:lnTo>
                  <a:lnTo>
                    <a:pt x="57" y="531"/>
                  </a:lnTo>
                  <a:lnTo>
                    <a:pt x="59" y="538"/>
                  </a:lnTo>
                  <a:lnTo>
                    <a:pt x="61" y="543"/>
                  </a:lnTo>
                  <a:lnTo>
                    <a:pt x="66" y="548"/>
                  </a:lnTo>
                  <a:lnTo>
                    <a:pt x="71" y="550"/>
                  </a:lnTo>
                  <a:lnTo>
                    <a:pt x="76" y="555"/>
                  </a:lnTo>
                  <a:lnTo>
                    <a:pt x="80" y="557"/>
                  </a:lnTo>
                  <a:lnTo>
                    <a:pt x="83" y="560"/>
                  </a:lnTo>
                  <a:lnTo>
                    <a:pt x="87" y="562"/>
                  </a:lnTo>
                  <a:lnTo>
                    <a:pt x="90" y="567"/>
                  </a:lnTo>
                  <a:lnTo>
                    <a:pt x="104" y="578"/>
                  </a:lnTo>
                  <a:lnTo>
                    <a:pt x="111" y="588"/>
                  </a:lnTo>
                  <a:lnTo>
                    <a:pt x="116" y="590"/>
                  </a:lnTo>
                  <a:lnTo>
                    <a:pt x="120" y="593"/>
                  </a:lnTo>
                  <a:lnTo>
                    <a:pt x="125" y="597"/>
                  </a:lnTo>
                  <a:lnTo>
                    <a:pt x="130" y="604"/>
                  </a:lnTo>
                  <a:lnTo>
                    <a:pt x="132" y="609"/>
                  </a:lnTo>
                  <a:lnTo>
                    <a:pt x="135" y="612"/>
                  </a:lnTo>
                  <a:lnTo>
                    <a:pt x="139" y="614"/>
                  </a:lnTo>
                  <a:lnTo>
                    <a:pt x="144" y="616"/>
                  </a:lnTo>
                  <a:lnTo>
                    <a:pt x="149" y="619"/>
                  </a:lnTo>
                  <a:lnTo>
                    <a:pt x="156" y="619"/>
                  </a:lnTo>
                  <a:lnTo>
                    <a:pt x="163" y="616"/>
                  </a:lnTo>
                  <a:lnTo>
                    <a:pt x="170" y="614"/>
                  </a:lnTo>
                  <a:lnTo>
                    <a:pt x="177" y="612"/>
                  </a:lnTo>
                  <a:lnTo>
                    <a:pt x="187" y="607"/>
                  </a:lnTo>
                  <a:lnTo>
                    <a:pt x="189" y="604"/>
                  </a:lnTo>
                  <a:lnTo>
                    <a:pt x="191" y="604"/>
                  </a:lnTo>
                  <a:lnTo>
                    <a:pt x="198" y="600"/>
                  </a:lnTo>
                  <a:lnTo>
                    <a:pt x="203" y="597"/>
                  </a:lnTo>
                  <a:lnTo>
                    <a:pt x="208" y="593"/>
                  </a:lnTo>
                  <a:lnTo>
                    <a:pt x="227" y="581"/>
                  </a:lnTo>
                  <a:lnTo>
                    <a:pt x="229" y="578"/>
                  </a:lnTo>
                  <a:lnTo>
                    <a:pt x="236" y="576"/>
                  </a:lnTo>
                  <a:lnTo>
                    <a:pt x="248" y="571"/>
                  </a:lnTo>
                  <a:lnTo>
                    <a:pt x="260" y="567"/>
                  </a:lnTo>
                  <a:lnTo>
                    <a:pt x="276" y="567"/>
                  </a:lnTo>
                  <a:lnTo>
                    <a:pt x="283" y="564"/>
                  </a:lnTo>
                  <a:lnTo>
                    <a:pt x="293" y="567"/>
                  </a:lnTo>
                  <a:lnTo>
                    <a:pt x="309" y="569"/>
                  </a:lnTo>
                  <a:lnTo>
                    <a:pt x="314" y="569"/>
                  </a:lnTo>
                  <a:lnTo>
                    <a:pt x="319" y="576"/>
                  </a:lnTo>
                  <a:lnTo>
                    <a:pt x="324" y="581"/>
                  </a:lnTo>
                  <a:lnTo>
                    <a:pt x="326" y="586"/>
                  </a:lnTo>
                  <a:lnTo>
                    <a:pt x="326" y="593"/>
                  </a:lnTo>
                  <a:lnTo>
                    <a:pt x="328" y="597"/>
                  </a:lnTo>
                  <a:lnTo>
                    <a:pt x="326" y="602"/>
                  </a:lnTo>
                  <a:lnTo>
                    <a:pt x="326" y="609"/>
                  </a:lnTo>
                  <a:lnTo>
                    <a:pt x="324" y="614"/>
                  </a:lnTo>
                  <a:lnTo>
                    <a:pt x="321" y="621"/>
                  </a:lnTo>
                  <a:lnTo>
                    <a:pt x="314" y="630"/>
                  </a:lnTo>
                  <a:lnTo>
                    <a:pt x="312" y="635"/>
                  </a:lnTo>
                  <a:lnTo>
                    <a:pt x="307" y="642"/>
                  </a:lnTo>
                  <a:lnTo>
                    <a:pt x="300" y="649"/>
                  </a:lnTo>
                  <a:lnTo>
                    <a:pt x="295" y="659"/>
                  </a:lnTo>
                  <a:lnTo>
                    <a:pt x="295" y="663"/>
                  </a:lnTo>
                  <a:lnTo>
                    <a:pt x="293" y="668"/>
                  </a:lnTo>
                  <a:lnTo>
                    <a:pt x="293" y="671"/>
                  </a:lnTo>
                  <a:lnTo>
                    <a:pt x="293" y="675"/>
                  </a:lnTo>
                  <a:lnTo>
                    <a:pt x="295" y="678"/>
                  </a:lnTo>
                  <a:lnTo>
                    <a:pt x="298" y="680"/>
                  </a:lnTo>
                  <a:lnTo>
                    <a:pt x="300" y="682"/>
                  </a:lnTo>
                  <a:lnTo>
                    <a:pt x="302" y="682"/>
                  </a:lnTo>
                  <a:lnTo>
                    <a:pt x="307" y="682"/>
                  </a:lnTo>
                  <a:lnTo>
                    <a:pt x="312" y="682"/>
                  </a:lnTo>
                  <a:lnTo>
                    <a:pt x="340" y="680"/>
                  </a:lnTo>
                  <a:lnTo>
                    <a:pt x="342" y="678"/>
                  </a:lnTo>
                  <a:lnTo>
                    <a:pt x="347" y="678"/>
                  </a:lnTo>
                  <a:lnTo>
                    <a:pt x="350" y="675"/>
                  </a:lnTo>
                  <a:lnTo>
                    <a:pt x="354" y="673"/>
                  </a:lnTo>
                  <a:lnTo>
                    <a:pt x="357" y="671"/>
                  </a:lnTo>
                  <a:lnTo>
                    <a:pt x="359" y="666"/>
                  </a:lnTo>
                  <a:lnTo>
                    <a:pt x="361" y="663"/>
                  </a:lnTo>
                  <a:lnTo>
                    <a:pt x="364" y="659"/>
                  </a:lnTo>
                  <a:lnTo>
                    <a:pt x="371" y="647"/>
                  </a:lnTo>
                  <a:lnTo>
                    <a:pt x="376" y="649"/>
                  </a:lnTo>
                  <a:lnTo>
                    <a:pt x="378" y="649"/>
                  </a:lnTo>
                  <a:lnTo>
                    <a:pt x="383" y="652"/>
                  </a:lnTo>
                  <a:lnTo>
                    <a:pt x="385" y="656"/>
                  </a:lnTo>
                  <a:lnTo>
                    <a:pt x="387" y="659"/>
                  </a:lnTo>
                  <a:lnTo>
                    <a:pt x="390" y="663"/>
                  </a:lnTo>
                  <a:lnTo>
                    <a:pt x="390" y="668"/>
                  </a:lnTo>
                  <a:lnTo>
                    <a:pt x="392" y="675"/>
                  </a:lnTo>
                  <a:lnTo>
                    <a:pt x="392" y="678"/>
                  </a:lnTo>
                  <a:lnTo>
                    <a:pt x="392" y="680"/>
                  </a:lnTo>
                  <a:lnTo>
                    <a:pt x="394" y="682"/>
                  </a:lnTo>
                  <a:lnTo>
                    <a:pt x="397" y="685"/>
                  </a:lnTo>
                  <a:lnTo>
                    <a:pt x="404" y="687"/>
                  </a:lnTo>
                  <a:lnTo>
                    <a:pt x="411" y="689"/>
                  </a:lnTo>
                  <a:lnTo>
                    <a:pt x="416" y="692"/>
                  </a:lnTo>
                  <a:lnTo>
                    <a:pt x="423" y="692"/>
                  </a:lnTo>
                  <a:lnTo>
                    <a:pt x="425" y="692"/>
                  </a:lnTo>
                  <a:lnTo>
                    <a:pt x="427" y="692"/>
                  </a:lnTo>
                  <a:lnTo>
                    <a:pt x="432" y="692"/>
                  </a:lnTo>
                  <a:lnTo>
                    <a:pt x="437" y="689"/>
                  </a:lnTo>
                  <a:lnTo>
                    <a:pt x="439" y="689"/>
                  </a:lnTo>
                  <a:lnTo>
                    <a:pt x="442" y="687"/>
                  </a:lnTo>
                  <a:lnTo>
                    <a:pt x="444" y="687"/>
                  </a:lnTo>
                  <a:lnTo>
                    <a:pt x="446" y="687"/>
                  </a:lnTo>
                  <a:lnTo>
                    <a:pt x="449" y="685"/>
                  </a:lnTo>
                  <a:lnTo>
                    <a:pt x="451" y="682"/>
                  </a:lnTo>
                  <a:lnTo>
                    <a:pt x="458" y="708"/>
                  </a:lnTo>
                  <a:lnTo>
                    <a:pt x="461" y="723"/>
                  </a:lnTo>
                  <a:lnTo>
                    <a:pt x="461" y="737"/>
                  </a:lnTo>
                  <a:lnTo>
                    <a:pt x="461" y="739"/>
                  </a:lnTo>
                  <a:lnTo>
                    <a:pt x="463" y="744"/>
                  </a:lnTo>
                  <a:lnTo>
                    <a:pt x="465" y="746"/>
                  </a:lnTo>
                  <a:lnTo>
                    <a:pt x="468" y="751"/>
                  </a:lnTo>
                  <a:lnTo>
                    <a:pt x="472" y="756"/>
                  </a:lnTo>
                  <a:lnTo>
                    <a:pt x="475" y="763"/>
                  </a:lnTo>
                  <a:lnTo>
                    <a:pt x="477" y="767"/>
                  </a:lnTo>
                  <a:lnTo>
                    <a:pt x="479" y="775"/>
                  </a:lnTo>
                  <a:lnTo>
                    <a:pt x="479" y="782"/>
                  </a:lnTo>
                  <a:lnTo>
                    <a:pt x="479" y="789"/>
                  </a:lnTo>
                  <a:lnTo>
                    <a:pt x="477" y="793"/>
                  </a:lnTo>
                  <a:lnTo>
                    <a:pt x="475" y="803"/>
                  </a:lnTo>
                  <a:lnTo>
                    <a:pt x="472" y="808"/>
                  </a:lnTo>
                  <a:lnTo>
                    <a:pt x="472" y="812"/>
                  </a:lnTo>
                  <a:lnTo>
                    <a:pt x="472" y="812"/>
                  </a:lnTo>
                  <a:lnTo>
                    <a:pt x="477" y="812"/>
                  </a:lnTo>
                  <a:lnTo>
                    <a:pt x="477" y="819"/>
                  </a:lnTo>
                  <a:lnTo>
                    <a:pt x="477" y="829"/>
                  </a:lnTo>
                  <a:lnTo>
                    <a:pt x="479" y="836"/>
                  </a:lnTo>
                  <a:lnTo>
                    <a:pt x="484" y="843"/>
                  </a:lnTo>
                  <a:lnTo>
                    <a:pt x="487" y="850"/>
                  </a:lnTo>
                  <a:lnTo>
                    <a:pt x="487" y="857"/>
                  </a:lnTo>
                  <a:lnTo>
                    <a:pt x="487" y="864"/>
                  </a:lnTo>
                  <a:lnTo>
                    <a:pt x="487" y="864"/>
                  </a:lnTo>
                  <a:lnTo>
                    <a:pt x="487" y="864"/>
                  </a:lnTo>
                  <a:lnTo>
                    <a:pt x="487" y="864"/>
                  </a:lnTo>
                  <a:lnTo>
                    <a:pt x="487" y="867"/>
                  </a:lnTo>
                  <a:lnTo>
                    <a:pt x="487" y="871"/>
                  </a:lnTo>
                  <a:lnTo>
                    <a:pt x="484" y="878"/>
                  </a:lnTo>
                  <a:lnTo>
                    <a:pt x="484" y="881"/>
                  </a:lnTo>
                  <a:lnTo>
                    <a:pt x="484" y="881"/>
                  </a:lnTo>
                  <a:lnTo>
                    <a:pt x="484" y="881"/>
                  </a:lnTo>
                  <a:lnTo>
                    <a:pt x="484" y="881"/>
                  </a:lnTo>
                  <a:lnTo>
                    <a:pt x="484" y="883"/>
                  </a:lnTo>
                  <a:lnTo>
                    <a:pt x="482" y="888"/>
                  </a:lnTo>
                  <a:lnTo>
                    <a:pt x="479" y="890"/>
                  </a:lnTo>
                  <a:lnTo>
                    <a:pt x="477" y="895"/>
                  </a:lnTo>
                  <a:lnTo>
                    <a:pt x="472" y="900"/>
                  </a:lnTo>
                  <a:lnTo>
                    <a:pt x="468" y="902"/>
                  </a:lnTo>
                  <a:lnTo>
                    <a:pt x="465" y="907"/>
                  </a:lnTo>
                  <a:lnTo>
                    <a:pt x="463" y="909"/>
                  </a:lnTo>
                  <a:lnTo>
                    <a:pt x="453" y="921"/>
                  </a:lnTo>
                  <a:lnTo>
                    <a:pt x="451" y="926"/>
                  </a:lnTo>
                  <a:lnTo>
                    <a:pt x="449" y="933"/>
                  </a:lnTo>
                  <a:lnTo>
                    <a:pt x="449" y="938"/>
                  </a:lnTo>
                  <a:lnTo>
                    <a:pt x="446" y="940"/>
                  </a:lnTo>
                  <a:lnTo>
                    <a:pt x="444" y="961"/>
                  </a:lnTo>
                  <a:lnTo>
                    <a:pt x="444" y="982"/>
                  </a:lnTo>
                  <a:lnTo>
                    <a:pt x="446" y="992"/>
                  </a:lnTo>
                  <a:lnTo>
                    <a:pt x="449" y="1001"/>
                  </a:lnTo>
                  <a:lnTo>
                    <a:pt x="453" y="1011"/>
                  </a:lnTo>
                  <a:lnTo>
                    <a:pt x="458" y="1015"/>
                  </a:lnTo>
                  <a:lnTo>
                    <a:pt x="463" y="1020"/>
                  </a:lnTo>
                  <a:lnTo>
                    <a:pt x="463" y="1025"/>
                  </a:lnTo>
                  <a:lnTo>
                    <a:pt x="465" y="1027"/>
                  </a:lnTo>
                  <a:lnTo>
                    <a:pt x="465" y="1032"/>
                  </a:lnTo>
                  <a:lnTo>
                    <a:pt x="465" y="1037"/>
                  </a:lnTo>
                  <a:lnTo>
                    <a:pt x="465" y="1041"/>
                  </a:lnTo>
                  <a:lnTo>
                    <a:pt x="468" y="1051"/>
                  </a:lnTo>
                  <a:lnTo>
                    <a:pt x="470" y="1058"/>
                  </a:lnTo>
                  <a:lnTo>
                    <a:pt x="472" y="1060"/>
                  </a:lnTo>
                  <a:lnTo>
                    <a:pt x="477" y="1063"/>
                  </a:lnTo>
                  <a:lnTo>
                    <a:pt x="477" y="1065"/>
                  </a:lnTo>
                  <a:lnTo>
                    <a:pt x="479" y="1067"/>
                  </a:lnTo>
                  <a:lnTo>
                    <a:pt x="479" y="1070"/>
                  </a:lnTo>
                  <a:lnTo>
                    <a:pt x="479" y="1075"/>
                  </a:lnTo>
                  <a:lnTo>
                    <a:pt x="479" y="1072"/>
                  </a:lnTo>
                  <a:lnTo>
                    <a:pt x="479" y="1072"/>
                  </a:lnTo>
                  <a:lnTo>
                    <a:pt x="482" y="1072"/>
                  </a:lnTo>
                  <a:lnTo>
                    <a:pt x="482" y="1072"/>
                  </a:lnTo>
                  <a:lnTo>
                    <a:pt x="482" y="1072"/>
                  </a:lnTo>
                  <a:lnTo>
                    <a:pt x="484" y="1072"/>
                  </a:lnTo>
                  <a:lnTo>
                    <a:pt x="484" y="1072"/>
                  </a:lnTo>
                  <a:lnTo>
                    <a:pt x="487" y="1072"/>
                  </a:lnTo>
                  <a:lnTo>
                    <a:pt x="489" y="1072"/>
                  </a:lnTo>
                  <a:lnTo>
                    <a:pt x="489" y="1070"/>
                  </a:lnTo>
                  <a:lnTo>
                    <a:pt x="489" y="1070"/>
                  </a:lnTo>
                  <a:lnTo>
                    <a:pt x="489" y="1070"/>
                  </a:lnTo>
                  <a:lnTo>
                    <a:pt x="491" y="1070"/>
                  </a:lnTo>
                  <a:lnTo>
                    <a:pt x="491" y="1070"/>
                  </a:lnTo>
                  <a:lnTo>
                    <a:pt x="491" y="1070"/>
                  </a:lnTo>
                  <a:lnTo>
                    <a:pt x="491" y="1070"/>
                  </a:lnTo>
                  <a:lnTo>
                    <a:pt x="491" y="1067"/>
                  </a:lnTo>
                  <a:lnTo>
                    <a:pt x="494" y="1065"/>
                  </a:lnTo>
                  <a:lnTo>
                    <a:pt x="496" y="1063"/>
                  </a:lnTo>
                  <a:lnTo>
                    <a:pt x="496" y="1060"/>
                  </a:lnTo>
                  <a:lnTo>
                    <a:pt x="496" y="1053"/>
                  </a:lnTo>
                  <a:lnTo>
                    <a:pt x="501" y="1046"/>
                  </a:lnTo>
                  <a:lnTo>
                    <a:pt x="508" y="1034"/>
                  </a:lnTo>
                  <a:lnTo>
                    <a:pt x="517" y="1023"/>
                  </a:lnTo>
                  <a:lnTo>
                    <a:pt x="529" y="1013"/>
                  </a:lnTo>
                  <a:lnTo>
                    <a:pt x="543" y="1004"/>
                  </a:lnTo>
                  <a:lnTo>
                    <a:pt x="543" y="1001"/>
                  </a:lnTo>
                  <a:lnTo>
                    <a:pt x="546" y="999"/>
                  </a:lnTo>
                  <a:lnTo>
                    <a:pt x="550" y="994"/>
                  </a:lnTo>
                  <a:lnTo>
                    <a:pt x="553" y="992"/>
                  </a:lnTo>
                  <a:lnTo>
                    <a:pt x="553" y="989"/>
                  </a:lnTo>
                  <a:lnTo>
                    <a:pt x="553" y="989"/>
                  </a:lnTo>
                  <a:lnTo>
                    <a:pt x="553" y="989"/>
                  </a:lnTo>
                  <a:lnTo>
                    <a:pt x="553" y="989"/>
                  </a:lnTo>
                  <a:lnTo>
                    <a:pt x="555" y="987"/>
                  </a:lnTo>
                  <a:lnTo>
                    <a:pt x="555" y="985"/>
                  </a:lnTo>
                  <a:lnTo>
                    <a:pt x="555" y="985"/>
                  </a:lnTo>
                  <a:lnTo>
                    <a:pt x="555" y="985"/>
                  </a:lnTo>
                  <a:lnTo>
                    <a:pt x="555" y="985"/>
                  </a:lnTo>
                  <a:lnTo>
                    <a:pt x="555" y="982"/>
                  </a:lnTo>
                  <a:lnTo>
                    <a:pt x="557" y="980"/>
                  </a:lnTo>
                  <a:lnTo>
                    <a:pt x="560" y="978"/>
                  </a:lnTo>
                  <a:lnTo>
                    <a:pt x="564" y="978"/>
                  </a:lnTo>
                  <a:lnTo>
                    <a:pt x="598" y="978"/>
                  </a:lnTo>
                  <a:lnTo>
                    <a:pt x="633" y="978"/>
                  </a:lnTo>
                  <a:lnTo>
                    <a:pt x="647" y="982"/>
                  </a:lnTo>
                  <a:lnTo>
                    <a:pt x="654" y="985"/>
                  </a:lnTo>
                  <a:lnTo>
                    <a:pt x="659" y="987"/>
                  </a:lnTo>
                  <a:lnTo>
                    <a:pt x="661" y="992"/>
                  </a:lnTo>
                  <a:lnTo>
                    <a:pt x="666" y="997"/>
                  </a:lnTo>
                  <a:lnTo>
                    <a:pt x="680" y="1032"/>
                  </a:lnTo>
                  <a:lnTo>
                    <a:pt x="685" y="1041"/>
                  </a:lnTo>
                  <a:lnTo>
                    <a:pt x="690" y="1051"/>
                  </a:lnTo>
                  <a:lnTo>
                    <a:pt x="697" y="1060"/>
                  </a:lnTo>
                  <a:lnTo>
                    <a:pt x="704" y="1067"/>
                  </a:lnTo>
                  <a:lnTo>
                    <a:pt x="711" y="1072"/>
                  </a:lnTo>
                  <a:lnTo>
                    <a:pt x="720" y="1079"/>
                  </a:lnTo>
                  <a:lnTo>
                    <a:pt x="730" y="1082"/>
                  </a:lnTo>
                  <a:lnTo>
                    <a:pt x="739" y="1086"/>
                  </a:lnTo>
                  <a:lnTo>
                    <a:pt x="744" y="1086"/>
                  </a:lnTo>
                  <a:lnTo>
                    <a:pt x="746" y="1086"/>
                  </a:lnTo>
                  <a:lnTo>
                    <a:pt x="749" y="1086"/>
                  </a:lnTo>
                  <a:lnTo>
                    <a:pt x="753" y="1086"/>
                  </a:lnTo>
                  <a:lnTo>
                    <a:pt x="753" y="1086"/>
                  </a:lnTo>
                  <a:lnTo>
                    <a:pt x="756" y="1086"/>
                  </a:lnTo>
                  <a:lnTo>
                    <a:pt x="758" y="1086"/>
                  </a:lnTo>
                  <a:lnTo>
                    <a:pt x="763" y="1084"/>
                  </a:lnTo>
                  <a:lnTo>
                    <a:pt x="768" y="1082"/>
                  </a:lnTo>
                  <a:lnTo>
                    <a:pt x="772" y="1079"/>
                  </a:lnTo>
                  <a:lnTo>
                    <a:pt x="772" y="1077"/>
                  </a:lnTo>
                  <a:lnTo>
                    <a:pt x="775" y="1077"/>
                  </a:lnTo>
                  <a:lnTo>
                    <a:pt x="775" y="1077"/>
                  </a:lnTo>
                  <a:lnTo>
                    <a:pt x="775" y="1077"/>
                  </a:lnTo>
                  <a:lnTo>
                    <a:pt x="775" y="1077"/>
                  </a:lnTo>
                  <a:lnTo>
                    <a:pt x="782" y="1070"/>
                  </a:lnTo>
                  <a:lnTo>
                    <a:pt x="789" y="1063"/>
                  </a:lnTo>
                  <a:lnTo>
                    <a:pt x="798" y="1058"/>
                  </a:lnTo>
                  <a:lnTo>
                    <a:pt x="808" y="1056"/>
                  </a:lnTo>
                  <a:lnTo>
                    <a:pt x="810" y="1053"/>
                  </a:lnTo>
                  <a:lnTo>
                    <a:pt x="812" y="1053"/>
                  </a:lnTo>
                  <a:lnTo>
                    <a:pt x="815" y="1051"/>
                  </a:lnTo>
                  <a:lnTo>
                    <a:pt x="815" y="1051"/>
                  </a:lnTo>
                  <a:lnTo>
                    <a:pt x="824" y="1049"/>
                  </a:lnTo>
                  <a:lnTo>
                    <a:pt x="829" y="1046"/>
                  </a:lnTo>
                  <a:lnTo>
                    <a:pt x="836" y="1046"/>
                  </a:lnTo>
                  <a:lnTo>
                    <a:pt x="843" y="1046"/>
                  </a:lnTo>
                  <a:lnTo>
                    <a:pt x="850" y="1046"/>
                  </a:lnTo>
                  <a:lnTo>
                    <a:pt x="857" y="1046"/>
                  </a:lnTo>
                  <a:lnTo>
                    <a:pt x="864" y="1044"/>
                  </a:lnTo>
                  <a:lnTo>
                    <a:pt x="869" y="1044"/>
                  </a:lnTo>
                  <a:lnTo>
                    <a:pt x="876" y="1041"/>
                  </a:lnTo>
                  <a:lnTo>
                    <a:pt x="881" y="1037"/>
                  </a:lnTo>
                  <a:lnTo>
                    <a:pt x="888" y="1034"/>
                  </a:lnTo>
                  <a:lnTo>
                    <a:pt x="898" y="1030"/>
                  </a:lnTo>
                  <a:lnTo>
                    <a:pt x="907" y="1027"/>
                  </a:lnTo>
                  <a:lnTo>
                    <a:pt x="909" y="1025"/>
                  </a:lnTo>
                  <a:lnTo>
                    <a:pt x="912" y="1025"/>
                  </a:lnTo>
                  <a:lnTo>
                    <a:pt x="914" y="1027"/>
                  </a:lnTo>
                  <a:lnTo>
                    <a:pt x="916" y="1027"/>
                  </a:lnTo>
                  <a:lnTo>
                    <a:pt x="919" y="1030"/>
                  </a:lnTo>
                  <a:lnTo>
                    <a:pt x="921" y="1032"/>
                  </a:lnTo>
                  <a:lnTo>
                    <a:pt x="921" y="1034"/>
                  </a:lnTo>
                  <a:lnTo>
                    <a:pt x="921" y="1039"/>
                  </a:lnTo>
                  <a:lnTo>
                    <a:pt x="921" y="1086"/>
                  </a:lnTo>
                  <a:lnTo>
                    <a:pt x="919" y="1089"/>
                  </a:lnTo>
                  <a:lnTo>
                    <a:pt x="921" y="1091"/>
                  </a:lnTo>
                  <a:lnTo>
                    <a:pt x="921" y="1093"/>
                  </a:lnTo>
                  <a:lnTo>
                    <a:pt x="923" y="1096"/>
                  </a:lnTo>
                  <a:lnTo>
                    <a:pt x="926" y="1096"/>
                  </a:lnTo>
                  <a:lnTo>
                    <a:pt x="928" y="1098"/>
                  </a:lnTo>
                  <a:lnTo>
                    <a:pt x="931" y="1098"/>
                  </a:lnTo>
                  <a:lnTo>
                    <a:pt x="935" y="1098"/>
                  </a:lnTo>
                  <a:lnTo>
                    <a:pt x="938" y="1105"/>
                  </a:lnTo>
                  <a:lnTo>
                    <a:pt x="940" y="1108"/>
                  </a:lnTo>
                  <a:lnTo>
                    <a:pt x="942" y="1110"/>
                  </a:lnTo>
                  <a:lnTo>
                    <a:pt x="947" y="1112"/>
                  </a:lnTo>
                  <a:lnTo>
                    <a:pt x="954" y="1115"/>
                  </a:lnTo>
                  <a:lnTo>
                    <a:pt x="957" y="1115"/>
                  </a:lnTo>
                  <a:lnTo>
                    <a:pt x="959" y="1117"/>
                  </a:lnTo>
                  <a:lnTo>
                    <a:pt x="961" y="1119"/>
                  </a:lnTo>
                  <a:lnTo>
                    <a:pt x="961" y="1122"/>
                  </a:lnTo>
                  <a:lnTo>
                    <a:pt x="968" y="1136"/>
                  </a:lnTo>
                  <a:lnTo>
                    <a:pt x="971" y="1141"/>
                  </a:lnTo>
                  <a:lnTo>
                    <a:pt x="975" y="1148"/>
                  </a:lnTo>
                  <a:lnTo>
                    <a:pt x="985" y="1155"/>
                  </a:lnTo>
                  <a:lnTo>
                    <a:pt x="997" y="1162"/>
                  </a:lnTo>
                  <a:lnTo>
                    <a:pt x="999" y="1162"/>
                  </a:lnTo>
                  <a:lnTo>
                    <a:pt x="999" y="1164"/>
                  </a:lnTo>
                  <a:lnTo>
                    <a:pt x="1001" y="1169"/>
                  </a:lnTo>
                  <a:lnTo>
                    <a:pt x="1001" y="1171"/>
                  </a:lnTo>
                  <a:lnTo>
                    <a:pt x="1001" y="1183"/>
                  </a:lnTo>
                  <a:lnTo>
                    <a:pt x="1001" y="1190"/>
                  </a:lnTo>
                  <a:lnTo>
                    <a:pt x="1004" y="1197"/>
                  </a:lnTo>
                  <a:lnTo>
                    <a:pt x="1001" y="1209"/>
                  </a:lnTo>
                  <a:lnTo>
                    <a:pt x="1001" y="1221"/>
                  </a:lnTo>
                  <a:lnTo>
                    <a:pt x="999" y="1226"/>
                  </a:lnTo>
                  <a:lnTo>
                    <a:pt x="1001" y="1228"/>
                  </a:lnTo>
                  <a:lnTo>
                    <a:pt x="1001" y="1233"/>
                  </a:lnTo>
                  <a:lnTo>
                    <a:pt x="1006" y="1238"/>
                  </a:lnTo>
                  <a:lnTo>
                    <a:pt x="1009" y="1238"/>
                  </a:lnTo>
                  <a:lnTo>
                    <a:pt x="1011" y="1240"/>
                  </a:lnTo>
                  <a:lnTo>
                    <a:pt x="1020" y="1245"/>
                  </a:lnTo>
                  <a:lnTo>
                    <a:pt x="1027" y="1247"/>
                  </a:lnTo>
                  <a:lnTo>
                    <a:pt x="1035" y="1247"/>
                  </a:lnTo>
                  <a:lnTo>
                    <a:pt x="1044" y="1249"/>
                  </a:lnTo>
                  <a:lnTo>
                    <a:pt x="1051" y="1249"/>
                  </a:lnTo>
                  <a:lnTo>
                    <a:pt x="1058" y="1249"/>
                  </a:lnTo>
                  <a:lnTo>
                    <a:pt x="1068" y="1247"/>
                  </a:lnTo>
                  <a:lnTo>
                    <a:pt x="1075" y="1245"/>
                  </a:lnTo>
                  <a:lnTo>
                    <a:pt x="1082" y="1242"/>
                  </a:lnTo>
                  <a:lnTo>
                    <a:pt x="1089" y="1240"/>
                  </a:lnTo>
                  <a:lnTo>
                    <a:pt x="1098" y="1238"/>
                  </a:lnTo>
                  <a:lnTo>
                    <a:pt x="1101" y="1238"/>
                  </a:lnTo>
                  <a:lnTo>
                    <a:pt x="1105" y="1240"/>
                  </a:lnTo>
                  <a:lnTo>
                    <a:pt x="1108" y="1240"/>
                  </a:lnTo>
                  <a:lnTo>
                    <a:pt x="1110" y="1242"/>
                  </a:lnTo>
                  <a:lnTo>
                    <a:pt x="1112" y="1242"/>
                  </a:lnTo>
                  <a:lnTo>
                    <a:pt x="1115" y="1245"/>
                  </a:lnTo>
                  <a:lnTo>
                    <a:pt x="1115" y="1247"/>
                  </a:lnTo>
                  <a:lnTo>
                    <a:pt x="1117" y="1247"/>
                  </a:lnTo>
                  <a:lnTo>
                    <a:pt x="1120" y="1247"/>
                  </a:lnTo>
                  <a:lnTo>
                    <a:pt x="1124" y="1249"/>
                  </a:lnTo>
                  <a:lnTo>
                    <a:pt x="1124" y="1252"/>
                  </a:lnTo>
                  <a:lnTo>
                    <a:pt x="1122" y="1256"/>
                  </a:lnTo>
                  <a:lnTo>
                    <a:pt x="1120" y="1264"/>
                  </a:lnTo>
                  <a:lnTo>
                    <a:pt x="1117" y="1266"/>
                  </a:lnTo>
                  <a:lnTo>
                    <a:pt x="1115" y="1268"/>
                  </a:lnTo>
                  <a:lnTo>
                    <a:pt x="1112" y="1271"/>
                  </a:lnTo>
                  <a:lnTo>
                    <a:pt x="1108" y="1273"/>
                  </a:lnTo>
                  <a:lnTo>
                    <a:pt x="1103" y="1278"/>
                  </a:lnTo>
                  <a:lnTo>
                    <a:pt x="1098" y="1280"/>
                  </a:lnTo>
                  <a:lnTo>
                    <a:pt x="1096" y="1282"/>
                  </a:lnTo>
                  <a:lnTo>
                    <a:pt x="1086" y="1287"/>
                  </a:lnTo>
                  <a:lnTo>
                    <a:pt x="1077" y="1292"/>
                  </a:lnTo>
                  <a:lnTo>
                    <a:pt x="1060" y="1304"/>
                  </a:lnTo>
                  <a:lnTo>
                    <a:pt x="1046" y="1318"/>
                  </a:lnTo>
                  <a:lnTo>
                    <a:pt x="1039" y="1325"/>
                  </a:lnTo>
                  <a:lnTo>
                    <a:pt x="1035" y="1334"/>
                  </a:lnTo>
                  <a:lnTo>
                    <a:pt x="1025" y="1346"/>
                  </a:lnTo>
                  <a:lnTo>
                    <a:pt x="1016" y="1358"/>
                  </a:lnTo>
                  <a:lnTo>
                    <a:pt x="1006" y="1372"/>
                  </a:lnTo>
                  <a:lnTo>
                    <a:pt x="1001" y="1384"/>
                  </a:lnTo>
                  <a:lnTo>
                    <a:pt x="997" y="1401"/>
                  </a:lnTo>
                  <a:lnTo>
                    <a:pt x="994" y="1417"/>
                  </a:lnTo>
                  <a:lnTo>
                    <a:pt x="994" y="1419"/>
                  </a:lnTo>
                  <a:lnTo>
                    <a:pt x="992" y="1424"/>
                  </a:lnTo>
                  <a:lnTo>
                    <a:pt x="990" y="1427"/>
                  </a:lnTo>
                  <a:lnTo>
                    <a:pt x="990" y="1429"/>
                  </a:lnTo>
                  <a:lnTo>
                    <a:pt x="990" y="1431"/>
                  </a:lnTo>
                  <a:lnTo>
                    <a:pt x="985" y="1436"/>
                  </a:lnTo>
                  <a:lnTo>
                    <a:pt x="983" y="1438"/>
                  </a:lnTo>
                  <a:lnTo>
                    <a:pt x="980" y="1441"/>
                  </a:lnTo>
                  <a:lnTo>
                    <a:pt x="978" y="1441"/>
                  </a:lnTo>
                  <a:lnTo>
                    <a:pt x="975" y="1443"/>
                  </a:lnTo>
                  <a:lnTo>
                    <a:pt x="966" y="1448"/>
                  </a:lnTo>
                  <a:lnTo>
                    <a:pt x="959" y="1455"/>
                  </a:lnTo>
                  <a:lnTo>
                    <a:pt x="952" y="1460"/>
                  </a:lnTo>
                  <a:lnTo>
                    <a:pt x="947" y="1464"/>
                  </a:lnTo>
                  <a:lnTo>
                    <a:pt x="942" y="1474"/>
                  </a:lnTo>
                  <a:lnTo>
                    <a:pt x="935" y="1486"/>
                  </a:lnTo>
                  <a:lnTo>
                    <a:pt x="935" y="1488"/>
                  </a:lnTo>
                  <a:lnTo>
                    <a:pt x="940" y="1490"/>
                  </a:lnTo>
                  <a:lnTo>
                    <a:pt x="942" y="1493"/>
                  </a:lnTo>
                  <a:lnTo>
                    <a:pt x="947" y="1495"/>
                  </a:lnTo>
                  <a:lnTo>
                    <a:pt x="952" y="1495"/>
                  </a:lnTo>
                  <a:lnTo>
                    <a:pt x="957" y="1495"/>
                  </a:lnTo>
                  <a:lnTo>
                    <a:pt x="964" y="1493"/>
                  </a:lnTo>
                  <a:lnTo>
                    <a:pt x="968" y="1493"/>
                  </a:lnTo>
                  <a:lnTo>
                    <a:pt x="975" y="1490"/>
                  </a:lnTo>
                  <a:lnTo>
                    <a:pt x="985" y="1490"/>
                  </a:lnTo>
                  <a:lnTo>
                    <a:pt x="990" y="1488"/>
                  </a:lnTo>
                  <a:lnTo>
                    <a:pt x="994" y="1488"/>
                  </a:lnTo>
                  <a:lnTo>
                    <a:pt x="1006" y="1490"/>
                  </a:lnTo>
                  <a:lnTo>
                    <a:pt x="1009" y="1490"/>
                  </a:lnTo>
                  <a:lnTo>
                    <a:pt x="1013" y="1493"/>
                  </a:lnTo>
                  <a:lnTo>
                    <a:pt x="1020" y="1497"/>
                  </a:lnTo>
                  <a:lnTo>
                    <a:pt x="1023" y="1500"/>
                  </a:lnTo>
                  <a:lnTo>
                    <a:pt x="1025" y="1504"/>
                  </a:lnTo>
                  <a:lnTo>
                    <a:pt x="1027" y="1509"/>
                  </a:lnTo>
                  <a:lnTo>
                    <a:pt x="1027" y="1514"/>
                  </a:lnTo>
                  <a:lnTo>
                    <a:pt x="1030" y="1519"/>
                  </a:lnTo>
                  <a:lnTo>
                    <a:pt x="1030" y="1523"/>
                  </a:lnTo>
                  <a:lnTo>
                    <a:pt x="1030" y="1535"/>
                  </a:lnTo>
                  <a:lnTo>
                    <a:pt x="1030" y="1542"/>
                  </a:lnTo>
                  <a:lnTo>
                    <a:pt x="1030" y="1549"/>
                  </a:lnTo>
                  <a:lnTo>
                    <a:pt x="1030" y="1554"/>
                  </a:lnTo>
                  <a:lnTo>
                    <a:pt x="1032" y="1559"/>
                  </a:lnTo>
                  <a:lnTo>
                    <a:pt x="1037" y="1568"/>
                  </a:lnTo>
                  <a:lnTo>
                    <a:pt x="1042" y="1575"/>
                  </a:lnTo>
                  <a:lnTo>
                    <a:pt x="1044" y="1578"/>
                  </a:lnTo>
                  <a:lnTo>
                    <a:pt x="1049" y="1582"/>
                  </a:lnTo>
                  <a:lnTo>
                    <a:pt x="1053" y="1587"/>
                  </a:lnTo>
                  <a:lnTo>
                    <a:pt x="1056" y="1590"/>
                  </a:lnTo>
                  <a:lnTo>
                    <a:pt x="1058" y="1594"/>
                  </a:lnTo>
                  <a:lnTo>
                    <a:pt x="1060" y="1599"/>
                  </a:lnTo>
                  <a:lnTo>
                    <a:pt x="1063" y="1613"/>
                  </a:lnTo>
                  <a:lnTo>
                    <a:pt x="1065" y="1627"/>
                  </a:lnTo>
                  <a:lnTo>
                    <a:pt x="1065" y="1630"/>
                  </a:lnTo>
                  <a:lnTo>
                    <a:pt x="1065" y="1634"/>
                  </a:lnTo>
                  <a:lnTo>
                    <a:pt x="1065" y="1634"/>
                  </a:lnTo>
                  <a:lnTo>
                    <a:pt x="1065" y="1634"/>
                  </a:lnTo>
                  <a:lnTo>
                    <a:pt x="1065" y="1634"/>
                  </a:lnTo>
                  <a:lnTo>
                    <a:pt x="1065" y="1637"/>
                  </a:lnTo>
                  <a:lnTo>
                    <a:pt x="1065" y="1642"/>
                  </a:lnTo>
                  <a:lnTo>
                    <a:pt x="1063" y="1644"/>
                  </a:lnTo>
                  <a:lnTo>
                    <a:pt x="1063" y="1646"/>
                  </a:lnTo>
                  <a:lnTo>
                    <a:pt x="1060" y="1649"/>
                  </a:lnTo>
                  <a:lnTo>
                    <a:pt x="1058" y="1653"/>
                  </a:lnTo>
                  <a:lnTo>
                    <a:pt x="1056" y="1653"/>
                  </a:lnTo>
                  <a:lnTo>
                    <a:pt x="1056" y="1656"/>
                  </a:lnTo>
                  <a:lnTo>
                    <a:pt x="1053" y="1656"/>
                  </a:lnTo>
                  <a:lnTo>
                    <a:pt x="1051" y="1658"/>
                  </a:lnTo>
                  <a:lnTo>
                    <a:pt x="1049" y="1660"/>
                  </a:lnTo>
                  <a:lnTo>
                    <a:pt x="1044" y="1660"/>
                  </a:lnTo>
                  <a:lnTo>
                    <a:pt x="1042" y="1660"/>
                  </a:lnTo>
                  <a:lnTo>
                    <a:pt x="1042" y="1663"/>
                  </a:lnTo>
                  <a:lnTo>
                    <a:pt x="1032" y="1665"/>
                  </a:lnTo>
                  <a:lnTo>
                    <a:pt x="1018" y="1667"/>
                  </a:lnTo>
                  <a:lnTo>
                    <a:pt x="1013" y="1667"/>
                  </a:lnTo>
                  <a:lnTo>
                    <a:pt x="1011" y="1670"/>
                  </a:lnTo>
                  <a:lnTo>
                    <a:pt x="1006" y="1670"/>
                  </a:lnTo>
                  <a:lnTo>
                    <a:pt x="1001" y="1667"/>
                  </a:lnTo>
                  <a:lnTo>
                    <a:pt x="999" y="1665"/>
                  </a:lnTo>
                  <a:lnTo>
                    <a:pt x="999" y="1665"/>
                  </a:lnTo>
                  <a:lnTo>
                    <a:pt x="997" y="1663"/>
                  </a:lnTo>
                  <a:lnTo>
                    <a:pt x="997" y="1663"/>
                  </a:lnTo>
                  <a:lnTo>
                    <a:pt x="994" y="1663"/>
                  </a:lnTo>
                  <a:lnTo>
                    <a:pt x="990" y="1663"/>
                  </a:lnTo>
                  <a:lnTo>
                    <a:pt x="978" y="1665"/>
                  </a:lnTo>
                  <a:lnTo>
                    <a:pt x="966" y="1670"/>
                  </a:lnTo>
                  <a:lnTo>
                    <a:pt x="957" y="1677"/>
                  </a:lnTo>
                  <a:lnTo>
                    <a:pt x="947" y="1689"/>
                  </a:lnTo>
                  <a:lnTo>
                    <a:pt x="945" y="1693"/>
                  </a:lnTo>
                  <a:lnTo>
                    <a:pt x="942" y="1696"/>
                  </a:lnTo>
                  <a:lnTo>
                    <a:pt x="935" y="1703"/>
                  </a:lnTo>
                  <a:lnTo>
                    <a:pt x="931" y="1708"/>
                  </a:lnTo>
                  <a:lnTo>
                    <a:pt x="928" y="1715"/>
                  </a:lnTo>
                  <a:lnTo>
                    <a:pt x="926" y="1719"/>
                  </a:lnTo>
                  <a:lnTo>
                    <a:pt x="926" y="1727"/>
                  </a:lnTo>
                  <a:lnTo>
                    <a:pt x="926" y="1734"/>
                  </a:lnTo>
                  <a:lnTo>
                    <a:pt x="928" y="1741"/>
                  </a:lnTo>
                  <a:lnTo>
                    <a:pt x="931" y="1748"/>
                  </a:lnTo>
                  <a:lnTo>
                    <a:pt x="933" y="1750"/>
                  </a:lnTo>
                  <a:lnTo>
                    <a:pt x="933" y="1753"/>
                  </a:lnTo>
                  <a:lnTo>
                    <a:pt x="933" y="1760"/>
                  </a:lnTo>
                  <a:lnTo>
                    <a:pt x="931" y="1767"/>
                  </a:lnTo>
                  <a:lnTo>
                    <a:pt x="928" y="1776"/>
                  </a:lnTo>
                  <a:lnTo>
                    <a:pt x="931" y="1783"/>
                  </a:lnTo>
                  <a:lnTo>
                    <a:pt x="933" y="1793"/>
                  </a:lnTo>
                  <a:lnTo>
                    <a:pt x="933" y="1795"/>
                  </a:lnTo>
                  <a:lnTo>
                    <a:pt x="935" y="1797"/>
                  </a:lnTo>
                  <a:lnTo>
                    <a:pt x="938" y="1800"/>
                  </a:lnTo>
                  <a:lnTo>
                    <a:pt x="942" y="1800"/>
                  </a:lnTo>
                  <a:lnTo>
                    <a:pt x="952" y="1802"/>
                  </a:lnTo>
                  <a:lnTo>
                    <a:pt x="964" y="1802"/>
                  </a:lnTo>
                  <a:lnTo>
                    <a:pt x="966" y="1802"/>
                  </a:lnTo>
                  <a:lnTo>
                    <a:pt x="968" y="1802"/>
                  </a:lnTo>
                  <a:lnTo>
                    <a:pt x="968" y="1802"/>
                  </a:lnTo>
                  <a:lnTo>
                    <a:pt x="971" y="1805"/>
                  </a:lnTo>
                  <a:lnTo>
                    <a:pt x="971" y="1807"/>
                  </a:lnTo>
                  <a:lnTo>
                    <a:pt x="973" y="1809"/>
                  </a:lnTo>
                  <a:lnTo>
                    <a:pt x="973" y="1812"/>
                  </a:lnTo>
                  <a:lnTo>
                    <a:pt x="973" y="1816"/>
                  </a:lnTo>
                  <a:lnTo>
                    <a:pt x="973" y="1823"/>
                  </a:lnTo>
                  <a:lnTo>
                    <a:pt x="975" y="1831"/>
                  </a:lnTo>
                  <a:lnTo>
                    <a:pt x="978" y="1835"/>
                  </a:lnTo>
                  <a:lnTo>
                    <a:pt x="980" y="1838"/>
                  </a:lnTo>
                  <a:lnTo>
                    <a:pt x="983" y="1842"/>
                  </a:lnTo>
                  <a:lnTo>
                    <a:pt x="990" y="1847"/>
                  </a:lnTo>
                  <a:lnTo>
                    <a:pt x="994" y="1852"/>
                  </a:lnTo>
                  <a:lnTo>
                    <a:pt x="999" y="1854"/>
                  </a:lnTo>
                  <a:lnTo>
                    <a:pt x="1004" y="1856"/>
                  </a:lnTo>
                  <a:lnTo>
                    <a:pt x="1009" y="1856"/>
                  </a:lnTo>
                  <a:lnTo>
                    <a:pt x="1011" y="1856"/>
                  </a:lnTo>
                  <a:lnTo>
                    <a:pt x="1027" y="1852"/>
                  </a:lnTo>
                  <a:lnTo>
                    <a:pt x="1044" y="1849"/>
                  </a:lnTo>
                  <a:lnTo>
                    <a:pt x="1063" y="1847"/>
                  </a:lnTo>
                  <a:lnTo>
                    <a:pt x="1082" y="1845"/>
                  </a:lnTo>
                  <a:lnTo>
                    <a:pt x="1110" y="1845"/>
                  </a:lnTo>
                  <a:lnTo>
                    <a:pt x="1122" y="1845"/>
                  </a:lnTo>
                  <a:lnTo>
                    <a:pt x="1136" y="1847"/>
                  </a:lnTo>
                  <a:lnTo>
                    <a:pt x="1141" y="1847"/>
                  </a:lnTo>
                  <a:lnTo>
                    <a:pt x="1146" y="1849"/>
                  </a:lnTo>
                  <a:lnTo>
                    <a:pt x="1150" y="1852"/>
                  </a:lnTo>
                  <a:lnTo>
                    <a:pt x="1153" y="1854"/>
                  </a:lnTo>
                  <a:lnTo>
                    <a:pt x="1160" y="1861"/>
                  </a:lnTo>
                  <a:lnTo>
                    <a:pt x="1162" y="1868"/>
                  </a:lnTo>
                  <a:lnTo>
                    <a:pt x="1162" y="1873"/>
                  </a:lnTo>
                  <a:lnTo>
                    <a:pt x="1162" y="1880"/>
                  </a:lnTo>
                  <a:lnTo>
                    <a:pt x="1164" y="1887"/>
                  </a:lnTo>
                  <a:lnTo>
                    <a:pt x="1167" y="1894"/>
                  </a:lnTo>
                  <a:lnTo>
                    <a:pt x="1169" y="1899"/>
                  </a:lnTo>
                  <a:lnTo>
                    <a:pt x="1172" y="1906"/>
                  </a:lnTo>
                  <a:lnTo>
                    <a:pt x="1176" y="1911"/>
                  </a:lnTo>
                  <a:lnTo>
                    <a:pt x="1181" y="1913"/>
                  </a:lnTo>
                  <a:lnTo>
                    <a:pt x="1188" y="1918"/>
                  </a:lnTo>
                  <a:lnTo>
                    <a:pt x="1195" y="1920"/>
                  </a:lnTo>
                  <a:lnTo>
                    <a:pt x="1216" y="1925"/>
                  </a:lnTo>
                  <a:lnTo>
                    <a:pt x="1242" y="1930"/>
                  </a:lnTo>
                  <a:lnTo>
                    <a:pt x="1247" y="1932"/>
                  </a:lnTo>
                  <a:lnTo>
                    <a:pt x="1247" y="1932"/>
                  </a:lnTo>
                  <a:lnTo>
                    <a:pt x="1249" y="1932"/>
                  </a:lnTo>
                  <a:lnTo>
                    <a:pt x="1249" y="1932"/>
                  </a:lnTo>
                  <a:lnTo>
                    <a:pt x="1249" y="1932"/>
                  </a:lnTo>
                  <a:lnTo>
                    <a:pt x="1271" y="1934"/>
                  </a:lnTo>
                  <a:lnTo>
                    <a:pt x="1271" y="1930"/>
                  </a:lnTo>
                  <a:lnTo>
                    <a:pt x="1273" y="1925"/>
                  </a:lnTo>
                  <a:lnTo>
                    <a:pt x="1278" y="1920"/>
                  </a:lnTo>
                  <a:lnTo>
                    <a:pt x="1283" y="1916"/>
                  </a:lnTo>
                  <a:lnTo>
                    <a:pt x="1285" y="1916"/>
                  </a:lnTo>
                  <a:lnTo>
                    <a:pt x="1285" y="1913"/>
                  </a:lnTo>
                  <a:lnTo>
                    <a:pt x="1285" y="1913"/>
                  </a:lnTo>
                  <a:lnTo>
                    <a:pt x="1285" y="1913"/>
                  </a:lnTo>
                  <a:lnTo>
                    <a:pt x="1285" y="1913"/>
                  </a:lnTo>
                  <a:lnTo>
                    <a:pt x="1287" y="1911"/>
                  </a:lnTo>
                  <a:lnTo>
                    <a:pt x="1290" y="1901"/>
                  </a:lnTo>
                  <a:lnTo>
                    <a:pt x="1294" y="1894"/>
                  </a:lnTo>
                  <a:lnTo>
                    <a:pt x="1297" y="1887"/>
                  </a:lnTo>
                  <a:lnTo>
                    <a:pt x="1299" y="1882"/>
                  </a:lnTo>
                  <a:lnTo>
                    <a:pt x="1297" y="1880"/>
                  </a:lnTo>
                  <a:lnTo>
                    <a:pt x="1297" y="1880"/>
                  </a:lnTo>
                  <a:lnTo>
                    <a:pt x="1297" y="1875"/>
                  </a:lnTo>
                  <a:lnTo>
                    <a:pt x="1297" y="1873"/>
                  </a:lnTo>
                  <a:lnTo>
                    <a:pt x="1297" y="1871"/>
                  </a:lnTo>
                  <a:lnTo>
                    <a:pt x="1290" y="1854"/>
                  </a:lnTo>
                  <a:lnTo>
                    <a:pt x="1287" y="1852"/>
                  </a:lnTo>
                  <a:lnTo>
                    <a:pt x="1287" y="1849"/>
                  </a:lnTo>
                  <a:lnTo>
                    <a:pt x="1283" y="1845"/>
                  </a:lnTo>
                  <a:lnTo>
                    <a:pt x="1275" y="1828"/>
                  </a:lnTo>
                  <a:lnTo>
                    <a:pt x="1268" y="1814"/>
                  </a:lnTo>
                  <a:lnTo>
                    <a:pt x="1264" y="1802"/>
                  </a:lnTo>
                  <a:lnTo>
                    <a:pt x="1264" y="1797"/>
                  </a:lnTo>
                  <a:lnTo>
                    <a:pt x="1264" y="1790"/>
                  </a:lnTo>
                  <a:lnTo>
                    <a:pt x="1264" y="1781"/>
                  </a:lnTo>
                  <a:lnTo>
                    <a:pt x="1268" y="1769"/>
                  </a:lnTo>
                  <a:lnTo>
                    <a:pt x="1268" y="1767"/>
                  </a:lnTo>
                  <a:lnTo>
                    <a:pt x="1268" y="1764"/>
                  </a:lnTo>
                  <a:lnTo>
                    <a:pt x="1271" y="1762"/>
                  </a:lnTo>
                  <a:lnTo>
                    <a:pt x="1273" y="1755"/>
                  </a:lnTo>
                  <a:lnTo>
                    <a:pt x="1273" y="1748"/>
                  </a:lnTo>
                  <a:lnTo>
                    <a:pt x="1273" y="1743"/>
                  </a:lnTo>
                  <a:lnTo>
                    <a:pt x="1275" y="1736"/>
                  </a:lnTo>
                  <a:lnTo>
                    <a:pt x="1278" y="1729"/>
                  </a:lnTo>
                  <a:lnTo>
                    <a:pt x="1278" y="1724"/>
                  </a:lnTo>
                  <a:lnTo>
                    <a:pt x="1280" y="1719"/>
                  </a:lnTo>
                  <a:lnTo>
                    <a:pt x="1278" y="1715"/>
                  </a:lnTo>
                  <a:lnTo>
                    <a:pt x="1278" y="1710"/>
                  </a:lnTo>
                  <a:lnTo>
                    <a:pt x="1275" y="1708"/>
                  </a:lnTo>
                  <a:lnTo>
                    <a:pt x="1273" y="1703"/>
                  </a:lnTo>
                  <a:lnTo>
                    <a:pt x="1271" y="1701"/>
                  </a:lnTo>
                  <a:lnTo>
                    <a:pt x="1266" y="1698"/>
                  </a:lnTo>
                  <a:lnTo>
                    <a:pt x="1259" y="1696"/>
                  </a:lnTo>
                  <a:lnTo>
                    <a:pt x="1257" y="1693"/>
                  </a:lnTo>
                  <a:lnTo>
                    <a:pt x="1257" y="1691"/>
                  </a:lnTo>
                  <a:lnTo>
                    <a:pt x="1254" y="1689"/>
                  </a:lnTo>
                  <a:lnTo>
                    <a:pt x="1252" y="1675"/>
                  </a:lnTo>
                  <a:lnTo>
                    <a:pt x="1249" y="1667"/>
                  </a:lnTo>
                  <a:lnTo>
                    <a:pt x="1249" y="1663"/>
                  </a:lnTo>
                  <a:lnTo>
                    <a:pt x="1249" y="1651"/>
                  </a:lnTo>
                  <a:lnTo>
                    <a:pt x="1249" y="1639"/>
                  </a:lnTo>
                  <a:lnTo>
                    <a:pt x="1252" y="1630"/>
                  </a:lnTo>
                  <a:lnTo>
                    <a:pt x="1252" y="1627"/>
                  </a:lnTo>
                  <a:lnTo>
                    <a:pt x="1254" y="1623"/>
                  </a:lnTo>
                  <a:lnTo>
                    <a:pt x="1259" y="1616"/>
                  </a:lnTo>
                  <a:lnTo>
                    <a:pt x="1264" y="1608"/>
                  </a:lnTo>
                  <a:lnTo>
                    <a:pt x="1264" y="1604"/>
                  </a:lnTo>
                  <a:lnTo>
                    <a:pt x="1266" y="1604"/>
                  </a:lnTo>
                  <a:lnTo>
                    <a:pt x="1266" y="1601"/>
                  </a:lnTo>
                  <a:lnTo>
                    <a:pt x="1266" y="1601"/>
                  </a:lnTo>
                  <a:lnTo>
                    <a:pt x="1271" y="1592"/>
                  </a:lnTo>
                  <a:lnTo>
                    <a:pt x="1275" y="1585"/>
                  </a:lnTo>
                  <a:lnTo>
                    <a:pt x="1285" y="1573"/>
                  </a:lnTo>
                  <a:lnTo>
                    <a:pt x="1287" y="1566"/>
                  </a:lnTo>
                  <a:lnTo>
                    <a:pt x="1290" y="1564"/>
                  </a:lnTo>
                  <a:lnTo>
                    <a:pt x="1290" y="1564"/>
                  </a:lnTo>
                  <a:lnTo>
                    <a:pt x="1290" y="1564"/>
                  </a:lnTo>
                  <a:lnTo>
                    <a:pt x="1290" y="1564"/>
                  </a:lnTo>
                  <a:lnTo>
                    <a:pt x="1290" y="1561"/>
                  </a:lnTo>
                  <a:lnTo>
                    <a:pt x="1290" y="1559"/>
                  </a:lnTo>
                  <a:lnTo>
                    <a:pt x="1290" y="1556"/>
                  </a:lnTo>
                  <a:lnTo>
                    <a:pt x="1290" y="1552"/>
                  </a:lnTo>
                  <a:lnTo>
                    <a:pt x="1287" y="1545"/>
                  </a:lnTo>
                  <a:lnTo>
                    <a:pt x="1283" y="1538"/>
                  </a:lnTo>
                  <a:lnTo>
                    <a:pt x="1283" y="1530"/>
                  </a:lnTo>
                  <a:lnTo>
                    <a:pt x="1280" y="1523"/>
                  </a:lnTo>
                  <a:lnTo>
                    <a:pt x="1280" y="1516"/>
                  </a:lnTo>
                  <a:lnTo>
                    <a:pt x="1278" y="1512"/>
                  </a:lnTo>
                  <a:lnTo>
                    <a:pt x="1278" y="1507"/>
                  </a:lnTo>
                  <a:lnTo>
                    <a:pt x="1273" y="1504"/>
                  </a:lnTo>
                  <a:lnTo>
                    <a:pt x="1271" y="1500"/>
                  </a:lnTo>
                  <a:lnTo>
                    <a:pt x="1268" y="1497"/>
                  </a:lnTo>
                  <a:lnTo>
                    <a:pt x="1266" y="1495"/>
                  </a:lnTo>
                  <a:lnTo>
                    <a:pt x="1264" y="1488"/>
                  </a:lnTo>
                  <a:lnTo>
                    <a:pt x="1261" y="1481"/>
                  </a:lnTo>
                  <a:lnTo>
                    <a:pt x="1261" y="1476"/>
                  </a:lnTo>
                  <a:lnTo>
                    <a:pt x="1264" y="1474"/>
                  </a:lnTo>
                  <a:lnTo>
                    <a:pt x="1264" y="1467"/>
                  </a:lnTo>
                  <a:lnTo>
                    <a:pt x="1266" y="1462"/>
                  </a:lnTo>
                  <a:lnTo>
                    <a:pt x="1266" y="1457"/>
                  </a:lnTo>
                  <a:lnTo>
                    <a:pt x="1268" y="1453"/>
                  </a:lnTo>
                  <a:lnTo>
                    <a:pt x="1273" y="1450"/>
                  </a:lnTo>
                  <a:lnTo>
                    <a:pt x="1275" y="1448"/>
                  </a:lnTo>
                  <a:lnTo>
                    <a:pt x="1290" y="1448"/>
                  </a:lnTo>
                  <a:lnTo>
                    <a:pt x="1304" y="1450"/>
                  </a:lnTo>
                  <a:lnTo>
                    <a:pt x="1304" y="1427"/>
                  </a:lnTo>
                  <a:lnTo>
                    <a:pt x="1306" y="1412"/>
                  </a:lnTo>
                  <a:lnTo>
                    <a:pt x="1306" y="1403"/>
                  </a:lnTo>
                  <a:lnTo>
                    <a:pt x="1308" y="1393"/>
                  </a:lnTo>
                  <a:lnTo>
                    <a:pt x="1311" y="1386"/>
                  </a:lnTo>
                  <a:lnTo>
                    <a:pt x="1313" y="1379"/>
                  </a:lnTo>
                  <a:lnTo>
                    <a:pt x="1320" y="1367"/>
                  </a:lnTo>
                  <a:lnTo>
                    <a:pt x="1325" y="1356"/>
                  </a:lnTo>
                  <a:lnTo>
                    <a:pt x="1327" y="1351"/>
                  </a:lnTo>
                  <a:lnTo>
                    <a:pt x="1327" y="1346"/>
                  </a:lnTo>
                  <a:lnTo>
                    <a:pt x="1327" y="1341"/>
                  </a:lnTo>
                  <a:lnTo>
                    <a:pt x="1327" y="1337"/>
                  </a:lnTo>
                  <a:lnTo>
                    <a:pt x="1323" y="1332"/>
                  </a:lnTo>
                  <a:lnTo>
                    <a:pt x="1316" y="1327"/>
                  </a:lnTo>
                  <a:lnTo>
                    <a:pt x="1311" y="1325"/>
                  </a:lnTo>
                  <a:lnTo>
                    <a:pt x="1306" y="1323"/>
                  </a:lnTo>
                  <a:lnTo>
                    <a:pt x="1301" y="1323"/>
                  </a:lnTo>
                  <a:lnTo>
                    <a:pt x="1299" y="1320"/>
                  </a:lnTo>
                  <a:lnTo>
                    <a:pt x="1294" y="1320"/>
                  </a:lnTo>
                  <a:lnTo>
                    <a:pt x="1290" y="1320"/>
                  </a:lnTo>
                  <a:lnTo>
                    <a:pt x="1283" y="1320"/>
                  </a:lnTo>
                  <a:lnTo>
                    <a:pt x="1278" y="1323"/>
                  </a:lnTo>
                  <a:lnTo>
                    <a:pt x="1275" y="1327"/>
                  </a:lnTo>
                  <a:lnTo>
                    <a:pt x="1271" y="1327"/>
                  </a:lnTo>
                  <a:lnTo>
                    <a:pt x="1271" y="1330"/>
                  </a:lnTo>
                  <a:lnTo>
                    <a:pt x="1268" y="1330"/>
                  </a:lnTo>
                  <a:lnTo>
                    <a:pt x="1264" y="1334"/>
                  </a:lnTo>
                  <a:lnTo>
                    <a:pt x="1259" y="1337"/>
                  </a:lnTo>
                  <a:lnTo>
                    <a:pt x="1257" y="1339"/>
                  </a:lnTo>
                  <a:lnTo>
                    <a:pt x="1254" y="1339"/>
                  </a:lnTo>
                  <a:lnTo>
                    <a:pt x="1249" y="1339"/>
                  </a:lnTo>
                  <a:lnTo>
                    <a:pt x="1247" y="1339"/>
                  </a:lnTo>
                  <a:lnTo>
                    <a:pt x="1245" y="1339"/>
                  </a:lnTo>
                  <a:lnTo>
                    <a:pt x="1245" y="1339"/>
                  </a:lnTo>
                  <a:lnTo>
                    <a:pt x="1242" y="1339"/>
                  </a:lnTo>
                  <a:lnTo>
                    <a:pt x="1238" y="1339"/>
                  </a:lnTo>
                  <a:lnTo>
                    <a:pt x="1235" y="1337"/>
                  </a:lnTo>
                  <a:lnTo>
                    <a:pt x="1228" y="1334"/>
                  </a:lnTo>
                  <a:lnTo>
                    <a:pt x="1226" y="1332"/>
                  </a:lnTo>
                  <a:lnTo>
                    <a:pt x="1223" y="1330"/>
                  </a:lnTo>
                  <a:lnTo>
                    <a:pt x="1221" y="1327"/>
                  </a:lnTo>
                  <a:lnTo>
                    <a:pt x="1221" y="1323"/>
                  </a:lnTo>
                  <a:lnTo>
                    <a:pt x="1214" y="1318"/>
                  </a:lnTo>
                  <a:lnTo>
                    <a:pt x="1209" y="1311"/>
                  </a:lnTo>
                  <a:lnTo>
                    <a:pt x="1197" y="1299"/>
                  </a:lnTo>
                  <a:lnTo>
                    <a:pt x="1195" y="1294"/>
                  </a:lnTo>
                  <a:lnTo>
                    <a:pt x="1195" y="1292"/>
                  </a:lnTo>
                  <a:lnTo>
                    <a:pt x="1193" y="1282"/>
                  </a:lnTo>
                  <a:lnTo>
                    <a:pt x="1197" y="1275"/>
                  </a:lnTo>
                  <a:lnTo>
                    <a:pt x="1205" y="1268"/>
                  </a:lnTo>
                  <a:lnTo>
                    <a:pt x="1209" y="1266"/>
                  </a:lnTo>
                  <a:lnTo>
                    <a:pt x="1212" y="1264"/>
                  </a:lnTo>
                  <a:lnTo>
                    <a:pt x="1221" y="1259"/>
                  </a:lnTo>
                  <a:lnTo>
                    <a:pt x="1231" y="1256"/>
                  </a:lnTo>
                  <a:lnTo>
                    <a:pt x="1240" y="1254"/>
                  </a:lnTo>
                  <a:lnTo>
                    <a:pt x="1249" y="1254"/>
                  </a:lnTo>
                  <a:lnTo>
                    <a:pt x="1259" y="1256"/>
                  </a:lnTo>
                  <a:lnTo>
                    <a:pt x="1264" y="1256"/>
                  </a:lnTo>
                  <a:lnTo>
                    <a:pt x="1266" y="1256"/>
                  </a:lnTo>
                  <a:lnTo>
                    <a:pt x="1266" y="1256"/>
                  </a:lnTo>
                  <a:lnTo>
                    <a:pt x="1266" y="1256"/>
                  </a:lnTo>
                  <a:lnTo>
                    <a:pt x="1268" y="1259"/>
                  </a:lnTo>
                  <a:lnTo>
                    <a:pt x="1271" y="1259"/>
                  </a:lnTo>
                  <a:lnTo>
                    <a:pt x="1273" y="1256"/>
                  </a:lnTo>
                  <a:lnTo>
                    <a:pt x="1275" y="1256"/>
                  </a:lnTo>
                  <a:lnTo>
                    <a:pt x="1278" y="1256"/>
                  </a:lnTo>
                  <a:lnTo>
                    <a:pt x="1280" y="1256"/>
                  </a:lnTo>
                  <a:lnTo>
                    <a:pt x="1280" y="1254"/>
                  </a:lnTo>
                  <a:lnTo>
                    <a:pt x="1283" y="1254"/>
                  </a:lnTo>
                  <a:lnTo>
                    <a:pt x="1285" y="1252"/>
                  </a:lnTo>
                  <a:lnTo>
                    <a:pt x="1290" y="1252"/>
                  </a:lnTo>
                  <a:lnTo>
                    <a:pt x="1290" y="1247"/>
                  </a:lnTo>
                  <a:lnTo>
                    <a:pt x="1290" y="1247"/>
                  </a:lnTo>
                  <a:lnTo>
                    <a:pt x="1290" y="1247"/>
                  </a:lnTo>
                  <a:lnTo>
                    <a:pt x="1292" y="1247"/>
                  </a:lnTo>
                  <a:lnTo>
                    <a:pt x="1292" y="1245"/>
                  </a:lnTo>
                  <a:lnTo>
                    <a:pt x="1294" y="1242"/>
                  </a:lnTo>
                  <a:lnTo>
                    <a:pt x="1297" y="1240"/>
                  </a:lnTo>
                  <a:lnTo>
                    <a:pt x="1304" y="1233"/>
                  </a:lnTo>
                  <a:lnTo>
                    <a:pt x="1308" y="1228"/>
                  </a:lnTo>
                  <a:lnTo>
                    <a:pt x="1313" y="1228"/>
                  </a:lnTo>
                  <a:lnTo>
                    <a:pt x="1318" y="1226"/>
                  </a:lnTo>
                  <a:lnTo>
                    <a:pt x="1323" y="1226"/>
                  </a:lnTo>
                  <a:lnTo>
                    <a:pt x="1330" y="1226"/>
                  </a:lnTo>
                  <a:lnTo>
                    <a:pt x="1337" y="1228"/>
                  </a:lnTo>
                  <a:lnTo>
                    <a:pt x="1339" y="1228"/>
                  </a:lnTo>
                  <a:lnTo>
                    <a:pt x="1344" y="1226"/>
                  </a:lnTo>
                  <a:lnTo>
                    <a:pt x="1346" y="1226"/>
                  </a:lnTo>
                  <a:lnTo>
                    <a:pt x="1346" y="1226"/>
                  </a:lnTo>
                  <a:lnTo>
                    <a:pt x="1349" y="1223"/>
                  </a:lnTo>
                  <a:lnTo>
                    <a:pt x="1349" y="1223"/>
                  </a:lnTo>
                  <a:lnTo>
                    <a:pt x="1349" y="1223"/>
                  </a:lnTo>
                  <a:lnTo>
                    <a:pt x="1349" y="1223"/>
                  </a:lnTo>
                  <a:lnTo>
                    <a:pt x="1351" y="1221"/>
                  </a:lnTo>
                  <a:lnTo>
                    <a:pt x="1351" y="1221"/>
                  </a:lnTo>
                  <a:lnTo>
                    <a:pt x="1351" y="1219"/>
                  </a:lnTo>
                  <a:lnTo>
                    <a:pt x="1351" y="1219"/>
                  </a:lnTo>
                  <a:lnTo>
                    <a:pt x="1351" y="1216"/>
                  </a:lnTo>
                  <a:lnTo>
                    <a:pt x="1351" y="1216"/>
                  </a:lnTo>
                  <a:lnTo>
                    <a:pt x="1351" y="1214"/>
                  </a:lnTo>
                  <a:lnTo>
                    <a:pt x="1351" y="1209"/>
                  </a:lnTo>
                  <a:lnTo>
                    <a:pt x="1351" y="1204"/>
                  </a:lnTo>
                  <a:lnTo>
                    <a:pt x="1351" y="1202"/>
                  </a:lnTo>
                  <a:lnTo>
                    <a:pt x="1353" y="1202"/>
                  </a:lnTo>
                  <a:lnTo>
                    <a:pt x="1358" y="1200"/>
                  </a:lnTo>
                  <a:lnTo>
                    <a:pt x="1363" y="1197"/>
                  </a:lnTo>
                  <a:lnTo>
                    <a:pt x="1372" y="1195"/>
                  </a:lnTo>
                  <a:lnTo>
                    <a:pt x="1382" y="1195"/>
                  </a:lnTo>
                  <a:lnTo>
                    <a:pt x="1394" y="1200"/>
                  </a:lnTo>
                  <a:lnTo>
                    <a:pt x="1398" y="1200"/>
                  </a:lnTo>
                  <a:lnTo>
                    <a:pt x="1403" y="1202"/>
                  </a:lnTo>
                  <a:lnTo>
                    <a:pt x="1410" y="1202"/>
                  </a:lnTo>
                  <a:lnTo>
                    <a:pt x="1415" y="1202"/>
                  </a:lnTo>
                  <a:lnTo>
                    <a:pt x="1422" y="1200"/>
                  </a:lnTo>
                  <a:lnTo>
                    <a:pt x="1427" y="1200"/>
                  </a:lnTo>
                  <a:lnTo>
                    <a:pt x="1431" y="1197"/>
                  </a:lnTo>
                  <a:lnTo>
                    <a:pt x="1436" y="1195"/>
                  </a:lnTo>
                  <a:lnTo>
                    <a:pt x="1441" y="1190"/>
                  </a:lnTo>
                  <a:lnTo>
                    <a:pt x="1443" y="1188"/>
                  </a:lnTo>
                  <a:lnTo>
                    <a:pt x="1448" y="1186"/>
                  </a:lnTo>
                  <a:lnTo>
                    <a:pt x="1450" y="1181"/>
                  </a:lnTo>
                  <a:lnTo>
                    <a:pt x="1455" y="1176"/>
                  </a:lnTo>
                  <a:lnTo>
                    <a:pt x="1460" y="1171"/>
                  </a:lnTo>
                  <a:lnTo>
                    <a:pt x="1462" y="1171"/>
                  </a:lnTo>
                  <a:lnTo>
                    <a:pt x="1462" y="1171"/>
                  </a:lnTo>
                  <a:lnTo>
                    <a:pt x="1467" y="1174"/>
                  </a:lnTo>
                  <a:lnTo>
                    <a:pt x="1469" y="1174"/>
                  </a:lnTo>
                  <a:lnTo>
                    <a:pt x="1474" y="1178"/>
                  </a:lnTo>
                  <a:lnTo>
                    <a:pt x="1481" y="1186"/>
                  </a:lnTo>
                  <a:lnTo>
                    <a:pt x="1493" y="1197"/>
                  </a:lnTo>
                  <a:lnTo>
                    <a:pt x="1500" y="1202"/>
                  </a:lnTo>
                  <a:lnTo>
                    <a:pt x="1507" y="1207"/>
                  </a:lnTo>
                  <a:lnTo>
                    <a:pt x="1514" y="1209"/>
                  </a:lnTo>
                  <a:lnTo>
                    <a:pt x="1526" y="1212"/>
                  </a:lnTo>
                  <a:lnTo>
                    <a:pt x="1526" y="1212"/>
                  </a:lnTo>
                  <a:lnTo>
                    <a:pt x="1528" y="1212"/>
                  </a:lnTo>
                  <a:lnTo>
                    <a:pt x="1531" y="1212"/>
                  </a:lnTo>
                  <a:lnTo>
                    <a:pt x="1533" y="1212"/>
                  </a:lnTo>
                  <a:lnTo>
                    <a:pt x="1533" y="1212"/>
                  </a:lnTo>
                  <a:lnTo>
                    <a:pt x="1540" y="1207"/>
                  </a:lnTo>
                  <a:lnTo>
                    <a:pt x="1547" y="1207"/>
                  </a:lnTo>
                  <a:lnTo>
                    <a:pt x="1554" y="1207"/>
                  </a:lnTo>
                  <a:lnTo>
                    <a:pt x="1564" y="1207"/>
                  </a:lnTo>
                  <a:lnTo>
                    <a:pt x="1573" y="1207"/>
                  </a:lnTo>
                  <a:lnTo>
                    <a:pt x="1585" y="1207"/>
                  </a:lnTo>
                  <a:lnTo>
                    <a:pt x="1597" y="1204"/>
                  </a:lnTo>
                  <a:lnTo>
                    <a:pt x="1608" y="1204"/>
                  </a:lnTo>
                  <a:lnTo>
                    <a:pt x="1606" y="1195"/>
                  </a:lnTo>
                  <a:lnTo>
                    <a:pt x="1606" y="1188"/>
                  </a:lnTo>
                  <a:lnTo>
                    <a:pt x="1604" y="1181"/>
                  </a:lnTo>
                  <a:lnTo>
                    <a:pt x="1601" y="1176"/>
                  </a:lnTo>
                  <a:lnTo>
                    <a:pt x="1597" y="1164"/>
                  </a:lnTo>
                  <a:lnTo>
                    <a:pt x="1592" y="1155"/>
                  </a:lnTo>
                  <a:lnTo>
                    <a:pt x="1592" y="1152"/>
                  </a:lnTo>
                  <a:lnTo>
                    <a:pt x="1592" y="1152"/>
                  </a:lnTo>
                  <a:lnTo>
                    <a:pt x="1594" y="1150"/>
                  </a:lnTo>
                  <a:lnTo>
                    <a:pt x="1594" y="1148"/>
                  </a:lnTo>
                  <a:lnTo>
                    <a:pt x="1594" y="1148"/>
                  </a:lnTo>
                  <a:lnTo>
                    <a:pt x="1597" y="1145"/>
                  </a:lnTo>
                  <a:lnTo>
                    <a:pt x="1597" y="1145"/>
                  </a:lnTo>
                  <a:lnTo>
                    <a:pt x="1597" y="1143"/>
                  </a:lnTo>
                  <a:lnTo>
                    <a:pt x="1597" y="1141"/>
                  </a:lnTo>
                  <a:lnTo>
                    <a:pt x="1597" y="1138"/>
                  </a:lnTo>
                  <a:lnTo>
                    <a:pt x="1597" y="1138"/>
                  </a:lnTo>
                  <a:lnTo>
                    <a:pt x="1597" y="1136"/>
                  </a:lnTo>
                  <a:lnTo>
                    <a:pt x="1597" y="1134"/>
                  </a:lnTo>
                  <a:lnTo>
                    <a:pt x="1597" y="1129"/>
                  </a:lnTo>
                  <a:lnTo>
                    <a:pt x="1599" y="1127"/>
                  </a:lnTo>
                  <a:lnTo>
                    <a:pt x="1601" y="1124"/>
                  </a:lnTo>
                  <a:lnTo>
                    <a:pt x="1604" y="1122"/>
                  </a:lnTo>
                  <a:lnTo>
                    <a:pt x="1616" y="1117"/>
                  </a:lnTo>
                  <a:lnTo>
                    <a:pt x="1625" y="1112"/>
                  </a:lnTo>
                  <a:lnTo>
                    <a:pt x="1630" y="1108"/>
                  </a:lnTo>
                  <a:lnTo>
                    <a:pt x="1634" y="1105"/>
                  </a:lnTo>
                  <a:lnTo>
                    <a:pt x="1642" y="1101"/>
                  </a:lnTo>
                  <a:lnTo>
                    <a:pt x="1649" y="1096"/>
                  </a:lnTo>
                  <a:lnTo>
                    <a:pt x="1644" y="1093"/>
                  </a:lnTo>
                  <a:lnTo>
                    <a:pt x="1639" y="1091"/>
                  </a:lnTo>
                  <a:lnTo>
                    <a:pt x="1637" y="1089"/>
                  </a:lnTo>
                  <a:lnTo>
                    <a:pt x="1637" y="1086"/>
                  </a:lnTo>
                  <a:lnTo>
                    <a:pt x="1634" y="1082"/>
                  </a:lnTo>
                  <a:lnTo>
                    <a:pt x="1634" y="1079"/>
                  </a:lnTo>
                  <a:lnTo>
                    <a:pt x="1634" y="1075"/>
                  </a:lnTo>
                  <a:lnTo>
                    <a:pt x="1634" y="1072"/>
                  </a:lnTo>
                  <a:lnTo>
                    <a:pt x="1637" y="1067"/>
                  </a:lnTo>
                  <a:lnTo>
                    <a:pt x="1637" y="1065"/>
                  </a:lnTo>
                  <a:lnTo>
                    <a:pt x="1639" y="1065"/>
                  </a:lnTo>
                  <a:lnTo>
                    <a:pt x="1644" y="1063"/>
                  </a:lnTo>
                  <a:lnTo>
                    <a:pt x="1644" y="1063"/>
                  </a:lnTo>
                  <a:lnTo>
                    <a:pt x="1646" y="1060"/>
                  </a:lnTo>
                  <a:lnTo>
                    <a:pt x="1651" y="1058"/>
                  </a:lnTo>
                  <a:lnTo>
                    <a:pt x="1656" y="1056"/>
                  </a:lnTo>
                  <a:lnTo>
                    <a:pt x="1658" y="1051"/>
                  </a:lnTo>
                  <a:lnTo>
                    <a:pt x="1660" y="1046"/>
                  </a:lnTo>
                  <a:lnTo>
                    <a:pt x="1663" y="1041"/>
                  </a:lnTo>
                  <a:lnTo>
                    <a:pt x="1665" y="1037"/>
                  </a:lnTo>
                  <a:lnTo>
                    <a:pt x="1665" y="1034"/>
                  </a:lnTo>
                  <a:lnTo>
                    <a:pt x="1665" y="1030"/>
                  </a:lnTo>
                  <a:lnTo>
                    <a:pt x="1658" y="1023"/>
                  </a:lnTo>
                  <a:lnTo>
                    <a:pt x="1644" y="1004"/>
                  </a:lnTo>
                  <a:lnTo>
                    <a:pt x="1630" y="987"/>
                  </a:lnTo>
                  <a:lnTo>
                    <a:pt x="1623" y="982"/>
                  </a:lnTo>
                  <a:lnTo>
                    <a:pt x="1620" y="980"/>
                  </a:lnTo>
                  <a:lnTo>
                    <a:pt x="1618" y="975"/>
                  </a:lnTo>
                  <a:lnTo>
                    <a:pt x="1616" y="971"/>
                  </a:lnTo>
                  <a:lnTo>
                    <a:pt x="1616" y="968"/>
                  </a:lnTo>
                  <a:lnTo>
                    <a:pt x="1616" y="963"/>
                  </a:lnTo>
                  <a:lnTo>
                    <a:pt x="1618" y="961"/>
                  </a:lnTo>
                  <a:lnTo>
                    <a:pt x="1620" y="959"/>
                  </a:lnTo>
                  <a:lnTo>
                    <a:pt x="1625" y="954"/>
                  </a:lnTo>
                  <a:lnTo>
                    <a:pt x="1630" y="952"/>
                  </a:lnTo>
                  <a:lnTo>
                    <a:pt x="1634" y="947"/>
                  </a:lnTo>
                  <a:lnTo>
                    <a:pt x="1639" y="945"/>
                  </a:lnTo>
                  <a:lnTo>
                    <a:pt x="1642" y="942"/>
                  </a:lnTo>
                  <a:lnTo>
                    <a:pt x="1646" y="938"/>
                  </a:lnTo>
                  <a:lnTo>
                    <a:pt x="1649" y="935"/>
                  </a:lnTo>
                  <a:lnTo>
                    <a:pt x="1649" y="933"/>
                  </a:lnTo>
                  <a:lnTo>
                    <a:pt x="1649" y="933"/>
                  </a:lnTo>
                  <a:lnTo>
                    <a:pt x="1649" y="933"/>
                  </a:lnTo>
                  <a:lnTo>
                    <a:pt x="1651" y="933"/>
                  </a:lnTo>
                  <a:lnTo>
                    <a:pt x="1651" y="930"/>
                  </a:lnTo>
                  <a:lnTo>
                    <a:pt x="1656" y="926"/>
                  </a:lnTo>
                  <a:lnTo>
                    <a:pt x="1658" y="921"/>
                  </a:lnTo>
                  <a:lnTo>
                    <a:pt x="1663" y="912"/>
                  </a:lnTo>
                  <a:lnTo>
                    <a:pt x="1665" y="907"/>
                  </a:lnTo>
                  <a:lnTo>
                    <a:pt x="1665" y="902"/>
                  </a:lnTo>
                  <a:lnTo>
                    <a:pt x="1668" y="900"/>
                  </a:lnTo>
                  <a:lnTo>
                    <a:pt x="1668" y="897"/>
                  </a:lnTo>
                  <a:lnTo>
                    <a:pt x="1668" y="893"/>
                  </a:lnTo>
                  <a:lnTo>
                    <a:pt x="1665" y="890"/>
                  </a:lnTo>
                  <a:lnTo>
                    <a:pt x="1665" y="888"/>
                  </a:lnTo>
                  <a:lnTo>
                    <a:pt x="1663" y="886"/>
                  </a:lnTo>
                  <a:lnTo>
                    <a:pt x="1656" y="883"/>
                  </a:lnTo>
                  <a:lnTo>
                    <a:pt x="1651" y="881"/>
                  </a:lnTo>
                  <a:lnTo>
                    <a:pt x="1646" y="878"/>
                  </a:lnTo>
                  <a:lnTo>
                    <a:pt x="1642" y="878"/>
                  </a:lnTo>
                  <a:lnTo>
                    <a:pt x="1637" y="876"/>
                  </a:lnTo>
                  <a:lnTo>
                    <a:pt x="1632" y="876"/>
                  </a:lnTo>
                  <a:lnTo>
                    <a:pt x="1625" y="876"/>
                  </a:lnTo>
                  <a:lnTo>
                    <a:pt x="1620" y="878"/>
                  </a:lnTo>
                  <a:lnTo>
                    <a:pt x="1620" y="874"/>
                  </a:lnTo>
                  <a:lnTo>
                    <a:pt x="1625" y="855"/>
                  </a:lnTo>
                  <a:lnTo>
                    <a:pt x="1632" y="836"/>
                  </a:lnTo>
                  <a:lnTo>
                    <a:pt x="1649" y="800"/>
                  </a:lnTo>
                  <a:lnTo>
                    <a:pt x="1639" y="798"/>
                  </a:lnTo>
                  <a:lnTo>
                    <a:pt x="1634" y="796"/>
                  </a:lnTo>
                  <a:lnTo>
                    <a:pt x="1632" y="796"/>
                  </a:lnTo>
                  <a:lnTo>
                    <a:pt x="1623" y="796"/>
                  </a:lnTo>
                  <a:lnTo>
                    <a:pt x="1616" y="798"/>
                  </a:lnTo>
                  <a:lnTo>
                    <a:pt x="1601" y="800"/>
                  </a:lnTo>
                  <a:lnTo>
                    <a:pt x="1590" y="803"/>
                  </a:lnTo>
                  <a:lnTo>
                    <a:pt x="1578" y="805"/>
                  </a:lnTo>
                  <a:lnTo>
                    <a:pt x="1573" y="808"/>
                  </a:lnTo>
                  <a:lnTo>
                    <a:pt x="1568" y="812"/>
                  </a:lnTo>
                  <a:lnTo>
                    <a:pt x="1571" y="805"/>
                  </a:lnTo>
                  <a:lnTo>
                    <a:pt x="1571" y="798"/>
                  </a:lnTo>
                  <a:lnTo>
                    <a:pt x="1571" y="793"/>
                  </a:lnTo>
                  <a:lnTo>
                    <a:pt x="1571" y="789"/>
                  </a:lnTo>
                  <a:lnTo>
                    <a:pt x="1571" y="784"/>
                  </a:lnTo>
                  <a:lnTo>
                    <a:pt x="1568" y="782"/>
                  </a:lnTo>
                  <a:lnTo>
                    <a:pt x="1566" y="777"/>
                  </a:lnTo>
                  <a:lnTo>
                    <a:pt x="1561" y="775"/>
                  </a:lnTo>
                  <a:lnTo>
                    <a:pt x="1557" y="775"/>
                  </a:lnTo>
                  <a:lnTo>
                    <a:pt x="1554" y="775"/>
                  </a:lnTo>
                  <a:lnTo>
                    <a:pt x="1554" y="775"/>
                  </a:lnTo>
                  <a:lnTo>
                    <a:pt x="1547" y="775"/>
                  </a:lnTo>
                  <a:lnTo>
                    <a:pt x="1542" y="777"/>
                  </a:lnTo>
                  <a:lnTo>
                    <a:pt x="1538" y="779"/>
                  </a:lnTo>
                  <a:lnTo>
                    <a:pt x="1535" y="784"/>
                  </a:lnTo>
                  <a:lnTo>
                    <a:pt x="1531" y="779"/>
                  </a:lnTo>
                  <a:lnTo>
                    <a:pt x="1528" y="775"/>
                  </a:lnTo>
                  <a:lnTo>
                    <a:pt x="1528" y="770"/>
                  </a:lnTo>
                  <a:lnTo>
                    <a:pt x="1528" y="765"/>
                  </a:lnTo>
                  <a:lnTo>
                    <a:pt x="1528" y="756"/>
                  </a:lnTo>
                  <a:lnTo>
                    <a:pt x="1528" y="746"/>
                  </a:lnTo>
                  <a:lnTo>
                    <a:pt x="1528" y="739"/>
                  </a:lnTo>
                  <a:lnTo>
                    <a:pt x="1526" y="732"/>
                  </a:lnTo>
                  <a:lnTo>
                    <a:pt x="1523" y="725"/>
                  </a:lnTo>
                  <a:lnTo>
                    <a:pt x="1521" y="723"/>
                  </a:lnTo>
                  <a:lnTo>
                    <a:pt x="1521" y="723"/>
                  </a:lnTo>
                  <a:lnTo>
                    <a:pt x="1519" y="723"/>
                  </a:lnTo>
                  <a:lnTo>
                    <a:pt x="1516" y="723"/>
                  </a:lnTo>
                  <a:lnTo>
                    <a:pt x="1509" y="723"/>
                  </a:lnTo>
                  <a:lnTo>
                    <a:pt x="1505" y="723"/>
                  </a:lnTo>
                  <a:lnTo>
                    <a:pt x="1500" y="723"/>
                  </a:lnTo>
                  <a:lnTo>
                    <a:pt x="1495" y="723"/>
                  </a:lnTo>
                  <a:lnTo>
                    <a:pt x="1490" y="720"/>
                  </a:lnTo>
                  <a:lnTo>
                    <a:pt x="1486" y="720"/>
                  </a:lnTo>
                  <a:lnTo>
                    <a:pt x="1483" y="718"/>
                  </a:lnTo>
                  <a:lnTo>
                    <a:pt x="1481" y="715"/>
                  </a:lnTo>
                  <a:lnTo>
                    <a:pt x="1476" y="713"/>
                  </a:lnTo>
                  <a:lnTo>
                    <a:pt x="1474" y="711"/>
                  </a:lnTo>
                  <a:lnTo>
                    <a:pt x="1469" y="706"/>
                  </a:lnTo>
                  <a:lnTo>
                    <a:pt x="1462" y="704"/>
                  </a:lnTo>
                  <a:lnTo>
                    <a:pt x="1460" y="699"/>
                  </a:lnTo>
                  <a:lnTo>
                    <a:pt x="1455" y="697"/>
                  </a:lnTo>
                  <a:lnTo>
                    <a:pt x="1453" y="697"/>
                  </a:lnTo>
                  <a:lnTo>
                    <a:pt x="1448" y="694"/>
                  </a:lnTo>
                  <a:lnTo>
                    <a:pt x="1438" y="692"/>
                  </a:lnTo>
                  <a:lnTo>
                    <a:pt x="1431" y="694"/>
                  </a:lnTo>
                  <a:lnTo>
                    <a:pt x="1422" y="694"/>
                  </a:lnTo>
                  <a:lnTo>
                    <a:pt x="1415" y="699"/>
                  </a:lnTo>
                  <a:lnTo>
                    <a:pt x="1412" y="699"/>
                  </a:lnTo>
                  <a:lnTo>
                    <a:pt x="1412" y="699"/>
                  </a:lnTo>
                  <a:lnTo>
                    <a:pt x="1410" y="699"/>
                  </a:lnTo>
                  <a:lnTo>
                    <a:pt x="1405" y="701"/>
                  </a:lnTo>
                  <a:lnTo>
                    <a:pt x="1403" y="701"/>
                  </a:lnTo>
                  <a:lnTo>
                    <a:pt x="1401" y="701"/>
                  </a:lnTo>
                  <a:lnTo>
                    <a:pt x="1398" y="701"/>
                  </a:lnTo>
                  <a:lnTo>
                    <a:pt x="1394" y="699"/>
                  </a:lnTo>
                  <a:lnTo>
                    <a:pt x="1389" y="697"/>
                  </a:lnTo>
                  <a:lnTo>
                    <a:pt x="1382" y="694"/>
                  </a:lnTo>
                  <a:lnTo>
                    <a:pt x="1377" y="694"/>
                  </a:lnTo>
                  <a:lnTo>
                    <a:pt x="1372" y="694"/>
                  </a:lnTo>
                  <a:lnTo>
                    <a:pt x="1368" y="694"/>
                  </a:lnTo>
                  <a:lnTo>
                    <a:pt x="1365" y="697"/>
                  </a:lnTo>
                  <a:lnTo>
                    <a:pt x="1363" y="699"/>
                  </a:lnTo>
                  <a:lnTo>
                    <a:pt x="1363" y="701"/>
                  </a:lnTo>
                  <a:lnTo>
                    <a:pt x="1360" y="706"/>
                  </a:lnTo>
                  <a:lnTo>
                    <a:pt x="1363" y="713"/>
                  </a:lnTo>
                  <a:lnTo>
                    <a:pt x="1360" y="713"/>
                  </a:lnTo>
                  <a:lnTo>
                    <a:pt x="1360" y="715"/>
                  </a:lnTo>
                  <a:lnTo>
                    <a:pt x="1360" y="715"/>
                  </a:lnTo>
                  <a:lnTo>
                    <a:pt x="1358" y="720"/>
                  </a:lnTo>
                  <a:lnTo>
                    <a:pt x="1351" y="725"/>
                  </a:lnTo>
                  <a:lnTo>
                    <a:pt x="1346" y="732"/>
                  </a:lnTo>
                  <a:lnTo>
                    <a:pt x="1342" y="723"/>
                  </a:lnTo>
                  <a:lnTo>
                    <a:pt x="1339" y="715"/>
                  </a:lnTo>
                  <a:lnTo>
                    <a:pt x="1339" y="706"/>
                  </a:lnTo>
                  <a:lnTo>
                    <a:pt x="1337" y="701"/>
                  </a:lnTo>
                  <a:lnTo>
                    <a:pt x="1339" y="699"/>
                  </a:lnTo>
                  <a:lnTo>
                    <a:pt x="1337" y="694"/>
                  </a:lnTo>
                  <a:lnTo>
                    <a:pt x="1334" y="689"/>
                  </a:lnTo>
                  <a:lnTo>
                    <a:pt x="1332" y="682"/>
                  </a:lnTo>
                  <a:lnTo>
                    <a:pt x="1332" y="675"/>
                  </a:lnTo>
                  <a:lnTo>
                    <a:pt x="1330" y="671"/>
                  </a:lnTo>
                  <a:lnTo>
                    <a:pt x="1330" y="666"/>
                  </a:lnTo>
                  <a:lnTo>
                    <a:pt x="1327" y="663"/>
                  </a:lnTo>
                  <a:lnTo>
                    <a:pt x="1325" y="661"/>
                  </a:lnTo>
                  <a:lnTo>
                    <a:pt x="1323" y="659"/>
                  </a:lnTo>
                  <a:lnTo>
                    <a:pt x="1318" y="656"/>
                  </a:lnTo>
                  <a:lnTo>
                    <a:pt x="1313" y="654"/>
                  </a:lnTo>
                  <a:lnTo>
                    <a:pt x="1306" y="647"/>
                  </a:lnTo>
                  <a:lnTo>
                    <a:pt x="1301" y="642"/>
                  </a:lnTo>
                  <a:lnTo>
                    <a:pt x="1299" y="637"/>
                  </a:lnTo>
                  <a:lnTo>
                    <a:pt x="1297" y="628"/>
                  </a:lnTo>
                  <a:lnTo>
                    <a:pt x="1294" y="621"/>
                  </a:lnTo>
                  <a:lnTo>
                    <a:pt x="1294" y="616"/>
                  </a:lnTo>
                  <a:lnTo>
                    <a:pt x="1294" y="614"/>
                  </a:lnTo>
                  <a:lnTo>
                    <a:pt x="1297" y="607"/>
                  </a:lnTo>
                  <a:lnTo>
                    <a:pt x="1297" y="607"/>
                  </a:lnTo>
                  <a:lnTo>
                    <a:pt x="1297" y="604"/>
                  </a:lnTo>
                  <a:lnTo>
                    <a:pt x="1297" y="602"/>
                  </a:lnTo>
                  <a:lnTo>
                    <a:pt x="1297" y="600"/>
                  </a:lnTo>
                  <a:lnTo>
                    <a:pt x="1299" y="600"/>
                  </a:lnTo>
                  <a:lnTo>
                    <a:pt x="1283" y="597"/>
                  </a:lnTo>
                  <a:lnTo>
                    <a:pt x="1266" y="595"/>
                  </a:lnTo>
                  <a:lnTo>
                    <a:pt x="1264" y="595"/>
                  </a:lnTo>
                  <a:lnTo>
                    <a:pt x="1264" y="593"/>
                  </a:lnTo>
                  <a:lnTo>
                    <a:pt x="1261" y="590"/>
                  </a:lnTo>
                  <a:lnTo>
                    <a:pt x="1261" y="590"/>
                  </a:lnTo>
                  <a:lnTo>
                    <a:pt x="1261" y="583"/>
                  </a:lnTo>
                  <a:lnTo>
                    <a:pt x="1264" y="576"/>
                  </a:lnTo>
                  <a:lnTo>
                    <a:pt x="1268" y="571"/>
                  </a:lnTo>
                  <a:lnTo>
                    <a:pt x="1275" y="567"/>
                  </a:lnTo>
                  <a:lnTo>
                    <a:pt x="1275" y="564"/>
                  </a:lnTo>
                  <a:lnTo>
                    <a:pt x="1278" y="562"/>
                  </a:lnTo>
                  <a:lnTo>
                    <a:pt x="1280" y="562"/>
                  </a:lnTo>
                  <a:lnTo>
                    <a:pt x="1283" y="560"/>
                  </a:lnTo>
                  <a:lnTo>
                    <a:pt x="1283" y="555"/>
                  </a:lnTo>
                  <a:lnTo>
                    <a:pt x="1283" y="555"/>
                  </a:lnTo>
                  <a:lnTo>
                    <a:pt x="1283" y="552"/>
                  </a:lnTo>
                  <a:lnTo>
                    <a:pt x="1285" y="552"/>
                  </a:lnTo>
                  <a:lnTo>
                    <a:pt x="1273" y="548"/>
                  </a:lnTo>
                  <a:lnTo>
                    <a:pt x="1264" y="545"/>
                  </a:lnTo>
                  <a:lnTo>
                    <a:pt x="1252" y="545"/>
                  </a:lnTo>
                  <a:lnTo>
                    <a:pt x="1242" y="545"/>
                  </a:lnTo>
                  <a:lnTo>
                    <a:pt x="1238" y="545"/>
                  </a:lnTo>
                  <a:lnTo>
                    <a:pt x="1233" y="543"/>
                  </a:lnTo>
                  <a:lnTo>
                    <a:pt x="1231" y="543"/>
                  </a:lnTo>
                  <a:lnTo>
                    <a:pt x="1228" y="541"/>
                  </a:lnTo>
                  <a:lnTo>
                    <a:pt x="1226" y="538"/>
                  </a:lnTo>
                  <a:lnTo>
                    <a:pt x="1223" y="536"/>
                  </a:lnTo>
                  <a:lnTo>
                    <a:pt x="1221" y="531"/>
                  </a:lnTo>
                  <a:lnTo>
                    <a:pt x="1221" y="529"/>
                  </a:lnTo>
                  <a:lnTo>
                    <a:pt x="1219" y="519"/>
                  </a:lnTo>
                  <a:lnTo>
                    <a:pt x="1216" y="512"/>
                  </a:lnTo>
                  <a:lnTo>
                    <a:pt x="1214" y="508"/>
                  </a:lnTo>
                  <a:lnTo>
                    <a:pt x="1212" y="496"/>
                  </a:lnTo>
                  <a:lnTo>
                    <a:pt x="1212" y="484"/>
                  </a:lnTo>
                  <a:lnTo>
                    <a:pt x="1209" y="477"/>
                  </a:lnTo>
                  <a:lnTo>
                    <a:pt x="1212" y="472"/>
                  </a:lnTo>
                  <a:lnTo>
                    <a:pt x="1209" y="467"/>
                  </a:lnTo>
                  <a:lnTo>
                    <a:pt x="1209" y="467"/>
                  </a:lnTo>
                  <a:lnTo>
                    <a:pt x="1200" y="467"/>
                  </a:lnTo>
                  <a:lnTo>
                    <a:pt x="1195" y="470"/>
                  </a:lnTo>
                  <a:lnTo>
                    <a:pt x="1188" y="472"/>
                  </a:lnTo>
                  <a:lnTo>
                    <a:pt x="1181" y="474"/>
                  </a:lnTo>
                  <a:lnTo>
                    <a:pt x="1176" y="477"/>
                  </a:lnTo>
                  <a:lnTo>
                    <a:pt x="1172" y="482"/>
                  </a:lnTo>
                  <a:lnTo>
                    <a:pt x="1164" y="493"/>
                  </a:lnTo>
                  <a:lnTo>
                    <a:pt x="1162" y="496"/>
                  </a:lnTo>
                  <a:lnTo>
                    <a:pt x="1160" y="496"/>
                  </a:lnTo>
                  <a:lnTo>
                    <a:pt x="1157" y="500"/>
                  </a:lnTo>
                  <a:lnTo>
                    <a:pt x="1150" y="503"/>
                  </a:lnTo>
                  <a:lnTo>
                    <a:pt x="1146" y="503"/>
                  </a:lnTo>
                  <a:lnTo>
                    <a:pt x="1141" y="503"/>
                  </a:lnTo>
                  <a:lnTo>
                    <a:pt x="1138" y="503"/>
                  </a:lnTo>
                  <a:lnTo>
                    <a:pt x="1134" y="505"/>
                  </a:lnTo>
                  <a:lnTo>
                    <a:pt x="1131" y="503"/>
                  </a:lnTo>
                  <a:lnTo>
                    <a:pt x="1131" y="503"/>
                  </a:lnTo>
                  <a:lnTo>
                    <a:pt x="1129" y="498"/>
                  </a:lnTo>
                  <a:lnTo>
                    <a:pt x="1127" y="486"/>
                  </a:lnTo>
                  <a:lnTo>
                    <a:pt x="1122" y="477"/>
                  </a:lnTo>
                  <a:lnTo>
                    <a:pt x="1115" y="467"/>
                  </a:lnTo>
                  <a:lnTo>
                    <a:pt x="1110" y="465"/>
                  </a:lnTo>
                  <a:lnTo>
                    <a:pt x="1105" y="460"/>
                  </a:lnTo>
                  <a:lnTo>
                    <a:pt x="1101" y="458"/>
                  </a:lnTo>
                  <a:lnTo>
                    <a:pt x="1098" y="453"/>
                  </a:lnTo>
                  <a:lnTo>
                    <a:pt x="1098" y="448"/>
                  </a:lnTo>
                  <a:lnTo>
                    <a:pt x="1098" y="446"/>
                  </a:lnTo>
                  <a:lnTo>
                    <a:pt x="1098" y="444"/>
                  </a:lnTo>
                  <a:lnTo>
                    <a:pt x="1101" y="406"/>
                  </a:lnTo>
                  <a:lnTo>
                    <a:pt x="1103" y="399"/>
                  </a:lnTo>
                  <a:lnTo>
                    <a:pt x="1103" y="394"/>
                  </a:lnTo>
                  <a:lnTo>
                    <a:pt x="1110" y="378"/>
                  </a:lnTo>
                  <a:lnTo>
                    <a:pt x="1117" y="361"/>
                  </a:lnTo>
                  <a:lnTo>
                    <a:pt x="1122" y="356"/>
                  </a:lnTo>
                  <a:lnTo>
                    <a:pt x="1127" y="354"/>
                  </a:lnTo>
                  <a:lnTo>
                    <a:pt x="1131" y="356"/>
                  </a:lnTo>
                  <a:lnTo>
                    <a:pt x="1138" y="359"/>
                  </a:lnTo>
                  <a:lnTo>
                    <a:pt x="1143" y="347"/>
                  </a:lnTo>
                  <a:lnTo>
                    <a:pt x="1143" y="347"/>
                  </a:lnTo>
                  <a:lnTo>
                    <a:pt x="1143" y="345"/>
                  </a:lnTo>
                  <a:lnTo>
                    <a:pt x="1143" y="337"/>
                  </a:lnTo>
                  <a:lnTo>
                    <a:pt x="1146" y="330"/>
                  </a:lnTo>
                  <a:lnTo>
                    <a:pt x="1136" y="330"/>
                  </a:lnTo>
                  <a:lnTo>
                    <a:pt x="1129" y="330"/>
                  </a:lnTo>
                  <a:lnTo>
                    <a:pt x="1122" y="328"/>
                  </a:lnTo>
                  <a:lnTo>
                    <a:pt x="1117" y="323"/>
                  </a:lnTo>
                  <a:lnTo>
                    <a:pt x="1112" y="321"/>
                  </a:lnTo>
                  <a:lnTo>
                    <a:pt x="1108" y="319"/>
                  </a:lnTo>
                  <a:lnTo>
                    <a:pt x="1103" y="316"/>
                  </a:lnTo>
                  <a:lnTo>
                    <a:pt x="1098" y="316"/>
                  </a:lnTo>
                  <a:lnTo>
                    <a:pt x="1091" y="319"/>
                  </a:lnTo>
                  <a:lnTo>
                    <a:pt x="1086" y="319"/>
                  </a:lnTo>
                  <a:lnTo>
                    <a:pt x="1082" y="321"/>
                  </a:lnTo>
                  <a:lnTo>
                    <a:pt x="1077" y="326"/>
                  </a:lnTo>
                  <a:lnTo>
                    <a:pt x="1065" y="330"/>
                  </a:lnTo>
                  <a:lnTo>
                    <a:pt x="1056" y="335"/>
                  </a:lnTo>
                  <a:lnTo>
                    <a:pt x="1049" y="335"/>
                  </a:lnTo>
                  <a:lnTo>
                    <a:pt x="1046" y="335"/>
                  </a:lnTo>
                  <a:lnTo>
                    <a:pt x="1046" y="335"/>
                  </a:lnTo>
                  <a:lnTo>
                    <a:pt x="1044" y="335"/>
                  </a:lnTo>
                  <a:lnTo>
                    <a:pt x="1032" y="335"/>
                  </a:lnTo>
                  <a:lnTo>
                    <a:pt x="1030" y="335"/>
                  </a:lnTo>
                  <a:lnTo>
                    <a:pt x="1027" y="333"/>
                  </a:lnTo>
                  <a:lnTo>
                    <a:pt x="1025" y="333"/>
                  </a:lnTo>
                  <a:lnTo>
                    <a:pt x="1025" y="330"/>
                  </a:lnTo>
                  <a:lnTo>
                    <a:pt x="1023" y="323"/>
                  </a:lnTo>
                  <a:lnTo>
                    <a:pt x="1023" y="319"/>
                  </a:lnTo>
                  <a:lnTo>
                    <a:pt x="1020" y="316"/>
                  </a:lnTo>
                  <a:lnTo>
                    <a:pt x="1020" y="314"/>
                  </a:lnTo>
                  <a:lnTo>
                    <a:pt x="1018" y="314"/>
                  </a:lnTo>
                  <a:lnTo>
                    <a:pt x="1016" y="314"/>
                  </a:lnTo>
                  <a:lnTo>
                    <a:pt x="1013" y="314"/>
                  </a:lnTo>
                  <a:lnTo>
                    <a:pt x="1011" y="316"/>
                  </a:lnTo>
                  <a:lnTo>
                    <a:pt x="1009" y="321"/>
                  </a:lnTo>
                  <a:lnTo>
                    <a:pt x="1004" y="323"/>
                  </a:lnTo>
                  <a:lnTo>
                    <a:pt x="1001" y="326"/>
                  </a:lnTo>
                  <a:lnTo>
                    <a:pt x="999" y="328"/>
                  </a:lnTo>
                  <a:lnTo>
                    <a:pt x="997" y="328"/>
                  </a:lnTo>
                  <a:lnTo>
                    <a:pt x="985" y="333"/>
                  </a:lnTo>
                  <a:lnTo>
                    <a:pt x="973" y="335"/>
                  </a:lnTo>
                  <a:lnTo>
                    <a:pt x="961" y="337"/>
                  </a:lnTo>
                  <a:lnTo>
                    <a:pt x="952" y="337"/>
                  </a:lnTo>
                  <a:lnTo>
                    <a:pt x="940" y="337"/>
                  </a:lnTo>
                  <a:lnTo>
                    <a:pt x="928" y="335"/>
                  </a:lnTo>
                  <a:lnTo>
                    <a:pt x="916" y="333"/>
                  </a:lnTo>
                  <a:lnTo>
                    <a:pt x="907" y="330"/>
                  </a:lnTo>
                  <a:lnTo>
                    <a:pt x="902" y="328"/>
                  </a:lnTo>
                  <a:lnTo>
                    <a:pt x="900" y="326"/>
                  </a:lnTo>
                  <a:lnTo>
                    <a:pt x="898" y="323"/>
                  </a:lnTo>
                  <a:lnTo>
                    <a:pt x="898" y="321"/>
                  </a:lnTo>
                  <a:lnTo>
                    <a:pt x="893" y="314"/>
                  </a:lnTo>
                  <a:lnTo>
                    <a:pt x="893" y="311"/>
                  </a:lnTo>
                  <a:lnTo>
                    <a:pt x="893" y="311"/>
                  </a:lnTo>
                  <a:lnTo>
                    <a:pt x="890" y="309"/>
                  </a:lnTo>
                  <a:lnTo>
                    <a:pt x="890" y="304"/>
                  </a:lnTo>
                  <a:lnTo>
                    <a:pt x="886" y="297"/>
                  </a:lnTo>
                  <a:lnTo>
                    <a:pt x="879" y="288"/>
                  </a:lnTo>
                  <a:lnTo>
                    <a:pt x="874" y="283"/>
                  </a:lnTo>
                  <a:lnTo>
                    <a:pt x="872" y="281"/>
                  </a:lnTo>
                  <a:lnTo>
                    <a:pt x="869" y="278"/>
                  </a:lnTo>
                  <a:lnTo>
                    <a:pt x="864" y="274"/>
                  </a:lnTo>
                  <a:lnTo>
                    <a:pt x="860" y="271"/>
                  </a:lnTo>
                  <a:lnTo>
                    <a:pt x="857" y="267"/>
                  </a:lnTo>
                  <a:lnTo>
                    <a:pt x="855" y="264"/>
                  </a:lnTo>
                  <a:lnTo>
                    <a:pt x="853" y="260"/>
                  </a:lnTo>
                  <a:lnTo>
                    <a:pt x="853" y="255"/>
                  </a:lnTo>
                  <a:lnTo>
                    <a:pt x="853" y="250"/>
                  </a:lnTo>
                  <a:lnTo>
                    <a:pt x="853" y="248"/>
                  </a:lnTo>
                  <a:lnTo>
                    <a:pt x="853" y="241"/>
                  </a:lnTo>
                  <a:lnTo>
                    <a:pt x="853" y="234"/>
                  </a:lnTo>
                  <a:lnTo>
                    <a:pt x="853" y="229"/>
                  </a:lnTo>
                  <a:lnTo>
                    <a:pt x="853" y="224"/>
                  </a:lnTo>
                  <a:lnTo>
                    <a:pt x="850" y="219"/>
                  </a:lnTo>
                  <a:lnTo>
                    <a:pt x="848" y="217"/>
                  </a:lnTo>
                  <a:lnTo>
                    <a:pt x="846" y="215"/>
                  </a:lnTo>
                  <a:lnTo>
                    <a:pt x="843" y="212"/>
                  </a:lnTo>
                  <a:lnTo>
                    <a:pt x="841" y="208"/>
                  </a:lnTo>
                  <a:lnTo>
                    <a:pt x="841" y="205"/>
                  </a:lnTo>
                  <a:lnTo>
                    <a:pt x="838" y="198"/>
                  </a:lnTo>
                  <a:lnTo>
                    <a:pt x="838" y="198"/>
                  </a:lnTo>
                  <a:lnTo>
                    <a:pt x="836" y="193"/>
                  </a:lnTo>
                  <a:lnTo>
                    <a:pt x="834" y="191"/>
                  </a:lnTo>
                  <a:lnTo>
                    <a:pt x="831" y="189"/>
                  </a:lnTo>
                  <a:lnTo>
                    <a:pt x="827" y="189"/>
                  </a:lnTo>
                  <a:lnTo>
                    <a:pt x="824" y="186"/>
                  </a:lnTo>
                  <a:lnTo>
                    <a:pt x="820" y="186"/>
                  </a:lnTo>
                  <a:lnTo>
                    <a:pt x="812" y="189"/>
                  </a:lnTo>
                  <a:lnTo>
                    <a:pt x="808" y="189"/>
                  </a:lnTo>
                  <a:lnTo>
                    <a:pt x="801" y="191"/>
                  </a:lnTo>
                  <a:lnTo>
                    <a:pt x="796" y="193"/>
                  </a:lnTo>
                  <a:lnTo>
                    <a:pt x="789" y="196"/>
                  </a:lnTo>
                  <a:lnTo>
                    <a:pt x="784" y="198"/>
                  </a:lnTo>
                  <a:lnTo>
                    <a:pt x="777" y="198"/>
                  </a:lnTo>
                  <a:lnTo>
                    <a:pt x="772" y="198"/>
                  </a:lnTo>
                  <a:lnTo>
                    <a:pt x="770" y="196"/>
                  </a:lnTo>
                  <a:lnTo>
                    <a:pt x="765" y="193"/>
                  </a:lnTo>
                  <a:lnTo>
                    <a:pt x="763" y="189"/>
                  </a:lnTo>
                  <a:lnTo>
                    <a:pt x="761" y="184"/>
                  </a:lnTo>
                  <a:lnTo>
                    <a:pt x="761" y="179"/>
                  </a:lnTo>
                  <a:lnTo>
                    <a:pt x="758" y="177"/>
                  </a:lnTo>
                  <a:lnTo>
                    <a:pt x="756" y="174"/>
                  </a:lnTo>
                  <a:lnTo>
                    <a:pt x="751" y="170"/>
                  </a:lnTo>
                  <a:lnTo>
                    <a:pt x="746" y="165"/>
                  </a:lnTo>
                  <a:lnTo>
                    <a:pt x="744" y="160"/>
                  </a:lnTo>
                  <a:lnTo>
                    <a:pt x="742" y="153"/>
                  </a:lnTo>
                  <a:lnTo>
                    <a:pt x="739" y="148"/>
                  </a:lnTo>
                  <a:lnTo>
                    <a:pt x="737" y="141"/>
                  </a:lnTo>
                  <a:lnTo>
                    <a:pt x="737" y="134"/>
                  </a:lnTo>
                  <a:lnTo>
                    <a:pt x="737" y="127"/>
                  </a:lnTo>
                  <a:lnTo>
                    <a:pt x="737" y="120"/>
                  </a:lnTo>
                  <a:lnTo>
                    <a:pt x="737" y="115"/>
                  </a:lnTo>
                  <a:lnTo>
                    <a:pt x="737" y="113"/>
                  </a:lnTo>
                  <a:lnTo>
                    <a:pt x="737" y="108"/>
                  </a:lnTo>
                  <a:lnTo>
                    <a:pt x="739" y="106"/>
                  </a:lnTo>
                  <a:lnTo>
                    <a:pt x="732" y="106"/>
                  </a:lnTo>
                  <a:lnTo>
                    <a:pt x="725" y="108"/>
                  </a:lnTo>
                  <a:lnTo>
                    <a:pt x="718" y="113"/>
                  </a:lnTo>
                  <a:lnTo>
                    <a:pt x="711" y="115"/>
                  </a:lnTo>
                  <a:lnTo>
                    <a:pt x="704" y="118"/>
                  </a:lnTo>
                  <a:lnTo>
                    <a:pt x="699" y="118"/>
                  </a:lnTo>
                  <a:lnTo>
                    <a:pt x="699" y="118"/>
                  </a:lnTo>
                  <a:lnTo>
                    <a:pt x="697" y="118"/>
                  </a:lnTo>
                  <a:lnTo>
                    <a:pt x="697" y="118"/>
                  </a:lnTo>
                  <a:lnTo>
                    <a:pt x="697" y="118"/>
                  </a:lnTo>
                  <a:lnTo>
                    <a:pt x="690" y="118"/>
                  </a:lnTo>
                  <a:lnTo>
                    <a:pt x="687" y="118"/>
                  </a:lnTo>
                  <a:lnTo>
                    <a:pt x="683" y="115"/>
                  </a:lnTo>
                  <a:lnTo>
                    <a:pt x="680" y="113"/>
                  </a:lnTo>
                  <a:lnTo>
                    <a:pt x="680" y="111"/>
                  </a:lnTo>
                  <a:lnTo>
                    <a:pt x="678" y="106"/>
                  </a:lnTo>
                  <a:lnTo>
                    <a:pt x="675" y="101"/>
                  </a:lnTo>
                  <a:lnTo>
                    <a:pt x="671" y="96"/>
                  </a:lnTo>
                  <a:lnTo>
                    <a:pt x="668" y="94"/>
                  </a:lnTo>
                  <a:lnTo>
                    <a:pt x="664" y="92"/>
                  </a:lnTo>
                  <a:lnTo>
                    <a:pt x="659" y="92"/>
                  </a:lnTo>
                  <a:lnTo>
                    <a:pt x="652" y="92"/>
                  </a:lnTo>
                  <a:lnTo>
                    <a:pt x="647" y="92"/>
                  </a:lnTo>
                  <a:lnTo>
                    <a:pt x="640" y="94"/>
                  </a:lnTo>
                  <a:lnTo>
                    <a:pt x="635" y="96"/>
                  </a:lnTo>
                  <a:lnTo>
                    <a:pt x="631" y="101"/>
                  </a:lnTo>
                  <a:lnTo>
                    <a:pt x="626" y="106"/>
                  </a:lnTo>
                  <a:lnTo>
                    <a:pt x="616" y="120"/>
                  </a:lnTo>
                  <a:lnTo>
                    <a:pt x="607" y="137"/>
                  </a:lnTo>
                  <a:lnTo>
                    <a:pt x="598" y="153"/>
                  </a:lnTo>
                  <a:lnTo>
                    <a:pt x="593" y="170"/>
                  </a:lnTo>
                  <a:lnTo>
                    <a:pt x="590" y="174"/>
                  </a:lnTo>
                  <a:lnTo>
                    <a:pt x="588" y="177"/>
                  </a:lnTo>
                  <a:lnTo>
                    <a:pt x="588" y="179"/>
                  </a:lnTo>
                  <a:lnTo>
                    <a:pt x="586" y="182"/>
                  </a:lnTo>
                  <a:lnTo>
                    <a:pt x="586" y="184"/>
                  </a:lnTo>
                  <a:lnTo>
                    <a:pt x="583" y="184"/>
                  </a:lnTo>
                  <a:lnTo>
                    <a:pt x="583" y="186"/>
                  </a:lnTo>
                  <a:lnTo>
                    <a:pt x="581" y="189"/>
                  </a:lnTo>
                  <a:lnTo>
                    <a:pt x="579" y="193"/>
                  </a:lnTo>
                  <a:lnTo>
                    <a:pt x="572" y="198"/>
                  </a:lnTo>
                  <a:lnTo>
                    <a:pt x="567" y="200"/>
                  </a:lnTo>
                  <a:lnTo>
                    <a:pt x="562" y="203"/>
                  </a:lnTo>
                  <a:lnTo>
                    <a:pt x="557" y="205"/>
                  </a:lnTo>
                  <a:lnTo>
                    <a:pt x="550" y="191"/>
                  </a:lnTo>
                  <a:lnTo>
                    <a:pt x="546" y="182"/>
                  </a:lnTo>
                  <a:lnTo>
                    <a:pt x="541" y="170"/>
                  </a:lnTo>
                  <a:lnTo>
                    <a:pt x="536" y="163"/>
                  </a:lnTo>
                  <a:lnTo>
                    <a:pt x="531" y="156"/>
                  </a:lnTo>
                  <a:lnTo>
                    <a:pt x="529" y="153"/>
                  </a:lnTo>
                  <a:lnTo>
                    <a:pt x="527" y="153"/>
                  </a:lnTo>
                  <a:lnTo>
                    <a:pt x="522" y="151"/>
                  </a:lnTo>
                  <a:lnTo>
                    <a:pt x="517" y="148"/>
                  </a:lnTo>
                  <a:lnTo>
                    <a:pt x="508" y="146"/>
                  </a:lnTo>
                  <a:lnTo>
                    <a:pt x="508" y="146"/>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90" name="Freeform 153">
              <a:extLst>
                <a:ext uri="{FF2B5EF4-FFF2-40B4-BE49-F238E27FC236}">
                  <a16:creationId xmlns:a16="http://schemas.microsoft.com/office/drawing/2014/main" id="{B6734CA3-E183-4E37-841A-0BA59C84E477}"/>
                </a:ext>
              </a:extLst>
            </p:cNvPr>
            <p:cNvSpPr>
              <a:spLocks/>
            </p:cNvSpPr>
            <p:nvPr/>
          </p:nvSpPr>
          <p:spPr bwMode="auto">
            <a:xfrm>
              <a:off x="3219065" y="2810486"/>
              <a:ext cx="816161" cy="333220"/>
            </a:xfrm>
            <a:custGeom>
              <a:avLst/>
              <a:gdLst/>
              <a:ahLst/>
              <a:cxnLst>
                <a:cxn ang="0">
                  <a:pos x="1084" y="178"/>
                </a:cxn>
                <a:cxn ang="0">
                  <a:pos x="1056" y="154"/>
                </a:cxn>
                <a:cxn ang="0">
                  <a:pos x="971" y="111"/>
                </a:cxn>
                <a:cxn ang="0">
                  <a:pos x="910" y="50"/>
                </a:cxn>
                <a:cxn ang="0">
                  <a:pos x="820" y="5"/>
                </a:cxn>
                <a:cxn ang="0">
                  <a:pos x="751" y="5"/>
                </a:cxn>
                <a:cxn ang="0">
                  <a:pos x="725" y="45"/>
                </a:cxn>
                <a:cxn ang="0">
                  <a:pos x="718" y="64"/>
                </a:cxn>
                <a:cxn ang="0">
                  <a:pos x="707" y="81"/>
                </a:cxn>
                <a:cxn ang="0">
                  <a:pos x="614" y="74"/>
                </a:cxn>
                <a:cxn ang="0">
                  <a:pos x="560" y="93"/>
                </a:cxn>
                <a:cxn ang="0">
                  <a:pos x="518" y="48"/>
                </a:cxn>
                <a:cxn ang="0">
                  <a:pos x="397" y="62"/>
                </a:cxn>
                <a:cxn ang="0">
                  <a:pos x="340" y="81"/>
                </a:cxn>
                <a:cxn ang="0">
                  <a:pos x="277" y="133"/>
                </a:cxn>
                <a:cxn ang="0">
                  <a:pos x="248" y="137"/>
                </a:cxn>
                <a:cxn ang="0">
                  <a:pos x="168" y="104"/>
                </a:cxn>
                <a:cxn ang="0">
                  <a:pos x="118" y="88"/>
                </a:cxn>
                <a:cxn ang="0">
                  <a:pos x="95" y="69"/>
                </a:cxn>
                <a:cxn ang="0">
                  <a:pos x="33" y="78"/>
                </a:cxn>
                <a:cxn ang="0">
                  <a:pos x="0" y="168"/>
                </a:cxn>
                <a:cxn ang="0">
                  <a:pos x="31" y="220"/>
                </a:cxn>
                <a:cxn ang="0">
                  <a:pos x="62" y="218"/>
                </a:cxn>
                <a:cxn ang="0">
                  <a:pos x="111" y="189"/>
                </a:cxn>
                <a:cxn ang="0">
                  <a:pos x="123" y="251"/>
                </a:cxn>
                <a:cxn ang="0">
                  <a:pos x="154" y="267"/>
                </a:cxn>
                <a:cxn ang="0">
                  <a:pos x="180" y="284"/>
                </a:cxn>
                <a:cxn ang="0">
                  <a:pos x="166" y="317"/>
                </a:cxn>
                <a:cxn ang="0">
                  <a:pos x="196" y="336"/>
                </a:cxn>
                <a:cxn ang="0">
                  <a:pos x="225" y="381"/>
                </a:cxn>
                <a:cxn ang="0">
                  <a:pos x="241" y="421"/>
                </a:cxn>
                <a:cxn ang="0">
                  <a:pos x="262" y="437"/>
                </a:cxn>
                <a:cxn ang="0">
                  <a:pos x="279" y="416"/>
                </a:cxn>
                <a:cxn ang="0">
                  <a:pos x="314" y="421"/>
                </a:cxn>
                <a:cxn ang="0">
                  <a:pos x="362" y="421"/>
                </a:cxn>
                <a:cxn ang="0">
                  <a:pos x="397" y="445"/>
                </a:cxn>
                <a:cxn ang="0">
                  <a:pos x="428" y="454"/>
                </a:cxn>
                <a:cxn ang="0">
                  <a:pos x="440" y="501"/>
                </a:cxn>
                <a:cxn ang="0">
                  <a:pos x="473" y="506"/>
                </a:cxn>
                <a:cxn ang="0">
                  <a:pos x="503" y="522"/>
                </a:cxn>
                <a:cxn ang="0">
                  <a:pos x="553" y="513"/>
                </a:cxn>
                <a:cxn ang="0">
                  <a:pos x="558" y="478"/>
                </a:cxn>
                <a:cxn ang="0">
                  <a:pos x="581" y="449"/>
                </a:cxn>
                <a:cxn ang="0">
                  <a:pos x="650" y="480"/>
                </a:cxn>
                <a:cxn ang="0">
                  <a:pos x="676" y="466"/>
                </a:cxn>
                <a:cxn ang="0">
                  <a:pos x="673" y="404"/>
                </a:cxn>
                <a:cxn ang="0">
                  <a:pos x="721" y="416"/>
                </a:cxn>
                <a:cxn ang="0">
                  <a:pos x="742" y="409"/>
                </a:cxn>
                <a:cxn ang="0">
                  <a:pos x="773" y="421"/>
                </a:cxn>
                <a:cxn ang="0">
                  <a:pos x="784" y="452"/>
                </a:cxn>
                <a:cxn ang="0">
                  <a:pos x="919" y="433"/>
                </a:cxn>
                <a:cxn ang="0">
                  <a:pos x="1011" y="414"/>
                </a:cxn>
                <a:cxn ang="0">
                  <a:pos x="1047" y="381"/>
                </a:cxn>
                <a:cxn ang="0">
                  <a:pos x="1089" y="409"/>
                </a:cxn>
                <a:cxn ang="0">
                  <a:pos x="1120" y="371"/>
                </a:cxn>
                <a:cxn ang="0">
                  <a:pos x="1132" y="341"/>
                </a:cxn>
                <a:cxn ang="0">
                  <a:pos x="1143" y="296"/>
                </a:cxn>
                <a:cxn ang="0">
                  <a:pos x="1162" y="286"/>
                </a:cxn>
                <a:cxn ang="0">
                  <a:pos x="1146" y="260"/>
                </a:cxn>
                <a:cxn ang="0">
                  <a:pos x="1139" y="230"/>
                </a:cxn>
                <a:cxn ang="0">
                  <a:pos x="1195" y="185"/>
                </a:cxn>
              </a:cxnLst>
              <a:rect l="0" t="0" r="r" b="b"/>
              <a:pathLst>
                <a:path w="1198" h="534">
                  <a:moveTo>
                    <a:pt x="1193" y="185"/>
                  </a:moveTo>
                  <a:lnTo>
                    <a:pt x="1191" y="182"/>
                  </a:lnTo>
                  <a:lnTo>
                    <a:pt x="1188" y="180"/>
                  </a:lnTo>
                  <a:lnTo>
                    <a:pt x="1162" y="170"/>
                  </a:lnTo>
                  <a:lnTo>
                    <a:pt x="1153" y="168"/>
                  </a:lnTo>
                  <a:lnTo>
                    <a:pt x="1136" y="168"/>
                  </a:lnTo>
                  <a:lnTo>
                    <a:pt x="1117" y="170"/>
                  </a:lnTo>
                  <a:lnTo>
                    <a:pt x="1101" y="173"/>
                  </a:lnTo>
                  <a:lnTo>
                    <a:pt x="1084" y="178"/>
                  </a:lnTo>
                  <a:lnTo>
                    <a:pt x="1080" y="180"/>
                  </a:lnTo>
                  <a:lnTo>
                    <a:pt x="1077" y="180"/>
                  </a:lnTo>
                  <a:lnTo>
                    <a:pt x="1073" y="178"/>
                  </a:lnTo>
                  <a:lnTo>
                    <a:pt x="1070" y="178"/>
                  </a:lnTo>
                  <a:lnTo>
                    <a:pt x="1068" y="175"/>
                  </a:lnTo>
                  <a:lnTo>
                    <a:pt x="1066" y="170"/>
                  </a:lnTo>
                  <a:lnTo>
                    <a:pt x="1063" y="163"/>
                  </a:lnTo>
                  <a:lnTo>
                    <a:pt x="1058" y="159"/>
                  </a:lnTo>
                  <a:lnTo>
                    <a:pt x="1056" y="154"/>
                  </a:lnTo>
                  <a:lnTo>
                    <a:pt x="1051" y="149"/>
                  </a:lnTo>
                  <a:lnTo>
                    <a:pt x="1047" y="145"/>
                  </a:lnTo>
                  <a:lnTo>
                    <a:pt x="1040" y="140"/>
                  </a:lnTo>
                  <a:lnTo>
                    <a:pt x="1035" y="137"/>
                  </a:lnTo>
                  <a:lnTo>
                    <a:pt x="1028" y="135"/>
                  </a:lnTo>
                  <a:lnTo>
                    <a:pt x="1021" y="133"/>
                  </a:lnTo>
                  <a:lnTo>
                    <a:pt x="999" y="126"/>
                  </a:lnTo>
                  <a:lnTo>
                    <a:pt x="978" y="116"/>
                  </a:lnTo>
                  <a:lnTo>
                    <a:pt x="971" y="111"/>
                  </a:lnTo>
                  <a:lnTo>
                    <a:pt x="969" y="109"/>
                  </a:lnTo>
                  <a:lnTo>
                    <a:pt x="966" y="107"/>
                  </a:lnTo>
                  <a:lnTo>
                    <a:pt x="962" y="102"/>
                  </a:lnTo>
                  <a:lnTo>
                    <a:pt x="957" y="95"/>
                  </a:lnTo>
                  <a:lnTo>
                    <a:pt x="947" y="83"/>
                  </a:lnTo>
                  <a:lnTo>
                    <a:pt x="936" y="74"/>
                  </a:lnTo>
                  <a:lnTo>
                    <a:pt x="921" y="62"/>
                  </a:lnTo>
                  <a:lnTo>
                    <a:pt x="914" y="57"/>
                  </a:lnTo>
                  <a:lnTo>
                    <a:pt x="910" y="50"/>
                  </a:lnTo>
                  <a:lnTo>
                    <a:pt x="900" y="38"/>
                  </a:lnTo>
                  <a:lnTo>
                    <a:pt x="888" y="24"/>
                  </a:lnTo>
                  <a:lnTo>
                    <a:pt x="877" y="15"/>
                  </a:lnTo>
                  <a:lnTo>
                    <a:pt x="865" y="5"/>
                  </a:lnTo>
                  <a:lnTo>
                    <a:pt x="862" y="3"/>
                  </a:lnTo>
                  <a:lnTo>
                    <a:pt x="860" y="0"/>
                  </a:lnTo>
                  <a:lnTo>
                    <a:pt x="853" y="0"/>
                  </a:lnTo>
                  <a:lnTo>
                    <a:pt x="836" y="3"/>
                  </a:lnTo>
                  <a:lnTo>
                    <a:pt x="820" y="5"/>
                  </a:lnTo>
                  <a:lnTo>
                    <a:pt x="801" y="7"/>
                  </a:lnTo>
                  <a:lnTo>
                    <a:pt x="792" y="7"/>
                  </a:lnTo>
                  <a:lnTo>
                    <a:pt x="787" y="7"/>
                  </a:lnTo>
                  <a:lnTo>
                    <a:pt x="784" y="7"/>
                  </a:lnTo>
                  <a:lnTo>
                    <a:pt x="782" y="7"/>
                  </a:lnTo>
                  <a:lnTo>
                    <a:pt x="775" y="7"/>
                  </a:lnTo>
                  <a:lnTo>
                    <a:pt x="768" y="7"/>
                  </a:lnTo>
                  <a:lnTo>
                    <a:pt x="756" y="5"/>
                  </a:lnTo>
                  <a:lnTo>
                    <a:pt x="751" y="5"/>
                  </a:lnTo>
                  <a:lnTo>
                    <a:pt x="747" y="5"/>
                  </a:lnTo>
                  <a:lnTo>
                    <a:pt x="740" y="7"/>
                  </a:lnTo>
                  <a:lnTo>
                    <a:pt x="732" y="12"/>
                  </a:lnTo>
                  <a:lnTo>
                    <a:pt x="728" y="17"/>
                  </a:lnTo>
                  <a:lnTo>
                    <a:pt x="728" y="22"/>
                  </a:lnTo>
                  <a:lnTo>
                    <a:pt x="725" y="26"/>
                  </a:lnTo>
                  <a:lnTo>
                    <a:pt x="725" y="33"/>
                  </a:lnTo>
                  <a:lnTo>
                    <a:pt x="725" y="41"/>
                  </a:lnTo>
                  <a:lnTo>
                    <a:pt x="725" y="45"/>
                  </a:lnTo>
                  <a:lnTo>
                    <a:pt x="725" y="48"/>
                  </a:lnTo>
                  <a:lnTo>
                    <a:pt x="725" y="48"/>
                  </a:lnTo>
                  <a:lnTo>
                    <a:pt x="725" y="50"/>
                  </a:lnTo>
                  <a:lnTo>
                    <a:pt x="725" y="50"/>
                  </a:lnTo>
                  <a:lnTo>
                    <a:pt x="725" y="52"/>
                  </a:lnTo>
                  <a:lnTo>
                    <a:pt x="723" y="55"/>
                  </a:lnTo>
                  <a:lnTo>
                    <a:pt x="723" y="57"/>
                  </a:lnTo>
                  <a:lnTo>
                    <a:pt x="721" y="62"/>
                  </a:lnTo>
                  <a:lnTo>
                    <a:pt x="718" y="64"/>
                  </a:lnTo>
                  <a:lnTo>
                    <a:pt x="718" y="69"/>
                  </a:lnTo>
                  <a:lnTo>
                    <a:pt x="718" y="71"/>
                  </a:lnTo>
                  <a:lnTo>
                    <a:pt x="716" y="74"/>
                  </a:lnTo>
                  <a:lnTo>
                    <a:pt x="716" y="76"/>
                  </a:lnTo>
                  <a:lnTo>
                    <a:pt x="714" y="78"/>
                  </a:lnTo>
                  <a:lnTo>
                    <a:pt x="711" y="78"/>
                  </a:lnTo>
                  <a:lnTo>
                    <a:pt x="709" y="81"/>
                  </a:lnTo>
                  <a:lnTo>
                    <a:pt x="709" y="81"/>
                  </a:lnTo>
                  <a:lnTo>
                    <a:pt x="707" y="81"/>
                  </a:lnTo>
                  <a:lnTo>
                    <a:pt x="707" y="81"/>
                  </a:lnTo>
                  <a:lnTo>
                    <a:pt x="704" y="81"/>
                  </a:lnTo>
                  <a:lnTo>
                    <a:pt x="688" y="81"/>
                  </a:lnTo>
                  <a:lnTo>
                    <a:pt x="671" y="78"/>
                  </a:lnTo>
                  <a:lnTo>
                    <a:pt x="666" y="76"/>
                  </a:lnTo>
                  <a:lnTo>
                    <a:pt x="662" y="76"/>
                  </a:lnTo>
                  <a:lnTo>
                    <a:pt x="643" y="74"/>
                  </a:lnTo>
                  <a:lnTo>
                    <a:pt x="621" y="74"/>
                  </a:lnTo>
                  <a:lnTo>
                    <a:pt x="614" y="74"/>
                  </a:lnTo>
                  <a:lnTo>
                    <a:pt x="610" y="76"/>
                  </a:lnTo>
                  <a:lnTo>
                    <a:pt x="598" y="83"/>
                  </a:lnTo>
                  <a:lnTo>
                    <a:pt x="581" y="93"/>
                  </a:lnTo>
                  <a:lnTo>
                    <a:pt x="577" y="95"/>
                  </a:lnTo>
                  <a:lnTo>
                    <a:pt x="574" y="95"/>
                  </a:lnTo>
                  <a:lnTo>
                    <a:pt x="572" y="95"/>
                  </a:lnTo>
                  <a:lnTo>
                    <a:pt x="572" y="95"/>
                  </a:lnTo>
                  <a:lnTo>
                    <a:pt x="565" y="95"/>
                  </a:lnTo>
                  <a:lnTo>
                    <a:pt x="560" y="93"/>
                  </a:lnTo>
                  <a:lnTo>
                    <a:pt x="544" y="83"/>
                  </a:lnTo>
                  <a:lnTo>
                    <a:pt x="536" y="78"/>
                  </a:lnTo>
                  <a:lnTo>
                    <a:pt x="532" y="74"/>
                  </a:lnTo>
                  <a:lnTo>
                    <a:pt x="527" y="71"/>
                  </a:lnTo>
                  <a:lnTo>
                    <a:pt x="525" y="67"/>
                  </a:lnTo>
                  <a:lnTo>
                    <a:pt x="520" y="62"/>
                  </a:lnTo>
                  <a:lnTo>
                    <a:pt x="520" y="57"/>
                  </a:lnTo>
                  <a:lnTo>
                    <a:pt x="518" y="52"/>
                  </a:lnTo>
                  <a:lnTo>
                    <a:pt x="518" y="48"/>
                  </a:lnTo>
                  <a:lnTo>
                    <a:pt x="515" y="48"/>
                  </a:lnTo>
                  <a:lnTo>
                    <a:pt x="510" y="48"/>
                  </a:lnTo>
                  <a:lnTo>
                    <a:pt x="506" y="48"/>
                  </a:lnTo>
                  <a:lnTo>
                    <a:pt x="494" y="50"/>
                  </a:lnTo>
                  <a:lnTo>
                    <a:pt x="470" y="50"/>
                  </a:lnTo>
                  <a:lnTo>
                    <a:pt x="449" y="52"/>
                  </a:lnTo>
                  <a:lnTo>
                    <a:pt x="425" y="57"/>
                  </a:lnTo>
                  <a:lnTo>
                    <a:pt x="404" y="62"/>
                  </a:lnTo>
                  <a:lnTo>
                    <a:pt x="397" y="62"/>
                  </a:lnTo>
                  <a:lnTo>
                    <a:pt x="390" y="64"/>
                  </a:lnTo>
                  <a:lnTo>
                    <a:pt x="383" y="62"/>
                  </a:lnTo>
                  <a:lnTo>
                    <a:pt x="376" y="64"/>
                  </a:lnTo>
                  <a:lnTo>
                    <a:pt x="369" y="64"/>
                  </a:lnTo>
                  <a:lnTo>
                    <a:pt x="362" y="67"/>
                  </a:lnTo>
                  <a:lnTo>
                    <a:pt x="355" y="69"/>
                  </a:lnTo>
                  <a:lnTo>
                    <a:pt x="350" y="71"/>
                  </a:lnTo>
                  <a:lnTo>
                    <a:pt x="345" y="76"/>
                  </a:lnTo>
                  <a:lnTo>
                    <a:pt x="340" y="81"/>
                  </a:lnTo>
                  <a:lnTo>
                    <a:pt x="338" y="83"/>
                  </a:lnTo>
                  <a:lnTo>
                    <a:pt x="333" y="85"/>
                  </a:lnTo>
                  <a:lnTo>
                    <a:pt x="322" y="93"/>
                  </a:lnTo>
                  <a:lnTo>
                    <a:pt x="312" y="100"/>
                  </a:lnTo>
                  <a:lnTo>
                    <a:pt x="303" y="109"/>
                  </a:lnTo>
                  <a:lnTo>
                    <a:pt x="293" y="116"/>
                  </a:lnTo>
                  <a:lnTo>
                    <a:pt x="284" y="126"/>
                  </a:lnTo>
                  <a:lnTo>
                    <a:pt x="279" y="130"/>
                  </a:lnTo>
                  <a:lnTo>
                    <a:pt x="277" y="133"/>
                  </a:lnTo>
                  <a:lnTo>
                    <a:pt x="277" y="135"/>
                  </a:lnTo>
                  <a:lnTo>
                    <a:pt x="272" y="137"/>
                  </a:lnTo>
                  <a:lnTo>
                    <a:pt x="267" y="140"/>
                  </a:lnTo>
                  <a:lnTo>
                    <a:pt x="262" y="142"/>
                  </a:lnTo>
                  <a:lnTo>
                    <a:pt x="260" y="142"/>
                  </a:lnTo>
                  <a:lnTo>
                    <a:pt x="255" y="142"/>
                  </a:lnTo>
                  <a:lnTo>
                    <a:pt x="253" y="142"/>
                  </a:lnTo>
                  <a:lnTo>
                    <a:pt x="251" y="140"/>
                  </a:lnTo>
                  <a:lnTo>
                    <a:pt x="248" y="137"/>
                  </a:lnTo>
                  <a:lnTo>
                    <a:pt x="246" y="135"/>
                  </a:lnTo>
                  <a:lnTo>
                    <a:pt x="244" y="133"/>
                  </a:lnTo>
                  <a:lnTo>
                    <a:pt x="241" y="133"/>
                  </a:lnTo>
                  <a:lnTo>
                    <a:pt x="225" y="126"/>
                  </a:lnTo>
                  <a:lnTo>
                    <a:pt x="208" y="119"/>
                  </a:lnTo>
                  <a:lnTo>
                    <a:pt x="192" y="111"/>
                  </a:lnTo>
                  <a:lnTo>
                    <a:pt x="173" y="107"/>
                  </a:lnTo>
                  <a:lnTo>
                    <a:pt x="170" y="107"/>
                  </a:lnTo>
                  <a:lnTo>
                    <a:pt x="168" y="104"/>
                  </a:lnTo>
                  <a:lnTo>
                    <a:pt x="166" y="104"/>
                  </a:lnTo>
                  <a:lnTo>
                    <a:pt x="147" y="100"/>
                  </a:lnTo>
                  <a:lnTo>
                    <a:pt x="144" y="97"/>
                  </a:lnTo>
                  <a:lnTo>
                    <a:pt x="142" y="97"/>
                  </a:lnTo>
                  <a:lnTo>
                    <a:pt x="142" y="97"/>
                  </a:lnTo>
                  <a:lnTo>
                    <a:pt x="140" y="97"/>
                  </a:lnTo>
                  <a:lnTo>
                    <a:pt x="135" y="95"/>
                  </a:lnTo>
                  <a:lnTo>
                    <a:pt x="123" y="90"/>
                  </a:lnTo>
                  <a:lnTo>
                    <a:pt x="118" y="88"/>
                  </a:lnTo>
                  <a:lnTo>
                    <a:pt x="116" y="88"/>
                  </a:lnTo>
                  <a:lnTo>
                    <a:pt x="116" y="83"/>
                  </a:lnTo>
                  <a:lnTo>
                    <a:pt x="114" y="81"/>
                  </a:lnTo>
                  <a:lnTo>
                    <a:pt x="114" y="78"/>
                  </a:lnTo>
                  <a:lnTo>
                    <a:pt x="111" y="76"/>
                  </a:lnTo>
                  <a:lnTo>
                    <a:pt x="107" y="71"/>
                  </a:lnTo>
                  <a:lnTo>
                    <a:pt x="104" y="71"/>
                  </a:lnTo>
                  <a:lnTo>
                    <a:pt x="104" y="71"/>
                  </a:lnTo>
                  <a:lnTo>
                    <a:pt x="95" y="69"/>
                  </a:lnTo>
                  <a:lnTo>
                    <a:pt x="88" y="69"/>
                  </a:lnTo>
                  <a:lnTo>
                    <a:pt x="81" y="67"/>
                  </a:lnTo>
                  <a:lnTo>
                    <a:pt x="74" y="64"/>
                  </a:lnTo>
                  <a:lnTo>
                    <a:pt x="62" y="67"/>
                  </a:lnTo>
                  <a:lnTo>
                    <a:pt x="55" y="69"/>
                  </a:lnTo>
                  <a:lnTo>
                    <a:pt x="50" y="71"/>
                  </a:lnTo>
                  <a:lnTo>
                    <a:pt x="45" y="76"/>
                  </a:lnTo>
                  <a:lnTo>
                    <a:pt x="40" y="81"/>
                  </a:lnTo>
                  <a:lnTo>
                    <a:pt x="33" y="78"/>
                  </a:lnTo>
                  <a:lnTo>
                    <a:pt x="29" y="76"/>
                  </a:lnTo>
                  <a:lnTo>
                    <a:pt x="24" y="78"/>
                  </a:lnTo>
                  <a:lnTo>
                    <a:pt x="19" y="83"/>
                  </a:lnTo>
                  <a:lnTo>
                    <a:pt x="12" y="100"/>
                  </a:lnTo>
                  <a:lnTo>
                    <a:pt x="5" y="116"/>
                  </a:lnTo>
                  <a:lnTo>
                    <a:pt x="5" y="121"/>
                  </a:lnTo>
                  <a:lnTo>
                    <a:pt x="3" y="128"/>
                  </a:lnTo>
                  <a:lnTo>
                    <a:pt x="0" y="166"/>
                  </a:lnTo>
                  <a:lnTo>
                    <a:pt x="0" y="168"/>
                  </a:lnTo>
                  <a:lnTo>
                    <a:pt x="0" y="170"/>
                  </a:lnTo>
                  <a:lnTo>
                    <a:pt x="0" y="175"/>
                  </a:lnTo>
                  <a:lnTo>
                    <a:pt x="3" y="180"/>
                  </a:lnTo>
                  <a:lnTo>
                    <a:pt x="7" y="182"/>
                  </a:lnTo>
                  <a:lnTo>
                    <a:pt x="12" y="187"/>
                  </a:lnTo>
                  <a:lnTo>
                    <a:pt x="17" y="189"/>
                  </a:lnTo>
                  <a:lnTo>
                    <a:pt x="24" y="199"/>
                  </a:lnTo>
                  <a:lnTo>
                    <a:pt x="29" y="208"/>
                  </a:lnTo>
                  <a:lnTo>
                    <a:pt x="31" y="220"/>
                  </a:lnTo>
                  <a:lnTo>
                    <a:pt x="33" y="225"/>
                  </a:lnTo>
                  <a:lnTo>
                    <a:pt x="33" y="225"/>
                  </a:lnTo>
                  <a:lnTo>
                    <a:pt x="36" y="227"/>
                  </a:lnTo>
                  <a:lnTo>
                    <a:pt x="40" y="225"/>
                  </a:lnTo>
                  <a:lnTo>
                    <a:pt x="43" y="225"/>
                  </a:lnTo>
                  <a:lnTo>
                    <a:pt x="48" y="225"/>
                  </a:lnTo>
                  <a:lnTo>
                    <a:pt x="52" y="225"/>
                  </a:lnTo>
                  <a:lnTo>
                    <a:pt x="59" y="222"/>
                  </a:lnTo>
                  <a:lnTo>
                    <a:pt x="62" y="218"/>
                  </a:lnTo>
                  <a:lnTo>
                    <a:pt x="64" y="218"/>
                  </a:lnTo>
                  <a:lnTo>
                    <a:pt x="66" y="215"/>
                  </a:lnTo>
                  <a:lnTo>
                    <a:pt x="74" y="204"/>
                  </a:lnTo>
                  <a:lnTo>
                    <a:pt x="78" y="199"/>
                  </a:lnTo>
                  <a:lnTo>
                    <a:pt x="83" y="196"/>
                  </a:lnTo>
                  <a:lnTo>
                    <a:pt x="90" y="194"/>
                  </a:lnTo>
                  <a:lnTo>
                    <a:pt x="97" y="192"/>
                  </a:lnTo>
                  <a:lnTo>
                    <a:pt x="102" y="189"/>
                  </a:lnTo>
                  <a:lnTo>
                    <a:pt x="111" y="189"/>
                  </a:lnTo>
                  <a:lnTo>
                    <a:pt x="111" y="189"/>
                  </a:lnTo>
                  <a:lnTo>
                    <a:pt x="114" y="194"/>
                  </a:lnTo>
                  <a:lnTo>
                    <a:pt x="111" y="199"/>
                  </a:lnTo>
                  <a:lnTo>
                    <a:pt x="114" y="206"/>
                  </a:lnTo>
                  <a:lnTo>
                    <a:pt x="114" y="218"/>
                  </a:lnTo>
                  <a:lnTo>
                    <a:pt x="116" y="230"/>
                  </a:lnTo>
                  <a:lnTo>
                    <a:pt x="118" y="234"/>
                  </a:lnTo>
                  <a:lnTo>
                    <a:pt x="121" y="241"/>
                  </a:lnTo>
                  <a:lnTo>
                    <a:pt x="123" y="251"/>
                  </a:lnTo>
                  <a:lnTo>
                    <a:pt x="123" y="253"/>
                  </a:lnTo>
                  <a:lnTo>
                    <a:pt x="125" y="258"/>
                  </a:lnTo>
                  <a:lnTo>
                    <a:pt x="128" y="260"/>
                  </a:lnTo>
                  <a:lnTo>
                    <a:pt x="130" y="263"/>
                  </a:lnTo>
                  <a:lnTo>
                    <a:pt x="133" y="265"/>
                  </a:lnTo>
                  <a:lnTo>
                    <a:pt x="135" y="265"/>
                  </a:lnTo>
                  <a:lnTo>
                    <a:pt x="140" y="267"/>
                  </a:lnTo>
                  <a:lnTo>
                    <a:pt x="144" y="267"/>
                  </a:lnTo>
                  <a:lnTo>
                    <a:pt x="154" y="267"/>
                  </a:lnTo>
                  <a:lnTo>
                    <a:pt x="166" y="267"/>
                  </a:lnTo>
                  <a:lnTo>
                    <a:pt x="175" y="270"/>
                  </a:lnTo>
                  <a:lnTo>
                    <a:pt x="187" y="274"/>
                  </a:lnTo>
                  <a:lnTo>
                    <a:pt x="185" y="274"/>
                  </a:lnTo>
                  <a:lnTo>
                    <a:pt x="185" y="277"/>
                  </a:lnTo>
                  <a:lnTo>
                    <a:pt x="185" y="277"/>
                  </a:lnTo>
                  <a:lnTo>
                    <a:pt x="185" y="282"/>
                  </a:lnTo>
                  <a:lnTo>
                    <a:pt x="182" y="284"/>
                  </a:lnTo>
                  <a:lnTo>
                    <a:pt x="180" y="284"/>
                  </a:lnTo>
                  <a:lnTo>
                    <a:pt x="177" y="286"/>
                  </a:lnTo>
                  <a:lnTo>
                    <a:pt x="177" y="289"/>
                  </a:lnTo>
                  <a:lnTo>
                    <a:pt x="170" y="293"/>
                  </a:lnTo>
                  <a:lnTo>
                    <a:pt x="166" y="298"/>
                  </a:lnTo>
                  <a:lnTo>
                    <a:pt x="163" y="305"/>
                  </a:lnTo>
                  <a:lnTo>
                    <a:pt x="163" y="312"/>
                  </a:lnTo>
                  <a:lnTo>
                    <a:pt x="163" y="312"/>
                  </a:lnTo>
                  <a:lnTo>
                    <a:pt x="166" y="315"/>
                  </a:lnTo>
                  <a:lnTo>
                    <a:pt x="166" y="317"/>
                  </a:lnTo>
                  <a:lnTo>
                    <a:pt x="168" y="317"/>
                  </a:lnTo>
                  <a:lnTo>
                    <a:pt x="185" y="319"/>
                  </a:lnTo>
                  <a:lnTo>
                    <a:pt x="201" y="322"/>
                  </a:lnTo>
                  <a:lnTo>
                    <a:pt x="199" y="322"/>
                  </a:lnTo>
                  <a:lnTo>
                    <a:pt x="199" y="324"/>
                  </a:lnTo>
                  <a:lnTo>
                    <a:pt x="199" y="326"/>
                  </a:lnTo>
                  <a:lnTo>
                    <a:pt x="199" y="329"/>
                  </a:lnTo>
                  <a:lnTo>
                    <a:pt x="199" y="329"/>
                  </a:lnTo>
                  <a:lnTo>
                    <a:pt x="196" y="336"/>
                  </a:lnTo>
                  <a:lnTo>
                    <a:pt x="196" y="338"/>
                  </a:lnTo>
                  <a:lnTo>
                    <a:pt x="196" y="343"/>
                  </a:lnTo>
                  <a:lnTo>
                    <a:pt x="199" y="350"/>
                  </a:lnTo>
                  <a:lnTo>
                    <a:pt x="201" y="359"/>
                  </a:lnTo>
                  <a:lnTo>
                    <a:pt x="203" y="364"/>
                  </a:lnTo>
                  <a:lnTo>
                    <a:pt x="208" y="369"/>
                  </a:lnTo>
                  <a:lnTo>
                    <a:pt x="215" y="376"/>
                  </a:lnTo>
                  <a:lnTo>
                    <a:pt x="220" y="378"/>
                  </a:lnTo>
                  <a:lnTo>
                    <a:pt x="225" y="381"/>
                  </a:lnTo>
                  <a:lnTo>
                    <a:pt x="227" y="383"/>
                  </a:lnTo>
                  <a:lnTo>
                    <a:pt x="229" y="385"/>
                  </a:lnTo>
                  <a:lnTo>
                    <a:pt x="232" y="388"/>
                  </a:lnTo>
                  <a:lnTo>
                    <a:pt x="232" y="393"/>
                  </a:lnTo>
                  <a:lnTo>
                    <a:pt x="234" y="397"/>
                  </a:lnTo>
                  <a:lnTo>
                    <a:pt x="234" y="404"/>
                  </a:lnTo>
                  <a:lnTo>
                    <a:pt x="236" y="411"/>
                  </a:lnTo>
                  <a:lnTo>
                    <a:pt x="239" y="416"/>
                  </a:lnTo>
                  <a:lnTo>
                    <a:pt x="241" y="421"/>
                  </a:lnTo>
                  <a:lnTo>
                    <a:pt x="239" y="423"/>
                  </a:lnTo>
                  <a:lnTo>
                    <a:pt x="241" y="428"/>
                  </a:lnTo>
                  <a:lnTo>
                    <a:pt x="241" y="437"/>
                  </a:lnTo>
                  <a:lnTo>
                    <a:pt x="244" y="445"/>
                  </a:lnTo>
                  <a:lnTo>
                    <a:pt x="248" y="454"/>
                  </a:lnTo>
                  <a:lnTo>
                    <a:pt x="253" y="447"/>
                  </a:lnTo>
                  <a:lnTo>
                    <a:pt x="260" y="442"/>
                  </a:lnTo>
                  <a:lnTo>
                    <a:pt x="262" y="437"/>
                  </a:lnTo>
                  <a:lnTo>
                    <a:pt x="262" y="437"/>
                  </a:lnTo>
                  <a:lnTo>
                    <a:pt x="262" y="435"/>
                  </a:lnTo>
                  <a:lnTo>
                    <a:pt x="265" y="435"/>
                  </a:lnTo>
                  <a:lnTo>
                    <a:pt x="262" y="428"/>
                  </a:lnTo>
                  <a:lnTo>
                    <a:pt x="265" y="423"/>
                  </a:lnTo>
                  <a:lnTo>
                    <a:pt x="265" y="421"/>
                  </a:lnTo>
                  <a:lnTo>
                    <a:pt x="267" y="419"/>
                  </a:lnTo>
                  <a:lnTo>
                    <a:pt x="270" y="416"/>
                  </a:lnTo>
                  <a:lnTo>
                    <a:pt x="274" y="416"/>
                  </a:lnTo>
                  <a:lnTo>
                    <a:pt x="279" y="416"/>
                  </a:lnTo>
                  <a:lnTo>
                    <a:pt x="284" y="416"/>
                  </a:lnTo>
                  <a:lnTo>
                    <a:pt x="291" y="419"/>
                  </a:lnTo>
                  <a:lnTo>
                    <a:pt x="296" y="421"/>
                  </a:lnTo>
                  <a:lnTo>
                    <a:pt x="300" y="423"/>
                  </a:lnTo>
                  <a:lnTo>
                    <a:pt x="303" y="423"/>
                  </a:lnTo>
                  <a:lnTo>
                    <a:pt x="305" y="423"/>
                  </a:lnTo>
                  <a:lnTo>
                    <a:pt x="307" y="423"/>
                  </a:lnTo>
                  <a:lnTo>
                    <a:pt x="312" y="421"/>
                  </a:lnTo>
                  <a:lnTo>
                    <a:pt x="314" y="421"/>
                  </a:lnTo>
                  <a:lnTo>
                    <a:pt x="314" y="421"/>
                  </a:lnTo>
                  <a:lnTo>
                    <a:pt x="317" y="421"/>
                  </a:lnTo>
                  <a:lnTo>
                    <a:pt x="324" y="416"/>
                  </a:lnTo>
                  <a:lnTo>
                    <a:pt x="333" y="416"/>
                  </a:lnTo>
                  <a:lnTo>
                    <a:pt x="340" y="414"/>
                  </a:lnTo>
                  <a:lnTo>
                    <a:pt x="350" y="416"/>
                  </a:lnTo>
                  <a:lnTo>
                    <a:pt x="355" y="419"/>
                  </a:lnTo>
                  <a:lnTo>
                    <a:pt x="357" y="419"/>
                  </a:lnTo>
                  <a:lnTo>
                    <a:pt x="362" y="421"/>
                  </a:lnTo>
                  <a:lnTo>
                    <a:pt x="364" y="426"/>
                  </a:lnTo>
                  <a:lnTo>
                    <a:pt x="371" y="428"/>
                  </a:lnTo>
                  <a:lnTo>
                    <a:pt x="376" y="433"/>
                  </a:lnTo>
                  <a:lnTo>
                    <a:pt x="378" y="435"/>
                  </a:lnTo>
                  <a:lnTo>
                    <a:pt x="383" y="437"/>
                  </a:lnTo>
                  <a:lnTo>
                    <a:pt x="385" y="440"/>
                  </a:lnTo>
                  <a:lnTo>
                    <a:pt x="388" y="442"/>
                  </a:lnTo>
                  <a:lnTo>
                    <a:pt x="392" y="442"/>
                  </a:lnTo>
                  <a:lnTo>
                    <a:pt x="397" y="445"/>
                  </a:lnTo>
                  <a:lnTo>
                    <a:pt x="402" y="445"/>
                  </a:lnTo>
                  <a:lnTo>
                    <a:pt x="407" y="445"/>
                  </a:lnTo>
                  <a:lnTo>
                    <a:pt x="411" y="445"/>
                  </a:lnTo>
                  <a:lnTo>
                    <a:pt x="418" y="445"/>
                  </a:lnTo>
                  <a:lnTo>
                    <a:pt x="421" y="445"/>
                  </a:lnTo>
                  <a:lnTo>
                    <a:pt x="423" y="445"/>
                  </a:lnTo>
                  <a:lnTo>
                    <a:pt x="423" y="445"/>
                  </a:lnTo>
                  <a:lnTo>
                    <a:pt x="425" y="447"/>
                  </a:lnTo>
                  <a:lnTo>
                    <a:pt x="428" y="454"/>
                  </a:lnTo>
                  <a:lnTo>
                    <a:pt x="430" y="461"/>
                  </a:lnTo>
                  <a:lnTo>
                    <a:pt x="430" y="468"/>
                  </a:lnTo>
                  <a:lnTo>
                    <a:pt x="430" y="478"/>
                  </a:lnTo>
                  <a:lnTo>
                    <a:pt x="430" y="487"/>
                  </a:lnTo>
                  <a:lnTo>
                    <a:pt x="430" y="492"/>
                  </a:lnTo>
                  <a:lnTo>
                    <a:pt x="430" y="497"/>
                  </a:lnTo>
                  <a:lnTo>
                    <a:pt x="433" y="501"/>
                  </a:lnTo>
                  <a:lnTo>
                    <a:pt x="437" y="506"/>
                  </a:lnTo>
                  <a:lnTo>
                    <a:pt x="440" y="501"/>
                  </a:lnTo>
                  <a:lnTo>
                    <a:pt x="444" y="499"/>
                  </a:lnTo>
                  <a:lnTo>
                    <a:pt x="449" y="497"/>
                  </a:lnTo>
                  <a:lnTo>
                    <a:pt x="456" y="497"/>
                  </a:lnTo>
                  <a:lnTo>
                    <a:pt x="456" y="497"/>
                  </a:lnTo>
                  <a:lnTo>
                    <a:pt x="459" y="497"/>
                  </a:lnTo>
                  <a:lnTo>
                    <a:pt x="463" y="497"/>
                  </a:lnTo>
                  <a:lnTo>
                    <a:pt x="468" y="499"/>
                  </a:lnTo>
                  <a:lnTo>
                    <a:pt x="470" y="504"/>
                  </a:lnTo>
                  <a:lnTo>
                    <a:pt x="473" y="506"/>
                  </a:lnTo>
                  <a:lnTo>
                    <a:pt x="473" y="511"/>
                  </a:lnTo>
                  <a:lnTo>
                    <a:pt x="473" y="515"/>
                  </a:lnTo>
                  <a:lnTo>
                    <a:pt x="473" y="520"/>
                  </a:lnTo>
                  <a:lnTo>
                    <a:pt x="473" y="527"/>
                  </a:lnTo>
                  <a:lnTo>
                    <a:pt x="470" y="534"/>
                  </a:lnTo>
                  <a:lnTo>
                    <a:pt x="475" y="530"/>
                  </a:lnTo>
                  <a:lnTo>
                    <a:pt x="480" y="527"/>
                  </a:lnTo>
                  <a:lnTo>
                    <a:pt x="492" y="525"/>
                  </a:lnTo>
                  <a:lnTo>
                    <a:pt x="503" y="522"/>
                  </a:lnTo>
                  <a:lnTo>
                    <a:pt x="518" y="520"/>
                  </a:lnTo>
                  <a:lnTo>
                    <a:pt x="525" y="518"/>
                  </a:lnTo>
                  <a:lnTo>
                    <a:pt x="529" y="518"/>
                  </a:lnTo>
                  <a:lnTo>
                    <a:pt x="532" y="518"/>
                  </a:lnTo>
                  <a:lnTo>
                    <a:pt x="541" y="520"/>
                  </a:lnTo>
                  <a:lnTo>
                    <a:pt x="548" y="522"/>
                  </a:lnTo>
                  <a:lnTo>
                    <a:pt x="551" y="518"/>
                  </a:lnTo>
                  <a:lnTo>
                    <a:pt x="551" y="515"/>
                  </a:lnTo>
                  <a:lnTo>
                    <a:pt x="553" y="513"/>
                  </a:lnTo>
                  <a:lnTo>
                    <a:pt x="555" y="511"/>
                  </a:lnTo>
                  <a:lnTo>
                    <a:pt x="555" y="508"/>
                  </a:lnTo>
                  <a:lnTo>
                    <a:pt x="555" y="506"/>
                  </a:lnTo>
                  <a:lnTo>
                    <a:pt x="558" y="504"/>
                  </a:lnTo>
                  <a:lnTo>
                    <a:pt x="558" y="499"/>
                  </a:lnTo>
                  <a:lnTo>
                    <a:pt x="558" y="494"/>
                  </a:lnTo>
                  <a:lnTo>
                    <a:pt x="558" y="489"/>
                  </a:lnTo>
                  <a:lnTo>
                    <a:pt x="558" y="482"/>
                  </a:lnTo>
                  <a:lnTo>
                    <a:pt x="558" y="478"/>
                  </a:lnTo>
                  <a:lnTo>
                    <a:pt x="555" y="471"/>
                  </a:lnTo>
                  <a:lnTo>
                    <a:pt x="555" y="466"/>
                  </a:lnTo>
                  <a:lnTo>
                    <a:pt x="558" y="461"/>
                  </a:lnTo>
                  <a:lnTo>
                    <a:pt x="560" y="459"/>
                  </a:lnTo>
                  <a:lnTo>
                    <a:pt x="562" y="454"/>
                  </a:lnTo>
                  <a:lnTo>
                    <a:pt x="565" y="452"/>
                  </a:lnTo>
                  <a:lnTo>
                    <a:pt x="570" y="452"/>
                  </a:lnTo>
                  <a:lnTo>
                    <a:pt x="574" y="449"/>
                  </a:lnTo>
                  <a:lnTo>
                    <a:pt x="581" y="449"/>
                  </a:lnTo>
                  <a:lnTo>
                    <a:pt x="588" y="449"/>
                  </a:lnTo>
                  <a:lnTo>
                    <a:pt x="595" y="452"/>
                  </a:lnTo>
                  <a:lnTo>
                    <a:pt x="598" y="452"/>
                  </a:lnTo>
                  <a:lnTo>
                    <a:pt x="600" y="454"/>
                  </a:lnTo>
                  <a:lnTo>
                    <a:pt x="617" y="466"/>
                  </a:lnTo>
                  <a:lnTo>
                    <a:pt x="629" y="473"/>
                  </a:lnTo>
                  <a:lnTo>
                    <a:pt x="636" y="478"/>
                  </a:lnTo>
                  <a:lnTo>
                    <a:pt x="643" y="480"/>
                  </a:lnTo>
                  <a:lnTo>
                    <a:pt x="650" y="480"/>
                  </a:lnTo>
                  <a:lnTo>
                    <a:pt x="659" y="482"/>
                  </a:lnTo>
                  <a:lnTo>
                    <a:pt x="659" y="480"/>
                  </a:lnTo>
                  <a:lnTo>
                    <a:pt x="662" y="480"/>
                  </a:lnTo>
                  <a:lnTo>
                    <a:pt x="666" y="480"/>
                  </a:lnTo>
                  <a:lnTo>
                    <a:pt x="671" y="478"/>
                  </a:lnTo>
                  <a:lnTo>
                    <a:pt x="673" y="475"/>
                  </a:lnTo>
                  <a:lnTo>
                    <a:pt x="676" y="473"/>
                  </a:lnTo>
                  <a:lnTo>
                    <a:pt x="678" y="471"/>
                  </a:lnTo>
                  <a:lnTo>
                    <a:pt x="676" y="466"/>
                  </a:lnTo>
                  <a:lnTo>
                    <a:pt x="676" y="463"/>
                  </a:lnTo>
                  <a:lnTo>
                    <a:pt x="673" y="459"/>
                  </a:lnTo>
                  <a:lnTo>
                    <a:pt x="671" y="454"/>
                  </a:lnTo>
                  <a:lnTo>
                    <a:pt x="669" y="447"/>
                  </a:lnTo>
                  <a:lnTo>
                    <a:pt x="666" y="416"/>
                  </a:lnTo>
                  <a:lnTo>
                    <a:pt x="666" y="411"/>
                  </a:lnTo>
                  <a:lnTo>
                    <a:pt x="666" y="407"/>
                  </a:lnTo>
                  <a:lnTo>
                    <a:pt x="669" y="404"/>
                  </a:lnTo>
                  <a:lnTo>
                    <a:pt x="673" y="404"/>
                  </a:lnTo>
                  <a:lnTo>
                    <a:pt x="681" y="404"/>
                  </a:lnTo>
                  <a:lnTo>
                    <a:pt x="690" y="404"/>
                  </a:lnTo>
                  <a:lnTo>
                    <a:pt x="695" y="404"/>
                  </a:lnTo>
                  <a:lnTo>
                    <a:pt x="697" y="407"/>
                  </a:lnTo>
                  <a:lnTo>
                    <a:pt x="707" y="411"/>
                  </a:lnTo>
                  <a:lnTo>
                    <a:pt x="711" y="414"/>
                  </a:lnTo>
                  <a:lnTo>
                    <a:pt x="714" y="414"/>
                  </a:lnTo>
                  <a:lnTo>
                    <a:pt x="716" y="416"/>
                  </a:lnTo>
                  <a:lnTo>
                    <a:pt x="721" y="416"/>
                  </a:lnTo>
                  <a:lnTo>
                    <a:pt x="725" y="419"/>
                  </a:lnTo>
                  <a:lnTo>
                    <a:pt x="725" y="419"/>
                  </a:lnTo>
                  <a:lnTo>
                    <a:pt x="728" y="419"/>
                  </a:lnTo>
                  <a:lnTo>
                    <a:pt x="730" y="419"/>
                  </a:lnTo>
                  <a:lnTo>
                    <a:pt x="730" y="419"/>
                  </a:lnTo>
                  <a:lnTo>
                    <a:pt x="730" y="419"/>
                  </a:lnTo>
                  <a:lnTo>
                    <a:pt x="730" y="419"/>
                  </a:lnTo>
                  <a:lnTo>
                    <a:pt x="735" y="414"/>
                  </a:lnTo>
                  <a:lnTo>
                    <a:pt x="742" y="409"/>
                  </a:lnTo>
                  <a:lnTo>
                    <a:pt x="749" y="407"/>
                  </a:lnTo>
                  <a:lnTo>
                    <a:pt x="758" y="407"/>
                  </a:lnTo>
                  <a:lnTo>
                    <a:pt x="758" y="407"/>
                  </a:lnTo>
                  <a:lnTo>
                    <a:pt x="761" y="407"/>
                  </a:lnTo>
                  <a:lnTo>
                    <a:pt x="766" y="407"/>
                  </a:lnTo>
                  <a:lnTo>
                    <a:pt x="770" y="409"/>
                  </a:lnTo>
                  <a:lnTo>
                    <a:pt x="770" y="411"/>
                  </a:lnTo>
                  <a:lnTo>
                    <a:pt x="773" y="414"/>
                  </a:lnTo>
                  <a:lnTo>
                    <a:pt x="773" y="421"/>
                  </a:lnTo>
                  <a:lnTo>
                    <a:pt x="773" y="426"/>
                  </a:lnTo>
                  <a:lnTo>
                    <a:pt x="773" y="430"/>
                  </a:lnTo>
                  <a:lnTo>
                    <a:pt x="770" y="435"/>
                  </a:lnTo>
                  <a:lnTo>
                    <a:pt x="770" y="440"/>
                  </a:lnTo>
                  <a:lnTo>
                    <a:pt x="773" y="445"/>
                  </a:lnTo>
                  <a:lnTo>
                    <a:pt x="775" y="447"/>
                  </a:lnTo>
                  <a:lnTo>
                    <a:pt x="777" y="449"/>
                  </a:lnTo>
                  <a:lnTo>
                    <a:pt x="780" y="452"/>
                  </a:lnTo>
                  <a:lnTo>
                    <a:pt x="784" y="452"/>
                  </a:lnTo>
                  <a:lnTo>
                    <a:pt x="789" y="452"/>
                  </a:lnTo>
                  <a:lnTo>
                    <a:pt x="801" y="449"/>
                  </a:lnTo>
                  <a:lnTo>
                    <a:pt x="810" y="447"/>
                  </a:lnTo>
                  <a:lnTo>
                    <a:pt x="834" y="442"/>
                  </a:lnTo>
                  <a:lnTo>
                    <a:pt x="858" y="440"/>
                  </a:lnTo>
                  <a:lnTo>
                    <a:pt x="884" y="435"/>
                  </a:lnTo>
                  <a:lnTo>
                    <a:pt x="910" y="435"/>
                  </a:lnTo>
                  <a:lnTo>
                    <a:pt x="914" y="433"/>
                  </a:lnTo>
                  <a:lnTo>
                    <a:pt x="919" y="433"/>
                  </a:lnTo>
                  <a:lnTo>
                    <a:pt x="921" y="433"/>
                  </a:lnTo>
                  <a:lnTo>
                    <a:pt x="945" y="426"/>
                  </a:lnTo>
                  <a:lnTo>
                    <a:pt x="957" y="423"/>
                  </a:lnTo>
                  <a:lnTo>
                    <a:pt x="971" y="423"/>
                  </a:lnTo>
                  <a:lnTo>
                    <a:pt x="978" y="421"/>
                  </a:lnTo>
                  <a:lnTo>
                    <a:pt x="988" y="421"/>
                  </a:lnTo>
                  <a:lnTo>
                    <a:pt x="997" y="419"/>
                  </a:lnTo>
                  <a:lnTo>
                    <a:pt x="1004" y="416"/>
                  </a:lnTo>
                  <a:lnTo>
                    <a:pt x="1011" y="414"/>
                  </a:lnTo>
                  <a:lnTo>
                    <a:pt x="1014" y="414"/>
                  </a:lnTo>
                  <a:lnTo>
                    <a:pt x="1016" y="411"/>
                  </a:lnTo>
                  <a:lnTo>
                    <a:pt x="1016" y="411"/>
                  </a:lnTo>
                  <a:lnTo>
                    <a:pt x="1018" y="411"/>
                  </a:lnTo>
                  <a:lnTo>
                    <a:pt x="1021" y="409"/>
                  </a:lnTo>
                  <a:lnTo>
                    <a:pt x="1028" y="397"/>
                  </a:lnTo>
                  <a:lnTo>
                    <a:pt x="1037" y="388"/>
                  </a:lnTo>
                  <a:lnTo>
                    <a:pt x="1042" y="383"/>
                  </a:lnTo>
                  <a:lnTo>
                    <a:pt x="1047" y="381"/>
                  </a:lnTo>
                  <a:lnTo>
                    <a:pt x="1054" y="378"/>
                  </a:lnTo>
                  <a:lnTo>
                    <a:pt x="1058" y="378"/>
                  </a:lnTo>
                  <a:lnTo>
                    <a:pt x="1061" y="378"/>
                  </a:lnTo>
                  <a:lnTo>
                    <a:pt x="1068" y="381"/>
                  </a:lnTo>
                  <a:lnTo>
                    <a:pt x="1073" y="383"/>
                  </a:lnTo>
                  <a:lnTo>
                    <a:pt x="1077" y="388"/>
                  </a:lnTo>
                  <a:lnTo>
                    <a:pt x="1082" y="395"/>
                  </a:lnTo>
                  <a:lnTo>
                    <a:pt x="1087" y="402"/>
                  </a:lnTo>
                  <a:lnTo>
                    <a:pt x="1089" y="409"/>
                  </a:lnTo>
                  <a:lnTo>
                    <a:pt x="1092" y="407"/>
                  </a:lnTo>
                  <a:lnTo>
                    <a:pt x="1094" y="404"/>
                  </a:lnTo>
                  <a:lnTo>
                    <a:pt x="1094" y="404"/>
                  </a:lnTo>
                  <a:lnTo>
                    <a:pt x="1094" y="402"/>
                  </a:lnTo>
                  <a:lnTo>
                    <a:pt x="1096" y="400"/>
                  </a:lnTo>
                  <a:lnTo>
                    <a:pt x="1099" y="395"/>
                  </a:lnTo>
                  <a:lnTo>
                    <a:pt x="1101" y="390"/>
                  </a:lnTo>
                  <a:lnTo>
                    <a:pt x="1108" y="383"/>
                  </a:lnTo>
                  <a:lnTo>
                    <a:pt x="1120" y="371"/>
                  </a:lnTo>
                  <a:lnTo>
                    <a:pt x="1125" y="369"/>
                  </a:lnTo>
                  <a:lnTo>
                    <a:pt x="1127" y="367"/>
                  </a:lnTo>
                  <a:lnTo>
                    <a:pt x="1129" y="362"/>
                  </a:lnTo>
                  <a:lnTo>
                    <a:pt x="1129" y="357"/>
                  </a:lnTo>
                  <a:lnTo>
                    <a:pt x="1132" y="352"/>
                  </a:lnTo>
                  <a:lnTo>
                    <a:pt x="1132" y="350"/>
                  </a:lnTo>
                  <a:lnTo>
                    <a:pt x="1132" y="348"/>
                  </a:lnTo>
                  <a:lnTo>
                    <a:pt x="1132" y="348"/>
                  </a:lnTo>
                  <a:lnTo>
                    <a:pt x="1132" y="341"/>
                  </a:lnTo>
                  <a:lnTo>
                    <a:pt x="1132" y="336"/>
                  </a:lnTo>
                  <a:lnTo>
                    <a:pt x="1129" y="329"/>
                  </a:lnTo>
                  <a:lnTo>
                    <a:pt x="1129" y="322"/>
                  </a:lnTo>
                  <a:lnTo>
                    <a:pt x="1132" y="317"/>
                  </a:lnTo>
                  <a:lnTo>
                    <a:pt x="1132" y="312"/>
                  </a:lnTo>
                  <a:lnTo>
                    <a:pt x="1134" y="308"/>
                  </a:lnTo>
                  <a:lnTo>
                    <a:pt x="1136" y="303"/>
                  </a:lnTo>
                  <a:lnTo>
                    <a:pt x="1141" y="298"/>
                  </a:lnTo>
                  <a:lnTo>
                    <a:pt x="1143" y="296"/>
                  </a:lnTo>
                  <a:lnTo>
                    <a:pt x="1148" y="293"/>
                  </a:lnTo>
                  <a:lnTo>
                    <a:pt x="1155" y="291"/>
                  </a:lnTo>
                  <a:lnTo>
                    <a:pt x="1158" y="291"/>
                  </a:lnTo>
                  <a:lnTo>
                    <a:pt x="1158" y="291"/>
                  </a:lnTo>
                  <a:lnTo>
                    <a:pt x="1162" y="289"/>
                  </a:lnTo>
                  <a:lnTo>
                    <a:pt x="1162" y="289"/>
                  </a:lnTo>
                  <a:lnTo>
                    <a:pt x="1162" y="286"/>
                  </a:lnTo>
                  <a:lnTo>
                    <a:pt x="1162" y="286"/>
                  </a:lnTo>
                  <a:lnTo>
                    <a:pt x="1162" y="286"/>
                  </a:lnTo>
                  <a:lnTo>
                    <a:pt x="1162" y="284"/>
                  </a:lnTo>
                  <a:lnTo>
                    <a:pt x="1162" y="284"/>
                  </a:lnTo>
                  <a:lnTo>
                    <a:pt x="1162" y="284"/>
                  </a:lnTo>
                  <a:lnTo>
                    <a:pt x="1165" y="284"/>
                  </a:lnTo>
                  <a:lnTo>
                    <a:pt x="1162" y="279"/>
                  </a:lnTo>
                  <a:lnTo>
                    <a:pt x="1162" y="274"/>
                  </a:lnTo>
                  <a:lnTo>
                    <a:pt x="1158" y="270"/>
                  </a:lnTo>
                  <a:lnTo>
                    <a:pt x="1153" y="265"/>
                  </a:lnTo>
                  <a:lnTo>
                    <a:pt x="1146" y="260"/>
                  </a:lnTo>
                  <a:lnTo>
                    <a:pt x="1139" y="256"/>
                  </a:lnTo>
                  <a:lnTo>
                    <a:pt x="1134" y="253"/>
                  </a:lnTo>
                  <a:lnTo>
                    <a:pt x="1132" y="251"/>
                  </a:lnTo>
                  <a:lnTo>
                    <a:pt x="1132" y="246"/>
                  </a:lnTo>
                  <a:lnTo>
                    <a:pt x="1132" y="244"/>
                  </a:lnTo>
                  <a:lnTo>
                    <a:pt x="1132" y="241"/>
                  </a:lnTo>
                  <a:lnTo>
                    <a:pt x="1132" y="237"/>
                  </a:lnTo>
                  <a:lnTo>
                    <a:pt x="1136" y="234"/>
                  </a:lnTo>
                  <a:lnTo>
                    <a:pt x="1139" y="230"/>
                  </a:lnTo>
                  <a:lnTo>
                    <a:pt x="1151" y="220"/>
                  </a:lnTo>
                  <a:lnTo>
                    <a:pt x="1158" y="215"/>
                  </a:lnTo>
                  <a:lnTo>
                    <a:pt x="1165" y="211"/>
                  </a:lnTo>
                  <a:lnTo>
                    <a:pt x="1172" y="206"/>
                  </a:lnTo>
                  <a:lnTo>
                    <a:pt x="1181" y="201"/>
                  </a:lnTo>
                  <a:lnTo>
                    <a:pt x="1188" y="194"/>
                  </a:lnTo>
                  <a:lnTo>
                    <a:pt x="1198" y="189"/>
                  </a:lnTo>
                  <a:lnTo>
                    <a:pt x="1198" y="187"/>
                  </a:lnTo>
                  <a:lnTo>
                    <a:pt x="1195" y="185"/>
                  </a:lnTo>
                  <a:lnTo>
                    <a:pt x="1193" y="185"/>
                  </a:lnTo>
                  <a:lnTo>
                    <a:pt x="1193" y="185"/>
                  </a:lnTo>
                  <a:lnTo>
                    <a:pt x="1193" y="185"/>
                  </a:lnTo>
                  <a:lnTo>
                    <a:pt x="1193" y="185"/>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91" name="Freeform 154">
              <a:extLst>
                <a:ext uri="{FF2B5EF4-FFF2-40B4-BE49-F238E27FC236}">
                  <a16:creationId xmlns:a16="http://schemas.microsoft.com/office/drawing/2014/main" id="{7F3140D2-6883-4676-89CC-7EBEEBC925D6}"/>
                </a:ext>
              </a:extLst>
            </p:cNvPr>
            <p:cNvSpPr>
              <a:spLocks/>
            </p:cNvSpPr>
            <p:nvPr/>
          </p:nvSpPr>
          <p:spPr bwMode="auto">
            <a:xfrm>
              <a:off x="3283599" y="3046517"/>
              <a:ext cx="973698" cy="1034370"/>
            </a:xfrm>
            <a:custGeom>
              <a:avLst/>
              <a:gdLst/>
              <a:ahLst/>
              <a:cxnLst>
                <a:cxn ang="0">
                  <a:pos x="963" y="0"/>
                </a:cxn>
                <a:cxn ang="0">
                  <a:pos x="824" y="55"/>
                </a:cxn>
                <a:cxn ang="0">
                  <a:pos x="675" y="33"/>
                </a:cxn>
                <a:cxn ang="0">
                  <a:pos x="612" y="33"/>
                </a:cxn>
                <a:cxn ang="0">
                  <a:pos x="567" y="102"/>
                </a:cxn>
                <a:cxn ang="0">
                  <a:pos x="460" y="93"/>
                </a:cxn>
                <a:cxn ang="0">
                  <a:pos x="439" y="220"/>
                </a:cxn>
                <a:cxn ang="0">
                  <a:pos x="456" y="277"/>
                </a:cxn>
                <a:cxn ang="0">
                  <a:pos x="472" y="374"/>
                </a:cxn>
                <a:cxn ang="0">
                  <a:pos x="446" y="435"/>
                </a:cxn>
                <a:cxn ang="0">
                  <a:pos x="401" y="492"/>
                </a:cxn>
                <a:cxn ang="0">
                  <a:pos x="340" y="556"/>
                </a:cxn>
                <a:cxn ang="0">
                  <a:pos x="248" y="534"/>
                </a:cxn>
                <a:cxn ang="0">
                  <a:pos x="158" y="560"/>
                </a:cxn>
                <a:cxn ang="0">
                  <a:pos x="104" y="584"/>
                </a:cxn>
                <a:cxn ang="0">
                  <a:pos x="71" y="600"/>
                </a:cxn>
                <a:cxn ang="0">
                  <a:pos x="35" y="678"/>
                </a:cxn>
                <a:cxn ang="0">
                  <a:pos x="106" y="664"/>
                </a:cxn>
                <a:cxn ang="0">
                  <a:pos x="82" y="792"/>
                </a:cxn>
                <a:cxn ang="0">
                  <a:pos x="94" y="889"/>
                </a:cxn>
                <a:cxn ang="0">
                  <a:pos x="59" y="971"/>
                </a:cxn>
                <a:cxn ang="0">
                  <a:pos x="82" y="1080"/>
                </a:cxn>
                <a:cxn ang="0">
                  <a:pos x="104" y="1219"/>
                </a:cxn>
                <a:cxn ang="0">
                  <a:pos x="115" y="1288"/>
                </a:cxn>
                <a:cxn ang="0">
                  <a:pos x="283" y="1243"/>
                </a:cxn>
                <a:cxn ang="0">
                  <a:pos x="354" y="1252"/>
                </a:cxn>
                <a:cxn ang="0">
                  <a:pos x="411" y="1224"/>
                </a:cxn>
                <a:cxn ang="0">
                  <a:pos x="475" y="1099"/>
                </a:cxn>
                <a:cxn ang="0">
                  <a:pos x="446" y="1049"/>
                </a:cxn>
                <a:cxn ang="0">
                  <a:pos x="633" y="938"/>
                </a:cxn>
                <a:cxn ang="0">
                  <a:pos x="706" y="978"/>
                </a:cxn>
                <a:cxn ang="0">
                  <a:pos x="680" y="1089"/>
                </a:cxn>
                <a:cxn ang="0">
                  <a:pos x="600" y="1087"/>
                </a:cxn>
                <a:cxn ang="0">
                  <a:pos x="526" y="1269"/>
                </a:cxn>
                <a:cxn ang="0">
                  <a:pos x="581" y="1338"/>
                </a:cxn>
                <a:cxn ang="0">
                  <a:pos x="621" y="1451"/>
                </a:cxn>
                <a:cxn ang="0">
                  <a:pos x="581" y="1574"/>
                </a:cxn>
                <a:cxn ang="0">
                  <a:pos x="614" y="1654"/>
                </a:cxn>
                <a:cxn ang="0">
                  <a:pos x="727" y="1607"/>
                </a:cxn>
                <a:cxn ang="0">
                  <a:pos x="826" y="1526"/>
                </a:cxn>
                <a:cxn ang="0">
                  <a:pos x="862" y="1475"/>
                </a:cxn>
                <a:cxn ang="0">
                  <a:pos x="916" y="1401"/>
                </a:cxn>
                <a:cxn ang="0">
                  <a:pos x="852" y="1328"/>
                </a:cxn>
                <a:cxn ang="0">
                  <a:pos x="791" y="1229"/>
                </a:cxn>
                <a:cxn ang="0">
                  <a:pos x="871" y="1186"/>
                </a:cxn>
                <a:cxn ang="0">
                  <a:pos x="1046" y="1132"/>
                </a:cxn>
                <a:cxn ang="0">
                  <a:pos x="1169" y="1054"/>
                </a:cxn>
                <a:cxn ang="0">
                  <a:pos x="1185" y="1014"/>
                </a:cxn>
                <a:cxn ang="0">
                  <a:pos x="1134" y="896"/>
                </a:cxn>
                <a:cxn ang="0">
                  <a:pos x="1188" y="891"/>
                </a:cxn>
                <a:cxn ang="0">
                  <a:pos x="1237" y="867"/>
                </a:cxn>
                <a:cxn ang="0">
                  <a:pos x="1320" y="841"/>
                </a:cxn>
                <a:cxn ang="0">
                  <a:pos x="1396" y="754"/>
                </a:cxn>
                <a:cxn ang="0">
                  <a:pos x="1400" y="664"/>
                </a:cxn>
                <a:cxn ang="0">
                  <a:pos x="1426" y="615"/>
                </a:cxn>
                <a:cxn ang="0">
                  <a:pos x="1363" y="603"/>
                </a:cxn>
                <a:cxn ang="0">
                  <a:pos x="1285" y="608"/>
                </a:cxn>
                <a:cxn ang="0">
                  <a:pos x="1226" y="515"/>
                </a:cxn>
                <a:cxn ang="0">
                  <a:pos x="1245" y="440"/>
                </a:cxn>
                <a:cxn ang="0">
                  <a:pos x="1164" y="364"/>
                </a:cxn>
                <a:cxn ang="0">
                  <a:pos x="1096" y="248"/>
                </a:cxn>
                <a:cxn ang="0">
                  <a:pos x="1056" y="149"/>
                </a:cxn>
              </a:cxnLst>
              <a:rect l="0" t="0" r="r" b="b"/>
              <a:pathLst>
                <a:path w="1429" h="1659">
                  <a:moveTo>
                    <a:pt x="1013" y="88"/>
                  </a:moveTo>
                  <a:lnTo>
                    <a:pt x="1011" y="83"/>
                  </a:lnTo>
                  <a:lnTo>
                    <a:pt x="1008" y="81"/>
                  </a:lnTo>
                  <a:lnTo>
                    <a:pt x="1004" y="74"/>
                  </a:lnTo>
                  <a:lnTo>
                    <a:pt x="999" y="69"/>
                  </a:lnTo>
                  <a:lnTo>
                    <a:pt x="997" y="67"/>
                  </a:lnTo>
                  <a:lnTo>
                    <a:pt x="997" y="64"/>
                  </a:lnTo>
                  <a:lnTo>
                    <a:pt x="994" y="57"/>
                  </a:lnTo>
                  <a:lnTo>
                    <a:pt x="992" y="52"/>
                  </a:lnTo>
                  <a:lnTo>
                    <a:pt x="992" y="45"/>
                  </a:lnTo>
                  <a:lnTo>
                    <a:pt x="992" y="41"/>
                  </a:lnTo>
                  <a:lnTo>
                    <a:pt x="992" y="36"/>
                  </a:lnTo>
                  <a:lnTo>
                    <a:pt x="994" y="31"/>
                  </a:lnTo>
                  <a:lnTo>
                    <a:pt x="992" y="24"/>
                  </a:lnTo>
                  <a:lnTo>
                    <a:pt x="987" y="17"/>
                  </a:lnTo>
                  <a:lnTo>
                    <a:pt x="982" y="10"/>
                  </a:lnTo>
                  <a:lnTo>
                    <a:pt x="978" y="5"/>
                  </a:lnTo>
                  <a:lnTo>
                    <a:pt x="973" y="3"/>
                  </a:lnTo>
                  <a:lnTo>
                    <a:pt x="966" y="0"/>
                  </a:lnTo>
                  <a:lnTo>
                    <a:pt x="963" y="0"/>
                  </a:lnTo>
                  <a:lnTo>
                    <a:pt x="959" y="0"/>
                  </a:lnTo>
                  <a:lnTo>
                    <a:pt x="952" y="3"/>
                  </a:lnTo>
                  <a:lnTo>
                    <a:pt x="947" y="5"/>
                  </a:lnTo>
                  <a:lnTo>
                    <a:pt x="942" y="10"/>
                  </a:lnTo>
                  <a:lnTo>
                    <a:pt x="933" y="19"/>
                  </a:lnTo>
                  <a:lnTo>
                    <a:pt x="926" y="31"/>
                  </a:lnTo>
                  <a:lnTo>
                    <a:pt x="923" y="33"/>
                  </a:lnTo>
                  <a:lnTo>
                    <a:pt x="921" y="33"/>
                  </a:lnTo>
                  <a:lnTo>
                    <a:pt x="921" y="33"/>
                  </a:lnTo>
                  <a:lnTo>
                    <a:pt x="919" y="36"/>
                  </a:lnTo>
                  <a:lnTo>
                    <a:pt x="916" y="36"/>
                  </a:lnTo>
                  <a:lnTo>
                    <a:pt x="909" y="38"/>
                  </a:lnTo>
                  <a:lnTo>
                    <a:pt x="902" y="41"/>
                  </a:lnTo>
                  <a:lnTo>
                    <a:pt x="893" y="43"/>
                  </a:lnTo>
                  <a:lnTo>
                    <a:pt x="883" y="43"/>
                  </a:lnTo>
                  <a:lnTo>
                    <a:pt x="876" y="45"/>
                  </a:lnTo>
                  <a:lnTo>
                    <a:pt x="862" y="45"/>
                  </a:lnTo>
                  <a:lnTo>
                    <a:pt x="850" y="48"/>
                  </a:lnTo>
                  <a:lnTo>
                    <a:pt x="826" y="55"/>
                  </a:lnTo>
                  <a:lnTo>
                    <a:pt x="824" y="55"/>
                  </a:lnTo>
                  <a:lnTo>
                    <a:pt x="819" y="55"/>
                  </a:lnTo>
                  <a:lnTo>
                    <a:pt x="815" y="57"/>
                  </a:lnTo>
                  <a:lnTo>
                    <a:pt x="789" y="57"/>
                  </a:lnTo>
                  <a:lnTo>
                    <a:pt x="763" y="62"/>
                  </a:lnTo>
                  <a:lnTo>
                    <a:pt x="739" y="64"/>
                  </a:lnTo>
                  <a:lnTo>
                    <a:pt x="715" y="69"/>
                  </a:lnTo>
                  <a:lnTo>
                    <a:pt x="706" y="71"/>
                  </a:lnTo>
                  <a:lnTo>
                    <a:pt x="694" y="74"/>
                  </a:lnTo>
                  <a:lnTo>
                    <a:pt x="689" y="74"/>
                  </a:lnTo>
                  <a:lnTo>
                    <a:pt x="685" y="74"/>
                  </a:lnTo>
                  <a:lnTo>
                    <a:pt x="682" y="71"/>
                  </a:lnTo>
                  <a:lnTo>
                    <a:pt x="680" y="69"/>
                  </a:lnTo>
                  <a:lnTo>
                    <a:pt x="678" y="67"/>
                  </a:lnTo>
                  <a:lnTo>
                    <a:pt x="675" y="62"/>
                  </a:lnTo>
                  <a:lnTo>
                    <a:pt x="675" y="57"/>
                  </a:lnTo>
                  <a:lnTo>
                    <a:pt x="678" y="52"/>
                  </a:lnTo>
                  <a:lnTo>
                    <a:pt x="678" y="48"/>
                  </a:lnTo>
                  <a:lnTo>
                    <a:pt x="678" y="43"/>
                  </a:lnTo>
                  <a:lnTo>
                    <a:pt x="678" y="36"/>
                  </a:lnTo>
                  <a:lnTo>
                    <a:pt x="675" y="33"/>
                  </a:lnTo>
                  <a:lnTo>
                    <a:pt x="675" y="31"/>
                  </a:lnTo>
                  <a:lnTo>
                    <a:pt x="671" y="29"/>
                  </a:lnTo>
                  <a:lnTo>
                    <a:pt x="666" y="29"/>
                  </a:lnTo>
                  <a:lnTo>
                    <a:pt x="663" y="29"/>
                  </a:lnTo>
                  <a:lnTo>
                    <a:pt x="663" y="29"/>
                  </a:lnTo>
                  <a:lnTo>
                    <a:pt x="654" y="29"/>
                  </a:lnTo>
                  <a:lnTo>
                    <a:pt x="647" y="31"/>
                  </a:lnTo>
                  <a:lnTo>
                    <a:pt x="640" y="36"/>
                  </a:lnTo>
                  <a:lnTo>
                    <a:pt x="635" y="41"/>
                  </a:lnTo>
                  <a:lnTo>
                    <a:pt x="635" y="41"/>
                  </a:lnTo>
                  <a:lnTo>
                    <a:pt x="635" y="41"/>
                  </a:lnTo>
                  <a:lnTo>
                    <a:pt x="635" y="41"/>
                  </a:lnTo>
                  <a:lnTo>
                    <a:pt x="633" y="41"/>
                  </a:lnTo>
                  <a:lnTo>
                    <a:pt x="630" y="41"/>
                  </a:lnTo>
                  <a:lnTo>
                    <a:pt x="630" y="41"/>
                  </a:lnTo>
                  <a:lnTo>
                    <a:pt x="626" y="38"/>
                  </a:lnTo>
                  <a:lnTo>
                    <a:pt x="621" y="38"/>
                  </a:lnTo>
                  <a:lnTo>
                    <a:pt x="619" y="36"/>
                  </a:lnTo>
                  <a:lnTo>
                    <a:pt x="616" y="36"/>
                  </a:lnTo>
                  <a:lnTo>
                    <a:pt x="612" y="33"/>
                  </a:lnTo>
                  <a:lnTo>
                    <a:pt x="602" y="29"/>
                  </a:lnTo>
                  <a:lnTo>
                    <a:pt x="600" y="26"/>
                  </a:lnTo>
                  <a:lnTo>
                    <a:pt x="595" y="26"/>
                  </a:lnTo>
                  <a:lnTo>
                    <a:pt x="586" y="26"/>
                  </a:lnTo>
                  <a:lnTo>
                    <a:pt x="578" y="26"/>
                  </a:lnTo>
                  <a:lnTo>
                    <a:pt x="574" y="26"/>
                  </a:lnTo>
                  <a:lnTo>
                    <a:pt x="571" y="29"/>
                  </a:lnTo>
                  <a:lnTo>
                    <a:pt x="571" y="33"/>
                  </a:lnTo>
                  <a:lnTo>
                    <a:pt x="571" y="38"/>
                  </a:lnTo>
                  <a:lnTo>
                    <a:pt x="574" y="69"/>
                  </a:lnTo>
                  <a:lnTo>
                    <a:pt x="576" y="76"/>
                  </a:lnTo>
                  <a:lnTo>
                    <a:pt x="578" y="81"/>
                  </a:lnTo>
                  <a:lnTo>
                    <a:pt x="581" y="85"/>
                  </a:lnTo>
                  <a:lnTo>
                    <a:pt x="581" y="88"/>
                  </a:lnTo>
                  <a:lnTo>
                    <a:pt x="583" y="93"/>
                  </a:lnTo>
                  <a:lnTo>
                    <a:pt x="581" y="95"/>
                  </a:lnTo>
                  <a:lnTo>
                    <a:pt x="578" y="97"/>
                  </a:lnTo>
                  <a:lnTo>
                    <a:pt x="576" y="100"/>
                  </a:lnTo>
                  <a:lnTo>
                    <a:pt x="571" y="102"/>
                  </a:lnTo>
                  <a:lnTo>
                    <a:pt x="567" y="102"/>
                  </a:lnTo>
                  <a:lnTo>
                    <a:pt x="564" y="102"/>
                  </a:lnTo>
                  <a:lnTo>
                    <a:pt x="564" y="104"/>
                  </a:lnTo>
                  <a:lnTo>
                    <a:pt x="555" y="102"/>
                  </a:lnTo>
                  <a:lnTo>
                    <a:pt x="548" y="102"/>
                  </a:lnTo>
                  <a:lnTo>
                    <a:pt x="541" y="100"/>
                  </a:lnTo>
                  <a:lnTo>
                    <a:pt x="534" y="95"/>
                  </a:lnTo>
                  <a:lnTo>
                    <a:pt x="522" y="88"/>
                  </a:lnTo>
                  <a:lnTo>
                    <a:pt x="505" y="76"/>
                  </a:lnTo>
                  <a:lnTo>
                    <a:pt x="503" y="74"/>
                  </a:lnTo>
                  <a:lnTo>
                    <a:pt x="500" y="74"/>
                  </a:lnTo>
                  <a:lnTo>
                    <a:pt x="493" y="71"/>
                  </a:lnTo>
                  <a:lnTo>
                    <a:pt x="486" y="71"/>
                  </a:lnTo>
                  <a:lnTo>
                    <a:pt x="479" y="71"/>
                  </a:lnTo>
                  <a:lnTo>
                    <a:pt x="475" y="74"/>
                  </a:lnTo>
                  <a:lnTo>
                    <a:pt x="470" y="74"/>
                  </a:lnTo>
                  <a:lnTo>
                    <a:pt x="467" y="76"/>
                  </a:lnTo>
                  <a:lnTo>
                    <a:pt x="465" y="81"/>
                  </a:lnTo>
                  <a:lnTo>
                    <a:pt x="463" y="83"/>
                  </a:lnTo>
                  <a:lnTo>
                    <a:pt x="460" y="88"/>
                  </a:lnTo>
                  <a:lnTo>
                    <a:pt x="460" y="93"/>
                  </a:lnTo>
                  <a:lnTo>
                    <a:pt x="463" y="100"/>
                  </a:lnTo>
                  <a:lnTo>
                    <a:pt x="463" y="104"/>
                  </a:lnTo>
                  <a:lnTo>
                    <a:pt x="463" y="111"/>
                  </a:lnTo>
                  <a:lnTo>
                    <a:pt x="463" y="116"/>
                  </a:lnTo>
                  <a:lnTo>
                    <a:pt x="463" y="121"/>
                  </a:lnTo>
                  <a:lnTo>
                    <a:pt x="463" y="126"/>
                  </a:lnTo>
                  <a:lnTo>
                    <a:pt x="460" y="128"/>
                  </a:lnTo>
                  <a:lnTo>
                    <a:pt x="460" y="130"/>
                  </a:lnTo>
                  <a:lnTo>
                    <a:pt x="460" y="133"/>
                  </a:lnTo>
                  <a:lnTo>
                    <a:pt x="458" y="135"/>
                  </a:lnTo>
                  <a:lnTo>
                    <a:pt x="456" y="137"/>
                  </a:lnTo>
                  <a:lnTo>
                    <a:pt x="456" y="140"/>
                  </a:lnTo>
                  <a:lnTo>
                    <a:pt x="453" y="144"/>
                  </a:lnTo>
                  <a:lnTo>
                    <a:pt x="456" y="144"/>
                  </a:lnTo>
                  <a:lnTo>
                    <a:pt x="439" y="180"/>
                  </a:lnTo>
                  <a:lnTo>
                    <a:pt x="432" y="199"/>
                  </a:lnTo>
                  <a:lnTo>
                    <a:pt x="427" y="218"/>
                  </a:lnTo>
                  <a:lnTo>
                    <a:pt x="427" y="222"/>
                  </a:lnTo>
                  <a:lnTo>
                    <a:pt x="432" y="220"/>
                  </a:lnTo>
                  <a:lnTo>
                    <a:pt x="439" y="220"/>
                  </a:lnTo>
                  <a:lnTo>
                    <a:pt x="444" y="220"/>
                  </a:lnTo>
                  <a:lnTo>
                    <a:pt x="449" y="222"/>
                  </a:lnTo>
                  <a:lnTo>
                    <a:pt x="453" y="222"/>
                  </a:lnTo>
                  <a:lnTo>
                    <a:pt x="458" y="225"/>
                  </a:lnTo>
                  <a:lnTo>
                    <a:pt x="463" y="227"/>
                  </a:lnTo>
                  <a:lnTo>
                    <a:pt x="470" y="230"/>
                  </a:lnTo>
                  <a:lnTo>
                    <a:pt x="472" y="232"/>
                  </a:lnTo>
                  <a:lnTo>
                    <a:pt x="472" y="234"/>
                  </a:lnTo>
                  <a:lnTo>
                    <a:pt x="475" y="237"/>
                  </a:lnTo>
                  <a:lnTo>
                    <a:pt x="475" y="241"/>
                  </a:lnTo>
                  <a:lnTo>
                    <a:pt x="475" y="244"/>
                  </a:lnTo>
                  <a:lnTo>
                    <a:pt x="472" y="246"/>
                  </a:lnTo>
                  <a:lnTo>
                    <a:pt x="472" y="251"/>
                  </a:lnTo>
                  <a:lnTo>
                    <a:pt x="470" y="256"/>
                  </a:lnTo>
                  <a:lnTo>
                    <a:pt x="465" y="265"/>
                  </a:lnTo>
                  <a:lnTo>
                    <a:pt x="463" y="270"/>
                  </a:lnTo>
                  <a:lnTo>
                    <a:pt x="458" y="274"/>
                  </a:lnTo>
                  <a:lnTo>
                    <a:pt x="458" y="277"/>
                  </a:lnTo>
                  <a:lnTo>
                    <a:pt x="456" y="277"/>
                  </a:lnTo>
                  <a:lnTo>
                    <a:pt x="456" y="277"/>
                  </a:lnTo>
                  <a:lnTo>
                    <a:pt x="456" y="277"/>
                  </a:lnTo>
                  <a:lnTo>
                    <a:pt x="456" y="279"/>
                  </a:lnTo>
                  <a:lnTo>
                    <a:pt x="453" y="282"/>
                  </a:lnTo>
                  <a:lnTo>
                    <a:pt x="449" y="286"/>
                  </a:lnTo>
                  <a:lnTo>
                    <a:pt x="446" y="289"/>
                  </a:lnTo>
                  <a:lnTo>
                    <a:pt x="441" y="291"/>
                  </a:lnTo>
                  <a:lnTo>
                    <a:pt x="437" y="296"/>
                  </a:lnTo>
                  <a:lnTo>
                    <a:pt x="432" y="298"/>
                  </a:lnTo>
                  <a:lnTo>
                    <a:pt x="427" y="303"/>
                  </a:lnTo>
                  <a:lnTo>
                    <a:pt x="425" y="305"/>
                  </a:lnTo>
                  <a:lnTo>
                    <a:pt x="423" y="307"/>
                  </a:lnTo>
                  <a:lnTo>
                    <a:pt x="423" y="312"/>
                  </a:lnTo>
                  <a:lnTo>
                    <a:pt x="423" y="315"/>
                  </a:lnTo>
                  <a:lnTo>
                    <a:pt x="425" y="319"/>
                  </a:lnTo>
                  <a:lnTo>
                    <a:pt x="427" y="324"/>
                  </a:lnTo>
                  <a:lnTo>
                    <a:pt x="430" y="326"/>
                  </a:lnTo>
                  <a:lnTo>
                    <a:pt x="437" y="331"/>
                  </a:lnTo>
                  <a:lnTo>
                    <a:pt x="451" y="348"/>
                  </a:lnTo>
                  <a:lnTo>
                    <a:pt x="465" y="367"/>
                  </a:lnTo>
                  <a:lnTo>
                    <a:pt x="472" y="374"/>
                  </a:lnTo>
                  <a:lnTo>
                    <a:pt x="472" y="378"/>
                  </a:lnTo>
                  <a:lnTo>
                    <a:pt x="472" y="381"/>
                  </a:lnTo>
                  <a:lnTo>
                    <a:pt x="470" y="385"/>
                  </a:lnTo>
                  <a:lnTo>
                    <a:pt x="467" y="390"/>
                  </a:lnTo>
                  <a:lnTo>
                    <a:pt x="465" y="395"/>
                  </a:lnTo>
                  <a:lnTo>
                    <a:pt x="463" y="400"/>
                  </a:lnTo>
                  <a:lnTo>
                    <a:pt x="458" y="402"/>
                  </a:lnTo>
                  <a:lnTo>
                    <a:pt x="453" y="404"/>
                  </a:lnTo>
                  <a:lnTo>
                    <a:pt x="451" y="407"/>
                  </a:lnTo>
                  <a:lnTo>
                    <a:pt x="451" y="407"/>
                  </a:lnTo>
                  <a:lnTo>
                    <a:pt x="446" y="409"/>
                  </a:lnTo>
                  <a:lnTo>
                    <a:pt x="444" y="409"/>
                  </a:lnTo>
                  <a:lnTo>
                    <a:pt x="444" y="411"/>
                  </a:lnTo>
                  <a:lnTo>
                    <a:pt x="441" y="416"/>
                  </a:lnTo>
                  <a:lnTo>
                    <a:pt x="441" y="419"/>
                  </a:lnTo>
                  <a:lnTo>
                    <a:pt x="441" y="423"/>
                  </a:lnTo>
                  <a:lnTo>
                    <a:pt x="441" y="426"/>
                  </a:lnTo>
                  <a:lnTo>
                    <a:pt x="444" y="430"/>
                  </a:lnTo>
                  <a:lnTo>
                    <a:pt x="444" y="433"/>
                  </a:lnTo>
                  <a:lnTo>
                    <a:pt x="446" y="435"/>
                  </a:lnTo>
                  <a:lnTo>
                    <a:pt x="451" y="437"/>
                  </a:lnTo>
                  <a:lnTo>
                    <a:pt x="456" y="440"/>
                  </a:lnTo>
                  <a:lnTo>
                    <a:pt x="449" y="445"/>
                  </a:lnTo>
                  <a:lnTo>
                    <a:pt x="441" y="449"/>
                  </a:lnTo>
                  <a:lnTo>
                    <a:pt x="437" y="452"/>
                  </a:lnTo>
                  <a:lnTo>
                    <a:pt x="432" y="456"/>
                  </a:lnTo>
                  <a:lnTo>
                    <a:pt x="423" y="461"/>
                  </a:lnTo>
                  <a:lnTo>
                    <a:pt x="411" y="466"/>
                  </a:lnTo>
                  <a:lnTo>
                    <a:pt x="408" y="468"/>
                  </a:lnTo>
                  <a:lnTo>
                    <a:pt x="406" y="471"/>
                  </a:lnTo>
                  <a:lnTo>
                    <a:pt x="404" y="473"/>
                  </a:lnTo>
                  <a:lnTo>
                    <a:pt x="404" y="478"/>
                  </a:lnTo>
                  <a:lnTo>
                    <a:pt x="404" y="480"/>
                  </a:lnTo>
                  <a:lnTo>
                    <a:pt x="404" y="482"/>
                  </a:lnTo>
                  <a:lnTo>
                    <a:pt x="404" y="482"/>
                  </a:lnTo>
                  <a:lnTo>
                    <a:pt x="404" y="485"/>
                  </a:lnTo>
                  <a:lnTo>
                    <a:pt x="404" y="487"/>
                  </a:lnTo>
                  <a:lnTo>
                    <a:pt x="404" y="489"/>
                  </a:lnTo>
                  <a:lnTo>
                    <a:pt x="404" y="489"/>
                  </a:lnTo>
                  <a:lnTo>
                    <a:pt x="401" y="492"/>
                  </a:lnTo>
                  <a:lnTo>
                    <a:pt x="401" y="492"/>
                  </a:lnTo>
                  <a:lnTo>
                    <a:pt x="401" y="494"/>
                  </a:lnTo>
                  <a:lnTo>
                    <a:pt x="399" y="496"/>
                  </a:lnTo>
                  <a:lnTo>
                    <a:pt x="399" y="496"/>
                  </a:lnTo>
                  <a:lnTo>
                    <a:pt x="399" y="499"/>
                  </a:lnTo>
                  <a:lnTo>
                    <a:pt x="404" y="508"/>
                  </a:lnTo>
                  <a:lnTo>
                    <a:pt x="408" y="520"/>
                  </a:lnTo>
                  <a:lnTo>
                    <a:pt x="411" y="525"/>
                  </a:lnTo>
                  <a:lnTo>
                    <a:pt x="413" y="532"/>
                  </a:lnTo>
                  <a:lnTo>
                    <a:pt x="413" y="539"/>
                  </a:lnTo>
                  <a:lnTo>
                    <a:pt x="415" y="548"/>
                  </a:lnTo>
                  <a:lnTo>
                    <a:pt x="404" y="548"/>
                  </a:lnTo>
                  <a:lnTo>
                    <a:pt x="392" y="551"/>
                  </a:lnTo>
                  <a:lnTo>
                    <a:pt x="380" y="551"/>
                  </a:lnTo>
                  <a:lnTo>
                    <a:pt x="371" y="551"/>
                  </a:lnTo>
                  <a:lnTo>
                    <a:pt x="361" y="551"/>
                  </a:lnTo>
                  <a:lnTo>
                    <a:pt x="354" y="551"/>
                  </a:lnTo>
                  <a:lnTo>
                    <a:pt x="347" y="551"/>
                  </a:lnTo>
                  <a:lnTo>
                    <a:pt x="340" y="556"/>
                  </a:lnTo>
                  <a:lnTo>
                    <a:pt x="340" y="556"/>
                  </a:lnTo>
                  <a:lnTo>
                    <a:pt x="338" y="556"/>
                  </a:lnTo>
                  <a:lnTo>
                    <a:pt x="335" y="556"/>
                  </a:lnTo>
                  <a:lnTo>
                    <a:pt x="333" y="556"/>
                  </a:lnTo>
                  <a:lnTo>
                    <a:pt x="333" y="556"/>
                  </a:lnTo>
                  <a:lnTo>
                    <a:pt x="321" y="553"/>
                  </a:lnTo>
                  <a:lnTo>
                    <a:pt x="314" y="551"/>
                  </a:lnTo>
                  <a:lnTo>
                    <a:pt x="307" y="546"/>
                  </a:lnTo>
                  <a:lnTo>
                    <a:pt x="300" y="541"/>
                  </a:lnTo>
                  <a:lnTo>
                    <a:pt x="288" y="530"/>
                  </a:lnTo>
                  <a:lnTo>
                    <a:pt x="281" y="522"/>
                  </a:lnTo>
                  <a:lnTo>
                    <a:pt x="276" y="518"/>
                  </a:lnTo>
                  <a:lnTo>
                    <a:pt x="274" y="518"/>
                  </a:lnTo>
                  <a:lnTo>
                    <a:pt x="269" y="515"/>
                  </a:lnTo>
                  <a:lnTo>
                    <a:pt x="269" y="515"/>
                  </a:lnTo>
                  <a:lnTo>
                    <a:pt x="267" y="515"/>
                  </a:lnTo>
                  <a:lnTo>
                    <a:pt x="262" y="520"/>
                  </a:lnTo>
                  <a:lnTo>
                    <a:pt x="257" y="525"/>
                  </a:lnTo>
                  <a:lnTo>
                    <a:pt x="255" y="530"/>
                  </a:lnTo>
                  <a:lnTo>
                    <a:pt x="250" y="532"/>
                  </a:lnTo>
                  <a:lnTo>
                    <a:pt x="248" y="534"/>
                  </a:lnTo>
                  <a:lnTo>
                    <a:pt x="243" y="539"/>
                  </a:lnTo>
                  <a:lnTo>
                    <a:pt x="238" y="541"/>
                  </a:lnTo>
                  <a:lnTo>
                    <a:pt x="234" y="544"/>
                  </a:lnTo>
                  <a:lnTo>
                    <a:pt x="229" y="544"/>
                  </a:lnTo>
                  <a:lnTo>
                    <a:pt x="222" y="546"/>
                  </a:lnTo>
                  <a:lnTo>
                    <a:pt x="217" y="546"/>
                  </a:lnTo>
                  <a:lnTo>
                    <a:pt x="210" y="546"/>
                  </a:lnTo>
                  <a:lnTo>
                    <a:pt x="205" y="544"/>
                  </a:lnTo>
                  <a:lnTo>
                    <a:pt x="201" y="544"/>
                  </a:lnTo>
                  <a:lnTo>
                    <a:pt x="189" y="539"/>
                  </a:lnTo>
                  <a:lnTo>
                    <a:pt x="179" y="539"/>
                  </a:lnTo>
                  <a:lnTo>
                    <a:pt x="170" y="541"/>
                  </a:lnTo>
                  <a:lnTo>
                    <a:pt x="165" y="544"/>
                  </a:lnTo>
                  <a:lnTo>
                    <a:pt x="160" y="546"/>
                  </a:lnTo>
                  <a:lnTo>
                    <a:pt x="158" y="546"/>
                  </a:lnTo>
                  <a:lnTo>
                    <a:pt x="158" y="548"/>
                  </a:lnTo>
                  <a:lnTo>
                    <a:pt x="158" y="553"/>
                  </a:lnTo>
                  <a:lnTo>
                    <a:pt x="158" y="558"/>
                  </a:lnTo>
                  <a:lnTo>
                    <a:pt x="158" y="560"/>
                  </a:lnTo>
                  <a:lnTo>
                    <a:pt x="158" y="560"/>
                  </a:lnTo>
                  <a:lnTo>
                    <a:pt x="158" y="563"/>
                  </a:lnTo>
                  <a:lnTo>
                    <a:pt x="158" y="563"/>
                  </a:lnTo>
                  <a:lnTo>
                    <a:pt x="158" y="565"/>
                  </a:lnTo>
                  <a:lnTo>
                    <a:pt x="158" y="565"/>
                  </a:lnTo>
                  <a:lnTo>
                    <a:pt x="156" y="567"/>
                  </a:lnTo>
                  <a:lnTo>
                    <a:pt x="156" y="567"/>
                  </a:lnTo>
                  <a:lnTo>
                    <a:pt x="156" y="567"/>
                  </a:lnTo>
                  <a:lnTo>
                    <a:pt x="156" y="567"/>
                  </a:lnTo>
                  <a:lnTo>
                    <a:pt x="153" y="570"/>
                  </a:lnTo>
                  <a:lnTo>
                    <a:pt x="153" y="570"/>
                  </a:lnTo>
                  <a:lnTo>
                    <a:pt x="151" y="570"/>
                  </a:lnTo>
                  <a:lnTo>
                    <a:pt x="146" y="572"/>
                  </a:lnTo>
                  <a:lnTo>
                    <a:pt x="144" y="572"/>
                  </a:lnTo>
                  <a:lnTo>
                    <a:pt x="137" y="570"/>
                  </a:lnTo>
                  <a:lnTo>
                    <a:pt x="130" y="570"/>
                  </a:lnTo>
                  <a:lnTo>
                    <a:pt x="125" y="570"/>
                  </a:lnTo>
                  <a:lnTo>
                    <a:pt x="120" y="572"/>
                  </a:lnTo>
                  <a:lnTo>
                    <a:pt x="115" y="572"/>
                  </a:lnTo>
                  <a:lnTo>
                    <a:pt x="111" y="577"/>
                  </a:lnTo>
                  <a:lnTo>
                    <a:pt x="104" y="584"/>
                  </a:lnTo>
                  <a:lnTo>
                    <a:pt x="101" y="586"/>
                  </a:lnTo>
                  <a:lnTo>
                    <a:pt x="99" y="589"/>
                  </a:lnTo>
                  <a:lnTo>
                    <a:pt x="99" y="591"/>
                  </a:lnTo>
                  <a:lnTo>
                    <a:pt x="97" y="591"/>
                  </a:lnTo>
                  <a:lnTo>
                    <a:pt x="97" y="591"/>
                  </a:lnTo>
                  <a:lnTo>
                    <a:pt x="97" y="591"/>
                  </a:lnTo>
                  <a:lnTo>
                    <a:pt x="97" y="596"/>
                  </a:lnTo>
                  <a:lnTo>
                    <a:pt x="92" y="596"/>
                  </a:lnTo>
                  <a:lnTo>
                    <a:pt x="90" y="598"/>
                  </a:lnTo>
                  <a:lnTo>
                    <a:pt x="87" y="598"/>
                  </a:lnTo>
                  <a:lnTo>
                    <a:pt x="87" y="600"/>
                  </a:lnTo>
                  <a:lnTo>
                    <a:pt x="85" y="600"/>
                  </a:lnTo>
                  <a:lnTo>
                    <a:pt x="82" y="600"/>
                  </a:lnTo>
                  <a:lnTo>
                    <a:pt x="80" y="600"/>
                  </a:lnTo>
                  <a:lnTo>
                    <a:pt x="78" y="603"/>
                  </a:lnTo>
                  <a:lnTo>
                    <a:pt x="75" y="603"/>
                  </a:lnTo>
                  <a:lnTo>
                    <a:pt x="73" y="600"/>
                  </a:lnTo>
                  <a:lnTo>
                    <a:pt x="73" y="600"/>
                  </a:lnTo>
                  <a:lnTo>
                    <a:pt x="73" y="600"/>
                  </a:lnTo>
                  <a:lnTo>
                    <a:pt x="71" y="600"/>
                  </a:lnTo>
                  <a:lnTo>
                    <a:pt x="66" y="600"/>
                  </a:lnTo>
                  <a:lnTo>
                    <a:pt x="56" y="598"/>
                  </a:lnTo>
                  <a:lnTo>
                    <a:pt x="47" y="598"/>
                  </a:lnTo>
                  <a:lnTo>
                    <a:pt x="38" y="600"/>
                  </a:lnTo>
                  <a:lnTo>
                    <a:pt x="28" y="603"/>
                  </a:lnTo>
                  <a:lnTo>
                    <a:pt x="19" y="608"/>
                  </a:lnTo>
                  <a:lnTo>
                    <a:pt x="16" y="610"/>
                  </a:lnTo>
                  <a:lnTo>
                    <a:pt x="12" y="612"/>
                  </a:lnTo>
                  <a:lnTo>
                    <a:pt x="4" y="619"/>
                  </a:lnTo>
                  <a:lnTo>
                    <a:pt x="0" y="626"/>
                  </a:lnTo>
                  <a:lnTo>
                    <a:pt x="2" y="636"/>
                  </a:lnTo>
                  <a:lnTo>
                    <a:pt x="2" y="638"/>
                  </a:lnTo>
                  <a:lnTo>
                    <a:pt x="4" y="643"/>
                  </a:lnTo>
                  <a:lnTo>
                    <a:pt x="16" y="655"/>
                  </a:lnTo>
                  <a:lnTo>
                    <a:pt x="21" y="662"/>
                  </a:lnTo>
                  <a:lnTo>
                    <a:pt x="28" y="667"/>
                  </a:lnTo>
                  <a:lnTo>
                    <a:pt x="28" y="671"/>
                  </a:lnTo>
                  <a:lnTo>
                    <a:pt x="30" y="674"/>
                  </a:lnTo>
                  <a:lnTo>
                    <a:pt x="33" y="676"/>
                  </a:lnTo>
                  <a:lnTo>
                    <a:pt x="35" y="678"/>
                  </a:lnTo>
                  <a:lnTo>
                    <a:pt x="42" y="681"/>
                  </a:lnTo>
                  <a:lnTo>
                    <a:pt x="45" y="683"/>
                  </a:lnTo>
                  <a:lnTo>
                    <a:pt x="49" y="683"/>
                  </a:lnTo>
                  <a:lnTo>
                    <a:pt x="52" y="683"/>
                  </a:lnTo>
                  <a:lnTo>
                    <a:pt x="52" y="683"/>
                  </a:lnTo>
                  <a:lnTo>
                    <a:pt x="54" y="683"/>
                  </a:lnTo>
                  <a:lnTo>
                    <a:pt x="56" y="683"/>
                  </a:lnTo>
                  <a:lnTo>
                    <a:pt x="61" y="683"/>
                  </a:lnTo>
                  <a:lnTo>
                    <a:pt x="64" y="683"/>
                  </a:lnTo>
                  <a:lnTo>
                    <a:pt x="66" y="681"/>
                  </a:lnTo>
                  <a:lnTo>
                    <a:pt x="71" y="678"/>
                  </a:lnTo>
                  <a:lnTo>
                    <a:pt x="75" y="674"/>
                  </a:lnTo>
                  <a:lnTo>
                    <a:pt x="78" y="674"/>
                  </a:lnTo>
                  <a:lnTo>
                    <a:pt x="78" y="671"/>
                  </a:lnTo>
                  <a:lnTo>
                    <a:pt x="82" y="671"/>
                  </a:lnTo>
                  <a:lnTo>
                    <a:pt x="85" y="667"/>
                  </a:lnTo>
                  <a:lnTo>
                    <a:pt x="90" y="664"/>
                  </a:lnTo>
                  <a:lnTo>
                    <a:pt x="97" y="664"/>
                  </a:lnTo>
                  <a:lnTo>
                    <a:pt x="101" y="664"/>
                  </a:lnTo>
                  <a:lnTo>
                    <a:pt x="106" y="664"/>
                  </a:lnTo>
                  <a:lnTo>
                    <a:pt x="108" y="667"/>
                  </a:lnTo>
                  <a:lnTo>
                    <a:pt x="113" y="667"/>
                  </a:lnTo>
                  <a:lnTo>
                    <a:pt x="118" y="669"/>
                  </a:lnTo>
                  <a:lnTo>
                    <a:pt x="123" y="671"/>
                  </a:lnTo>
                  <a:lnTo>
                    <a:pt x="130" y="676"/>
                  </a:lnTo>
                  <a:lnTo>
                    <a:pt x="134" y="681"/>
                  </a:lnTo>
                  <a:lnTo>
                    <a:pt x="134" y="685"/>
                  </a:lnTo>
                  <a:lnTo>
                    <a:pt x="134" y="690"/>
                  </a:lnTo>
                  <a:lnTo>
                    <a:pt x="134" y="695"/>
                  </a:lnTo>
                  <a:lnTo>
                    <a:pt x="132" y="700"/>
                  </a:lnTo>
                  <a:lnTo>
                    <a:pt x="127" y="711"/>
                  </a:lnTo>
                  <a:lnTo>
                    <a:pt x="120" y="723"/>
                  </a:lnTo>
                  <a:lnTo>
                    <a:pt x="118" y="730"/>
                  </a:lnTo>
                  <a:lnTo>
                    <a:pt x="115" y="737"/>
                  </a:lnTo>
                  <a:lnTo>
                    <a:pt x="113" y="747"/>
                  </a:lnTo>
                  <a:lnTo>
                    <a:pt x="113" y="756"/>
                  </a:lnTo>
                  <a:lnTo>
                    <a:pt x="111" y="771"/>
                  </a:lnTo>
                  <a:lnTo>
                    <a:pt x="111" y="794"/>
                  </a:lnTo>
                  <a:lnTo>
                    <a:pt x="97" y="792"/>
                  </a:lnTo>
                  <a:lnTo>
                    <a:pt x="82" y="792"/>
                  </a:lnTo>
                  <a:lnTo>
                    <a:pt x="80" y="794"/>
                  </a:lnTo>
                  <a:lnTo>
                    <a:pt x="75" y="797"/>
                  </a:lnTo>
                  <a:lnTo>
                    <a:pt x="73" y="801"/>
                  </a:lnTo>
                  <a:lnTo>
                    <a:pt x="73" y="806"/>
                  </a:lnTo>
                  <a:lnTo>
                    <a:pt x="71" y="811"/>
                  </a:lnTo>
                  <a:lnTo>
                    <a:pt x="71" y="818"/>
                  </a:lnTo>
                  <a:lnTo>
                    <a:pt x="68" y="820"/>
                  </a:lnTo>
                  <a:lnTo>
                    <a:pt x="68" y="825"/>
                  </a:lnTo>
                  <a:lnTo>
                    <a:pt x="71" y="832"/>
                  </a:lnTo>
                  <a:lnTo>
                    <a:pt x="73" y="839"/>
                  </a:lnTo>
                  <a:lnTo>
                    <a:pt x="75" y="841"/>
                  </a:lnTo>
                  <a:lnTo>
                    <a:pt x="78" y="844"/>
                  </a:lnTo>
                  <a:lnTo>
                    <a:pt x="80" y="848"/>
                  </a:lnTo>
                  <a:lnTo>
                    <a:pt x="85" y="851"/>
                  </a:lnTo>
                  <a:lnTo>
                    <a:pt x="85" y="856"/>
                  </a:lnTo>
                  <a:lnTo>
                    <a:pt x="87" y="860"/>
                  </a:lnTo>
                  <a:lnTo>
                    <a:pt x="87" y="867"/>
                  </a:lnTo>
                  <a:lnTo>
                    <a:pt x="90" y="874"/>
                  </a:lnTo>
                  <a:lnTo>
                    <a:pt x="90" y="882"/>
                  </a:lnTo>
                  <a:lnTo>
                    <a:pt x="94" y="889"/>
                  </a:lnTo>
                  <a:lnTo>
                    <a:pt x="97" y="896"/>
                  </a:lnTo>
                  <a:lnTo>
                    <a:pt x="97" y="900"/>
                  </a:lnTo>
                  <a:lnTo>
                    <a:pt x="97" y="903"/>
                  </a:lnTo>
                  <a:lnTo>
                    <a:pt x="97" y="905"/>
                  </a:lnTo>
                  <a:lnTo>
                    <a:pt x="97" y="908"/>
                  </a:lnTo>
                  <a:lnTo>
                    <a:pt x="97" y="908"/>
                  </a:lnTo>
                  <a:lnTo>
                    <a:pt x="97" y="908"/>
                  </a:lnTo>
                  <a:lnTo>
                    <a:pt x="97" y="908"/>
                  </a:lnTo>
                  <a:lnTo>
                    <a:pt x="94" y="910"/>
                  </a:lnTo>
                  <a:lnTo>
                    <a:pt x="92" y="917"/>
                  </a:lnTo>
                  <a:lnTo>
                    <a:pt x="82" y="929"/>
                  </a:lnTo>
                  <a:lnTo>
                    <a:pt x="78" y="936"/>
                  </a:lnTo>
                  <a:lnTo>
                    <a:pt x="73" y="945"/>
                  </a:lnTo>
                  <a:lnTo>
                    <a:pt x="73" y="945"/>
                  </a:lnTo>
                  <a:lnTo>
                    <a:pt x="73" y="948"/>
                  </a:lnTo>
                  <a:lnTo>
                    <a:pt x="71" y="948"/>
                  </a:lnTo>
                  <a:lnTo>
                    <a:pt x="71" y="952"/>
                  </a:lnTo>
                  <a:lnTo>
                    <a:pt x="66" y="960"/>
                  </a:lnTo>
                  <a:lnTo>
                    <a:pt x="61" y="967"/>
                  </a:lnTo>
                  <a:lnTo>
                    <a:pt x="59" y="971"/>
                  </a:lnTo>
                  <a:lnTo>
                    <a:pt x="59" y="974"/>
                  </a:lnTo>
                  <a:lnTo>
                    <a:pt x="56" y="983"/>
                  </a:lnTo>
                  <a:lnTo>
                    <a:pt x="56" y="995"/>
                  </a:lnTo>
                  <a:lnTo>
                    <a:pt x="56" y="1007"/>
                  </a:lnTo>
                  <a:lnTo>
                    <a:pt x="56" y="1011"/>
                  </a:lnTo>
                  <a:lnTo>
                    <a:pt x="59" y="1019"/>
                  </a:lnTo>
                  <a:lnTo>
                    <a:pt x="61" y="1033"/>
                  </a:lnTo>
                  <a:lnTo>
                    <a:pt x="64" y="1035"/>
                  </a:lnTo>
                  <a:lnTo>
                    <a:pt x="64" y="1037"/>
                  </a:lnTo>
                  <a:lnTo>
                    <a:pt x="66" y="1040"/>
                  </a:lnTo>
                  <a:lnTo>
                    <a:pt x="73" y="1042"/>
                  </a:lnTo>
                  <a:lnTo>
                    <a:pt x="78" y="1045"/>
                  </a:lnTo>
                  <a:lnTo>
                    <a:pt x="80" y="1047"/>
                  </a:lnTo>
                  <a:lnTo>
                    <a:pt x="82" y="1052"/>
                  </a:lnTo>
                  <a:lnTo>
                    <a:pt x="85" y="1054"/>
                  </a:lnTo>
                  <a:lnTo>
                    <a:pt x="85" y="1059"/>
                  </a:lnTo>
                  <a:lnTo>
                    <a:pt x="87" y="1063"/>
                  </a:lnTo>
                  <a:lnTo>
                    <a:pt x="85" y="1068"/>
                  </a:lnTo>
                  <a:lnTo>
                    <a:pt x="85" y="1073"/>
                  </a:lnTo>
                  <a:lnTo>
                    <a:pt x="82" y="1080"/>
                  </a:lnTo>
                  <a:lnTo>
                    <a:pt x="80" y="1087"/>
                  </a:lnTo>
                  <a:lnTo>
                    <a:pt x="80" y="1092"/>
                  </a:lnTo>
                  <a:lnTo>
                    <a:pt x="80" y="1099"/>
                  </a:lnTo>
                  <a:lnTo>
                    <a:pt x="78" y="1106"/>
                  </a:lnTo>
                  <a:lnTo>
                    <a:pt x="75" y="1108"/>
                  </a:lnTo>
                  <a:lnTo>
                    <a:pt x="75" y="1111"/>
                  </a:lnTo>
                  <a:lnTo>
                    <a:pt x="75" y="1113"/>
                  </a:lnTo>
                  <a:lnTo>
                    <a:pt x="71" y="1125"/>
                  </a:lnTo>
                  <a:lnTo>
                    <a:pt x="71" y="1134"/>
                  </a:lnTo>
                  <a:lnTo>
                    <a:pt x="71" y="1141"/>
                  </a:lnTo>
                  <a:lnTo>
                    <a:pt x="71" y="1146"/>
                  </a:lnTo>
                  <a:lnTo>
                    <a:pt x="75" y="1158"/>
                  </a:lnTo>
                  <a:lnTo>
                    <a:pt x="82" y="1172"/>
                  </a:lnTo>
                  <a:lnTo>
                    <a:pt x="90" y="1189"/>
                  </a:lnTo>
                  <a:lnTo>
                    <a:pt x="94" y="1193"/>
                  </a:lnTo>
                  <a:lnTo>
                    <a:pt x="94" y="1196"/>
                  </a:lnTo>
                  <a:lnTo>
                    <a:pt x="97" y="1198"/>
                  </a:lnTo>
                  <a:lnTo>
                    <a:pt x="104" y="1215"/>
                  </a:lnTo>
                  <a:lnTo>
                    <a:pt x="104" y="1217"/>
                  </a:lnTo>
                  <a:lnTo>
                    <a:pt x="104" y="1219"/>
                  </a:lnTo>
                  <a:lnTo>
                    <a:pt x="104" y="1224"/>
                  </a:lnTo>
                  <a:lnTo>
                    <a:pt x="104" y="1224"/>
                  </a:lnTo>
                  <a:lnTo>
                    <a:pt x="106" y="1226"/>
                  </a:lnTo>
                  <a:lnTo>
                    <a:pt x="104" y="1231"/>
                  </a:lnTo>
                  <a:lnTo>
                    <a:pt x="101" y="1238"/>
                  </a:lnTo>
                  <a:lnTo>
                    <a:pt x="97" y="1245"/>
                  </a:lnTo>
                  <a:lnTo>
                    <a:pt x="94" y="1255"/>
                  </a:lnTo>
                  <a:lnTo>
                    <a:pt x="92" y="1257"/>
                  </a:lnTo>
                  <a:lnTo>
                    <a:pt x="92" y="1257"/>
                  </a:lnTo>
                  <a:lnTo>
                    <a:pt x="92" y="1257"/>
                  </a:lnTo>
                  <a:lnTo>
                    <a:pt x="92" y="1257"/>
                  </a:lnTo>
                  <a:lnTo>
                    <a:pt x="92" y="1260"/>
                  </a:lnTo>
                  <a:lnTo>
                    <a:pt x="90" y="1260"/>
                  </a:lnTo>
                  <a:lnTo>
                    <a:pt x="85" y="1264"/>
                  </a:lnTo>
                  <a:lnTo>
                    <a:pt x="80" y="1269"/>
                  </a:lnTo>
                  <a:lnTo>
                    <a:pt x="78" y="1274"/>
                  </a:lnTo>
                  <a:lnTo>
                    <a:pt x="78" y="1278"/>
                  </a:lnTo>
                  <a:lnTo>
                    <a:pt x="92" y="1281"/>
                  </a:lnTo>
                  <a:lnTo>
                    <a:pt x="106" y="1286"/>
                  </a:lnTo>
                  <a:lnTo>
                    <a:pt x="115" y="1288"/>
                  </a:lnTo>
                  <a:lnTo>
                    <a:pt x="120" y="1290"/>
                  </a:lnTo>
                  <a:lnTo>
                    <a:pt x="120" y="1290"/>
                  </a:lnTo>
                  <a:lnTo>
                    <a:pt x="120" y="1290"/>
                  </a:lnTo>
                  <a:lnTo>
                    <a:pt x="123" y="1290"/>
                  </a:lnTo>
                  <a:lnTo>
                    <a:pt x="125" y="1290"/>
                  </a:lnTo>
                  <a:lnTo>
                    <a:pt x="134" y="1293"/>
                  </a:lnTo>
                  <a:lnTo>
                    <a:pt x="139" y="1293"/>
                  </a:lnTo>
                  <a:lnTo>
                    <a:pt x="141" y="1293"/>
                  </a:lnTo>
                  <a:lnTo>
                    <a:pt x="144" y="1293"/>
                  </a:lnTo>
                  <a:lnTo>
                    <a:pt x="153" y="1293"/>
                  </a:lnTo>
                  <a:lnTo>
                    <a:pt x="163" y="1290"/>
                  </a:lnTo>
                  <a:lnTo>
                    <a:pt x="172" y="1288"/>
                  </a:lnTo>
                  <a:lnTo>
                    <a:pt x="182" y="1283"/>
                  </a:lnTo>
                  <a:lnTo>
                    <a:pt x="196" y="1276"/>
                  </a:lnTo>
                  <a:lnTo>
                    <a:pt x="212" y="1271"/>
                  </a:lnTo>
                  <a:lnTo>
                    <a:pt x="229" y="1264"/>
                  </a:lnTo>
                  <a:lnTo>
                    <a:pt x="245" y="1257"/>
                  </a:lnTo>
                  <a:lnTo>
                    <a:pt x="262" y="1250"/>
                  </a:lnTo>
                  <a:lnTo>
                    <a:pt x="278" y="1245"/>
                  </a:lnTo>
                  <a:lnTo>
                    <a:pt x="283" y="1243"/>
                  </a:lnTo>
                  <a:lnTo>
                    <a:pt x="290" y="1238"/>
                  </a:lnTo>
                  <a:lnTo>
                    <a:pt x="293" y="1234"/>
                  </a:lnTo>
                  <a:lnTo>
                    <a:pt x="297" y="1231"/>
                  </a:lnTo>
                  <a:lnTo>
                    <a:pt x="302" y="1229"/>
                  </a:lnTo>
                  <a:lnTo>
                    <a:pt x="307" y="1229"/>
                  </a:lnTo>
                  <a:lnTo>
                    <a:pt x="316" y="1229"/>
                  </a:lnTo>
                  <a:lnTo>
                    <a:pt x="321" y="1231"/>
                  </a:lnTo>
                  <a:lnTo>
                    <a:pt x="326" y="1234"/>
                  </a:lnTo>
                  <a:lnTo>
                    <a:pt x="330" y="1236"/>
                  </a:lnTo>
                  <a:lnTo>
                    <a:pt x="338" y="1236"/>
                  </a:lnTo>
                  <a:lnTo>
                    <a:pt x="340" y="1234"/>
                  </a:lnTo>
                  <a:lnTo>
                    <a:pt x="342" y="1234"/>
                  </a:lnTo>
                  <a:lnTo>
                    <a:pt x="347" y="1236"/>
                  </a:lnTo>
                  <a:lnTo>
                    <a:pt x="349" y="1236"/>
                  </a:lnTo>
                  <a:lnTo>
                    <a:pt x="349" y="1238"/>
                  </a:lnTo>
                  <a:lnTo>
                    <a:pt x="352" y="1243"/>
                  </a:lnTo>
                  <a:lnTo>
                    <a:pt x="349" y="1245"/>
                  </a:lnTo>
                  <a:lnTo>
                    <a:pt x="352" y="1248"/>
                  </a:lnTo>
                  <a:lnTo>
                    <a:pt x="352" y="1250"/>
                  </a:lnTo>
                  <a:lnTo>
                    <a:pt x="354" y="1252"/>
                  </a:lnTo>
                  <a:lnTo>
                    <a:pt x="356" y="1252"/>
                  </a:lnTo>
                  <a:lnTo>
                    <a:pt x="359" y="1252"/>
                  </a:lnTo>
                  <a:lnTo>
                    <a:pt x="361" y="1252"/>
                  </a:lnTo>
                  <a:lnTo>
                    <a:pt x="366" y="1252"/>
                  </a:lnTo>
                  <a:lnTo>
                    <a:pt x="375" y="1250"/>
                  </a:lnTo>
                  <a:lnTo>
                    <a:pt x="380" y="1248"/>
                  </a:lnTo>
                  <a:lnTo>
                    <a:pt x="382" y="1248"/>
                  </a:lnTo>
                  <a:lnTo>
                    <a:pt x="385" y="1248"/>
                  </a:lnTo>
                  <a:lnTo>
                    <a:pt x="389" y="1245"/>
                  </a:lnTo>
                  <a:lnTo>
                    <a:pt x="392" y="1243"/>
                  </a:lnTo>
                  <a:lnTo>
                    <a:pt x="397" y="1241"/>
                  </a:lnTo>
                  <a:lnTo>
                    <a:pt x="399" y="1238"/>
                  </a:lnTo>
                  <a:lnTo>
                    <a:pt x="401" y="1238"/>
                  </a:lnTo>
                  <a:lnTo>
                    <a:pt x="404" y="1236"/>
                  </a:lnTo>
                  <a:lnTo>
                    <a:pt x="406" y="1234"/>
                  </a:lnTo>
                  <a:lnTo>
                    <a:pt x="408" y="1229"/>
                  </a:lnTo>
                  <a:lnTo>
                    <a:pt x="408" y="1229"/>
                  </a:lnTo>
                  <a:lnTo>
                    <a:pt x="411" y="1226"/>
                  </a:lnTo>
                  <a:lnTo>
                    <a:pt x="411" y="1224"/>
                  </a:lnTo>
                  <a:lnTo>
                    <a:pt x="411" y="1224"/>
                  </a:lnTo>
                  <a:lnTo>
                    <a:pt x="411" y="1224"/>
                  </a:lnTo>
                  <a:lnTo>
                    <a:pt x="413" y="1224"/>
                  </a:lnTo>
                  <a:lnTo>
                    <a:pt x="413" y="1222"/>
                  </a:lnTo>
                  <a:lnTo>
                    <a:pt x="413" y="1219"/>
                  </a:lnTo>
                  <a:lnTo>
                    <a:pt x="415" y="1217"/>
                  </a:lnTo>
                  <a:lnTo>
                    <a:pt x="418" y="1205"/>
                  </a:lnTo>
                  <a:lnTo>
                    <a:pt x="420" y="1196"/>
                  </a:lnTo>
                  <a:lnTo>
                    <a:pt x="425" y="1186"/>
                  </a:lnTo>
                  <a:lnTo>
                    <a:pt x="432" y="1179"/>
                  </a:lnTo>
                  <a:lnTo>
                    <a:pt x="434" y="1175"/>
                  </a:lnTo>
                  <a:lnTo>
                    <a:pt x="437" y="1170"/>
                  </a:lnTo>
                  <a:lnTo>
                    <a:pt x="437" y="1167"/>
                  </a:lnTo>
                  <a:lnTo>
                    <a:pt x="446" y="1151"/>
                  </a:lnTo>
                  <a:lnTo>
                    <a:pt x="458" y="1130"/>
                  </a:lnTo>
                  <a:lnTo>
                    <a:pt x="470" y="1111"/>
                  </a:lnTo>
                  <a:lnTo>
                    <a:pt x="472" y="1106"/>
                  </a:lnTo>
                  <a:lnTo>
                    <a:pt x="472" y="1106"/>
                  </a:lnTo>
                  <a:lnTo>
                    <a:pt x="472" y="1104"/>
                  </a:lnTo>
                  <a:lnTo>
                    <a:pt x="472" y="1101"/>
                  </a:lnTo>
                  <a:lnTo>
                    <a:pt x="475" y="1099"/>
                  </a:lnTo>
                  <a:lnTo>
                    <a:pt x="475" y="1097"/>
                  </a:lnTo>
                  <a:lnTo>
                    <a:pt x="475" y="1092"/>
                  </a:lnTo>
                  <a:lnTo>
                    <a:pt x="472" y="1087"/>
                  </a:lnTo>
                  <a:lnTo>
                    <a:pt x="472" y="1082"/>
                  </a:lnTo>
                  <a:lnTo>
                    <a:pt x="472" y="1082"/>
                  </a:lnTo>
                  <a:lnTo>
                    <a:pt x="472" y="1082"/>
                  </a:lnTo>
                  <a:lnTo>
                    <a:pt x="472" y="1080"/>
                  </a:lnTo>
                  <a:lnTo>
                    <a:pt x="470" y="1078"/>
                  </a:lnTo>
                  <a:lnTo>
                    <a:pt x="470" y="1078"/>
                  </a:lnTo>
                  <a:lnTo>
                    <a:pt x="470" y="1078"/>
                  </a:lnTo>
                  <a:lnTo>
                    <a:pt x="470" y="1075"/>
                  </a:lnTo>
                  <a:lnTo>
                    <a:pt x="467" y="1071"/>
                  </a:lnTo>
                  <a:lnTo>
                    <a:pt x="465" y="1066"/>
                  </a:lnTo>
                  <a:lnTo>
                    <a:pt x="460" y="1063"/>
                  </a:lnTo>
                  <a:lnTo>
                    <a:pt x="458" y="1061"/>
                  </a:lnTo>
                  <a:lnTo>
                    <a:pt x="456" y="1056"/>
                  </a:lnTo>
                  <a:lnTo>
                    <a:pt x="451" y="1056"/>
                  </a:lnTo>
                  <a:lnTo>
                    <a:pt x="446" y="1054"/>
                  </a:lnTo>
                  <a:lnTo>
                    <a:pt x="441" y="1054"/>
                  </a:lnTo>
                  <a:lnTo>
                    <a:pt x="446" y="1049"/>
                  </a:lnTo>
                  <a:lnTo>
                    <a:pt x="451" y="1045"/>
                  </a:lnTo>
                  <a:lnTo>
                    <a:pt x="460" y="1035"/>
                  </a:lnTo>
                  <a:lnTo>
                    <a:pt x="467" y="1030"/>
                  </a:lnTo>
                  <a:lnTo>
                    <a:pt x="475" y="1028"/>
                  </a:lnTo>
                  <a:lnTo>
                    <a:pt x="482" y="1023"/>
                  </a:lnTo>
                  <a:lnTo>
                    <a:pt x="491" y="1023"/>
                  </a:lnTo>
                  <a:lnTo>
                    <a:pt x="500" y="1019"/>
                  </a:lnTo>
                  <a:lnTo>
                    <a:pt x="510" y="1016"/>
                  </a:lnTo>
                  <a:lnTo>
                    <a:pt x="534" y="1009"/>
                  </a:lnTo>
                  <a:lnTo>
                    <a:pt x="538" y="1004"/>
                  </a:lnTo>
                  <a:lnTo>
                    <a:pt x="543" y="1002"/>
                  </a:lnTo>
                  <a:lnTo>
                    <a:pt x="548" y="997"/>
                  </a:lnTo>
                  <a:lnTo>
                    <a:pt x="548" y="995"/>
                  </a:lnTo>
                  <a:lnTo>
                    <a:pt x="550" y="993"/>
                  </a:lnTo>
                  <a:lnTo>
                    <a:pt x="552" y="983"/>
                  </a:lnTo>
                  <a:lnTo>
                    <a:pt x="557" y="974"/>
                  </a:lnTo>
                  <a:lnTo>
                    <a:pt x="564" y="967"/>
                  </a:lnTo>
                  <a:lnTo>
                    <a:pt x="574" y="962"/>
                  </a:lnTo>
                  <a:lnTo>
                    <a:pt x="602" y="948"/>
                  </a:lnTo>
                  <a:lnTo>
                    <a:pt x="633" y="938"/>
                  </a:lnTo>
                  <a:lnTo>
                    <a:pt x="642" y="936"/>
                  </a:lnTo>
                  <a:lnTo>
                    <a:pt x="652" y="934"/>
                  </a:lnTo>
                  <a:lnTo>
                    <a:pt x="656" y="934"/>
                  </a:lnTo>
                  <a:lnTo>
                    <a:pt x="663" y="934"/>
                  </a:lnTo>
                  <a:lnTo>
                    <a:pt x="668" y="934"/>
                  </a:lnTo>
                  <a:lnTo>
                    <a:pt x="673" y="936"/>
                  </a:lnTo>
                  <a:lnTo>
                    <a:pt x="675" y="936"/>
                  </a:lnTo>
                  <a:lnTo>
                    <a:pt x="680" y="938"/>
                  </a:lnTo>
                  <a:lnTo>
                    <a:pt x="682" y="943"/>
                  </a:lnTo>
                  <a:lnTo>
                    <a:pt x="685" y="948"/>
                  </a:lnTo>
                  <a:lnTo>
                    <a:pt x="687" y="948"/>
                  </a:lnTo>
                  <a:lnTo>
                    <a:pt x="687" y="950"/>
                  </a:lnTo>
                  <a:lnTo>
                    <a:pt x="694" y="952"/>
                  </a:lnTo>
                  <a:lnTo>
                    <a:pt x="697" y="952"/>
                  </a:lnTo>
                  <a:lnTo>
                    <a:pt x="699" y="955"/>
                  </a:lnTo>
                  <a:lnTo>
                    <a:pt x="701" y="960"/>
                  </a:lnTo>
                  <a:lnTo>
                    <a:pt x="704" y="964"/>
                  </a:lnTo>
                  <a:lnTo>
                    <a:pt x="704" y="967"/>
                  </a:lnTo>
                  <a:lnTo>
                    <a:pt x="704" y="971"/>
                  </a:lnTo>
                  <a:lnTo>
                    <a:pt x="706" y="978"/>
                  </a:lnTo>
                  <a:lnTo>
                    <a:pt x="711" y="997"/>
                  </a:lnTo>
                  <a:lnTo>
                    <a:pt x="713" y="1004"/>
                  </a:lnTo>
                  <a:lnTo>
                    <a:pt x="718" y="1009"/>
                  </a:lnTo>
                  <a:lnTo>
                    <a:pt x="723" y="1011"/>
                  </a:lnTo>
                  <a:lnTo>
                    <a:pt x="730" y="1014"/>
                  </a:lnTo>
                  <a:lnTo>
                    <a:pt x="699" y="1014"/>
                  </a:lnTo>
                  <a:lnTo>
                    <a:pt x="666" y="1016"/>
                  </a:lnTo>
                  <a:lnTo>
                    <a:pt x="663" y="1026"/>
                  </a:lnTo>
                  <a:lnTo>
                    <a:pt x="663" y="1033"/>
                  </a:lnTo>
                  <a:lnTo>
                    <a:pt x="661" y="1042"/>
                  </a:lnTo>
                  <a:lnTo>
                    <a:pt x="663" y="1049"/>
                  </a:lnTo>
                  <a:lnTo>
                    <a:pt x="663" y="1056"/>
                  </a:lnTo>
                  <a:lnTo>
                    <a:pt x="666" y="1061"/>
                  </a:lnTo>
                  <a:lnTo>
                    <a:pt x="668" y="1068"/>
                  </a:lnTo>
                  <a:lnTo>
                    <a:pt x="671" y="1073"/>
                  </a:lnTo>
                  <a:lnTo>
                    <a:pt x="678" y="1080"/>
                  </a:lnTo>
                  <a:lnTo>
                    <a:pt x="678" y="1080"/>
                  </a:lnTo>
                  <a:lnTo>
                    <a:pt x="680" y="1082"/>
                  </a:lnTo>
                  <a:lnTo>
                    <a:pt x="680" y="1087"/>
                  </a:lnTo>
                  <a:lnTo>
                    <a:pt x="680" y="1089"/>
                  </a:lnTo>
                  <a:lnTo>
                    <a:pt x="680" y="1115"/>
                  </a:lnTo>
                  <a:lnTo>
                    <a:pt x="678" y="1104"/>
                  </a:lnTo>
                  <a:lnTo>
                    <a:pt x="675" y="1094"/>
                  </a:lnTo>
                  <a:lnTo>
                    <a:pt x="673" y="1085"/>
                  </a:lnTo>
                  <a:lnTo>
                    <a:pt x="668" y="1075"/>
                  </a:lnTo>
                  <a:lnTo>
                    <a:pt x="663" y="1068"/>
                  </a:lnTo>
                  <a:lnTo>
                    <a:pt x="661" y="1066"/>
                  </a:lnTo>
                  <a:lnTo>
                    <a:pt x="656" y="1063"/>
                  </a:lnTo>
                  <a:lnTo>
                    <a:pt x="649" y="1059"/>
                  </a:lnTo>
                  <a:lnTo>
                    <a:pt x="642" y="1059"/>
                  </a:lnTo>
                  <a:lnTo>
                    <a:pt x="637" y="1059"/>
                  </a:lnTo>
                  <a:lnTo>
                    <a:pt x="635" y="1059"/>
                  </a:lnTo>
                  <a:lnTo>
                    <a:pt x="633" y="1056"/>
                  </a:lnTo>
                  <a:lnTo>
                    <a:pt x="630" y="1056"/>
                  </a:lnTo>
                  <a:lnTo>
                    <a:pt x="623" y="1054"/>
                  </a:lnTo>
                  <a:lnTo>
                    <a:pt x="619" y="1056"/>
                  </a:lnTo>
                  <a:lnTo>
                    <a:pt x="614" y="1059"/>
                  </a:lnTo>
                  <a:lnTo>
                    <a:pt x="612" y="1063"/>
                  </a:lnTo>
                  <a:lnTo>
                    <a:pt x="604" y="1073"/>
                  </a:lnTo>
                  <a:lnTo>
                    <a:pt x="600" y="1087"/>
                  </a:lnTo>
                  <a:lnTo>
                    <a:pt x="600" y="1094"/>
                  </a:lnTo>
                  <a:lnTo>
                    <a:pt x="597" y="1101"/>
                  </a:lnTo>
                  <a:lnTo>
                    <a:pt x="597" y="1108"/>
                  </a:lnTo>
                  <a:lnTo>
                    <a:pt x="597" y="1118"/>
                  </a:lnTo>
                  <a:lnTo>
                    <a:pt x="595" y="1137"/>
                  </a:lnTo>
                  <a:lnTo>
                    <a:pt x="597" y="1153"/>
                  </a:lnTo>
                  <a:lnTo>
                    <a:pt x="597" y="1172"/>
                  </a:lnTo>
                  <a:lnTo>
                    <a:pt x="600" y="1189"/>
                  </a:lnTo>
                  <a:lnTo>
                    <a:pt x="597" y="1191"/>
                  </a:lnTo>
                  <a:lnTo>
                    <a:pt x="597" y="1191"/>
                  </a:lnTo>
                  <a:lnTo>
                    <a:pt x="597" y="1191"/>
                  </a:lnTo>
                  <a:lnTo>
                    <a:pt x="597" y="1193"/>
                  </a:lnTo>
                  <a:lnTo>
                    <a:pt x="597" y="1196"/>
                  </a:lnTo>
                  <a:lnTo>
                    <a:pt x="597" y="1198"/>
                  </a:lnTo>
                  <a:lnTo>
                    <a:pt x="595" y="1200"/>
                  </a:lnTo>
                  <a:lnTo>
                    <a:pt x="576" y="1219"/>
                  </a:lnTo>
                  <a:lnTo>
                    <a:pt x="557" y="1238"/>
                  </a:lnTo>
                  <a:lnTo>
                    <a:pt x="545" y="1250"/>
                  </a:lnTo>
                  <a:lnTo>
                    <a:pt x="536" y="1260"/>
                  </a:lnTo>
                  <a:lnTo>
                    <a:pt x="526" y="1269"/>
                  </a:lnTo>
                  <a:lnTo>
                    <a:pt x="522" y="1274"/>
                  </a:lnTo>
                  <a:lnTo>
                    <a:pt x="519" y="1278"/>
                  </a:lnTo>
                  <a:lnTo>
                    <a:pt x="517" y="1283"/>
                  </a:lnTo>
                  <a:lnTo>
                    <a:pt x="517" y="1286"/>
                  </a:lnTo>
                  <a:lnTo>
                    <a:pt x="517" y="1288"/>
                  </a:lnTo>
                  <a:lnTo>
                    <a:pt x="517" y="1290"/>
                  </a:lnTo>
                  <a:lnTo>
                    <a:pt x="519" y="1293"/>
                  </a:lnTo>
                  <a:lnTo>
                    <a:pt x="522" y="1293"/>
                  </a:lnTo>
                  <a:lnTo>
                    <a:pt x="522" y="1295"/>
                  </a:lnTo>
                  <a:lnTo>
                    <a:pt x="526" y="1295"/>
                  </a:lnTo>
                  <a:lnTo>
                    <a:pt x="529" y="1295"/>
                  </a:lnTo>
                  <a:lnTo>
                    <a:pt x="534" y="1297"/>
                  </a:lnTo>
                  <a:lnTo>
                    <a:pt x="538" y="1302"/>
                  </a:lnTo>
                  <a:lnTo>
                    <a:pt x="545" y="1307"/>
                  </a:lnTo>
                  <a:lnTo>
                    <a:pt x="552" y="1312"/>
                  </a:lnTo>
                  <a:lnTo>
                    <a:pt x="567" y="1323"/>
                  </a:lnTo>
                  <a:lnTo>
                    <a:pt x="576" y="1333"/>
                  </a:lnTo>
                  <a:lnTo>
                    <a:pt x="578" y="1333"/>
                  </a:lnTo>
                  <a:lnTo>
                    <a:pt x="578" y="1335"/>
                  </a:lnTo>
                  <a:lnTo>
                    <a:pt x="581" y="1338"/>
                  </a:lnTo>
                  <a:lnTo>
                    <a:pt x="583" y="1340"/>
                  </a:lnTo>
                  <a:lnTo>
                    <a:pt x="593" y="1347"/>
                  </a:lnTo>
                  <a:lnTo>
                    <a:pt x="607" y="1359"/>
                  </a:lnTo>
                  <a:lnTo>
                    <a:pt x="614" y="1366"/>
                  </a:lnTo>
                  <a:lnTo>
                    <a:pt x="616" y="1368"/>
                  </a:lnTo>
                  <a:lnTo>
                    <a:pt x="621" y="1371"/>
                  </a:lnTo>
                  <a:lnTo>
                    <a:pt x="621" y="1373"/>
                  </a:lnTo>
                  <a:lnTo>
                    <a:pt x="623" y="1378"/>
                  </a:lnTo>
                  <a:lnTo>
                    <a:pt x="623" y="1380"/>
                  </a:lnTo>
                  <a:lnTo>
                    <a:pt x="626" y="1382"/>
                  </a:lnTo>
                  <a:lnTo>
                    <a:pt x="626" y="1387"/>
                  </a:lnTo>
                  <a:lnTo>
                    <a:pt x="628" y="1397"/>
                  </a:lnTo>
                  <a:lnTo>
                    <a:pt x="630" y="1406"/>
                  </a:lnTo>
                  <a:lnTo>
                    <a:pt x="630" y="1415"/>
                  </a:lnTo>
                  <a:lnTo>
                    <a:pt x="630" y="1420"/>
                  </a:lnTo>
                  <a:lnTo>
                    <a:pt x="628" y="1425"/>
                  </a:lnTo>
                  <a:lnTo>
                    <a:pt x="628" y="1434"/>
                  </a:lnTo>
                  <a:lnTo>
                    <a:pt x="626" y="1437"/>
                  </a:lnTo>
                  <a:lnTo>
                    <a:pt x="623" y="1441"/>
                  </a:lnTo>
                  <a:lnTo>
                    <a:pt x="621" y="1451"/>
                  </a:lnTo>
                  <a:lnTo>
                    <a:pt x="619" y="1453"/>
                  </a:lnTo>
                  <a:lnTo>
                    <a:pt x="616" y="1458"/>
                  </a:lnTo>
                  <a:lnTo>
                    <a:pt x="614" y="1460"/>
                  </a:lnTo>
                  <a:lnTo>
                    <a:pt x="612" y="1463"/>
                  </a:lnTo>
                  <a:lnTo>
                    <a:pt x="593" y="1472"/>
                  </a:lnTo>
                  <a:lnTo>
                    <a:pt x="578" y="1484"/>
                  </a:lnTo>
                  <a:lnTo>
                    <a:pt x="562" y="1496"/>
                  </a:lnTo>
                  <a:lnTo>
                    <a:pt x="548" y="1510"/>
                  </a:lnTo>
                  <a:lnTo>
                    <a:pt x="545" y="1515"/>
                  </a:lnTo>
                  <a:lnTo>
                    <a:pt x="545" y="1517"/>
                  </a:lnTo>
                  <a:lnTo>
                    <a:pt x="548" y="1519"/>
                  </a:lnTo>
                  <a:lnTo>
                    <a:pt x="548" y="1524"/>
                  </a:lnTo>
                  <a:lnTo>
                    <a:pt x="555" y="1531"/>
                  </a:lnTo>
                  <a:lnTo>
                    <a:pt x="576" y="1552"/>
                  </a:lnTo>
                  <a:lnTo>
                    <a:pt x="578" y="1555"/>
                  </a:lnTo>
                  <a:lnTo>
                    <a:pt x="581" y="1560"/>
                  </a:lnTo>
                  <a:lnTo>
                    <a:pt x="581" y="1562"/>
                  </a:lnTo>
                  <a:lnTo>
                    <a:pt x="581" y="1562"/>
                  </a:lnTo>
                  <a:lnTo>
                    <a:pt x="581" y="1567"/>
                  </a:lnTo>
                  <a:lnTo>
                    <a:pt x="581" y="1574"/>
                  </a:lnTo>
                  <a:lnTo>
                    <a:pt x="581" y="1581"/>
                  </a:lnTo>
                  <a:lnTo>
                    <a:pt x="581" y="1583"/>
                  </a:lnTo>
                  <a:lnTo>
                    <a:pt x="578" y="1588"/>
                  </a:lnTo>
                  <a:lnTo>
                    <a:pt x="576" y="1593"/>
                  </a:lnTo>
                  <a:lnTo>
                    <a:pt x="574" y="1597"/>
                  </a:lnTo>
                  <a:lnTo>
                    <a:pt x="574" y="1597"/>
                  </a:lnTo>
                  <a:lnTo>
                    <a:pt x="574" y="1600"/>
                  </a:lnTo>
                  <a:lnTo>
                    <a:pt x="571" y="1600"/>
                  </a:lnTo>
                  <a:lnTo>
                    <a:pt x="571" y="1602"/>
                  </a:lnTo>
                  <a:lnTo>
                    <a:pt x="569" y="1604"/>
                  </a:lnTo>
                  <a:lnTo>
                    <a:pt x="562" y="1612"/>
                  </a:lnTo>
                  <a:lnTo>
                    <a:pt x="557" y="1614"/>
                  </a:lnTo>
                  <a:lnTo>
                    <a:pt x="552" y="1621"/>
                  </a:lnTo>
                  <a:lnTo>
                    <a:pt x="560" y="1628"/>
                  </a:lnTo>
                  <a:lnTo>
                    <a:pt x="567" y="1635"/>
                  </a:lnTo>
                  <a:lnTo>
                    <a:pt x="576" y="1642"/>
                  </a:lnTo>
                  <a:lnTo>
                    <a:pt x="586" y="1647"/>
                  </a:lnTo>
                  <a:lnTo>
                    <a:pt x="593" y="1649"/>
                  </a:lnTo>
                  <a:lnTo>
                    <a:pt x="604" y="1652"/>
                  </a:lnTo>
                  <a:lnTo>
                    <a:pt x="614" y="1654"/>
                  </a:lnTo>
                  <a:lnTo>
                    <a:pt x="623" y="1654"/>
                  </a:lnTo>
                  <a:lnTo>
                    <a:pt x="630" y="1654"/>
                  </a:lnTo>
                  <a:lnTo>
                    <a:pt x="640" y="1656"/>
                  </a:lnTo>
                  <a:lnTo>
                    <a:pt x="647" y="1656"/>
                  </a:lnTo>
                  <a:lnTo>
                    <a:pt x="654" y="1659"/>
                  </a:lnTo>
                  <a:lnTo>
                    <a:pt x="663" y="1659"/>
                  </a:lnTo>
                  <a:lnTo>
                    <a:pt x="671" y="1659"/>
                  </a:lnTo>
                  <a:lnTo>
                    <a:pt x="678" y="1656"/>
                  </a:lnTo>
                  <a:lnTo>
                    <a:pt x="687" y="1654"/>
                  </a:lnTo>
                  <a:lnTo>
                    <a:pt x="697" y="1652"/>
                  </a:lnTo>
                  <a:lnTo>
                    <a:pt x="704" y="1649"/>
                  </a:lnTo>
                  <a:lnTo>
                    <a:pt x="706" y="1649"/>
                  </a:lnTo>
                  <a:lnTo>
                    <a:pt x="708" y="1649"/>
                  </a:lnTo>
                  <a:lnTo>
                    <a:pt x="713" y="1638"/>
                  </a:lnTo>
                  <a:lnTo>
                    <a:pt x="718" y="1623"/>
                  </a:lnTo>
                  <a:lnTo>
                    <a:pt x="720" y="1621"/>
                  </a:lnTo>
                  <a:lnTo>
                    <a:pt x="723" y="1616"/>
                  </a:lnTo>
                  <a:lnTo>
                    <a:pt x="725" y="1612"/>
                  </a:lnTo>
                  <a:lnTo>
                    <a:pt x="727" y="1609"/>
                  </a:lnTo>
                  <a:lnTo>
                    <a:pt x="727" y="1607"/>
                  </a:lnTo>
                  <a:lnTo>
                    <a:pt x="730" y="1604"/>
                  </a:lnTo>
                  <a:lnTo>
                    <a:pt x="732" y="1597"/>
                  </a:lnTo>
                  <a:lnTo>
                    <a:pt x="732" y="1595"/>
                  </a:lnTo>
                  <a:lnTo>
                    <a:pt x="732" y="1595"/>
                  </a:lnTo>
                  <a:lnTo>
                    <a:pt x="732" y="1595"/>
                  </a:lnTo>
                  <a:lnTo>
                    <a:pt x="732" y="1595"/>
                  </a:lnTo>
                  <a:lnTo>
                    <a:pt x="732" y="1593"/>
                  </a:lnTo>
                  <a:lnTo>
                    <a:pt x="734" y="1588"/>
                  </a:lnTo>
                  <a:lnTo>
                    <a:pt x="737" y="1583"/>
                  </a:lnTo>
                  <a:lnTo>
                    <a:pt x="744" y="1571"/>
                  </a:lnTo>
                  <a:lnTo>
                    <a:pt x="751" y="1564"/>
                  </a:lnTo>
                  <a:lnTo>
                    <a:pt x="760" y="1557"/>
                  </a:lnTo>
                  <a:lnTo>
                    <a:pt x="772" y="1550"/>
                  </a:lnTo>
                  <a:lnTo>
                    <a:pt x="782" y="1545"/>
                  </a:lnTo>
                  <a:lnTo>
                    <a:pt x="793" y="1541"/>
                  </a:lnTo>
                  <a:lnTo>
                    <a:pt x="812" y="1529"/>
                  </a:lnTo>
                  <a:lnTo>
                    <a:pt x="815" y="1529"/>
                  </a:lnTo>
                  <a:lnTo>
                    <a:pt x="819" y="1529"/>
                  </a:lnTo>
                  <a:lnTo>
                    <a:pt x="822" y="1526"/>
                  </a:lnTo>
                  <a:lnTo>
                    <a:pt x="826" y="1526"/>
                  </a:lnTo>
                  <a:lnTo>
                    <a:pt x="826" y="1526"/>
                  </a:lnTo>
                  <a:lnTo>
                    <a:pt x="826" y="1526"/>
                  </a:lnTo>
                  <a:lnTo>
                    <a:pt x="826" y="1526"/>
                  </a:lnTo>
                  <a:lnTo>
                    <a:pt x="829" y="1526"/>
                  </a:lnTo>
                  <a:lnTo>
                    <a:pt x="829" y="1526"/>
                  </a:lnTo>
                  <a:lnTo>
                    <a:pt x="829" y="1526"/>
                  </a:lnTo>
                  <a:lnTo>
                    <a:pt x="831" y="1526"/>
                  </a:lnTo>
                  <a:lnTo>
                    <a:pt x="834" y="1526"/>
                  </a:lnTo>
                  <a:lnTo>
                    <a:pt x="834" y="1524"/>
                  </a:lnTo>
                  <a:lnTo>
                    <a:pt x="836" y="1524"/>
                  </a:lnTo>
                  <a:lnTo>
                    <a:pt x="838" y="1522"/>
                  </a:lnTo>
                  <a:lnTo>
                    <a:pt x="838" y="1519"/>
                  </a:lnTo>
                  <a:lnTo>
                    <a:pt x="836" y="1512"/>
                  </a:lnTo>
                  <a:lnTo>
                    <a:pt x="834" y="1508"/>
                  </a:lnTo>
                  <a:lnTo>
                    <a:pt x="831" y="1501"/>
                  </a:lnTo>
                  <a:lnTo>
                    <a:pt x="836" y="1493"/>
                  </a:lnTo>
                  <a:lnTo>
                    <a:pt x="843" y="1489"/>
                  </a:lnTo>
                  <a:lnTo>
                    <a:pt x="848" y="1484"/>
                  </a:lnTo>
                  <a:lnTo>
                    <a:pt x="857" y="1479"/>
                  </a:lnTo>
                  <a:lnTo>
                    <a:pt x="862" y="1475"/>
                  </a:lnTo>
                  <a:lnTo>
                    <a:pt x="869" y="1472"/>
                  </a:lnTo>
                  <a:lnTo>
                    <a:pt x="874" y="1470"/>
                  </a:lnTo>
                  <a:lnTo>
                    <a:pt x="881" y="1467"/>
                  </a:lnTo>
                  <a:lnTo>
                    <a:pt x="886" y="1467"/>
                  </a:lnTo>
                  <a:lnTo>
                    <a:pt x="895" y="1467"/>
                  </a:lnTo>
                  <a:lnTo>
                    <a:pt x="897" y="1465"/>
                  </a:lnTo>
                  <a:lnTo>
                    <a:pt x="897" y="1465"/>
                  </a:lnTo>
                  <a:lnTo>
                    <a:pt x="900" y="1465"/>
                  </a:lnTo>
                  <a:lnTo>
                    <a:pt x="900" y="1465"/>
                  </a:lnTo>
                  <a:lnTo>
                    <a:pt x="900" y="1465"/>
                  </a:lnTo>
                  <a:lnTo>
                    <a:pt x="902" y="1465"/>
                  </a:lnTo>
                  <a:lnTo>
                    <a:pt x="902" y="1458"/>
                  </a:lnTo>
                  <a:lnTo>
                    <a:pt x="902" y="1453"/>
                  </a:lnTo>
                  <a:lnTo>
                    <a:pt x="902" y="1444"/>
                  </a:lnTo>
                  <a:lnTo>
                    <a:pt x="902" y="1437"/>
                  </a:lnTo>
                  <a:lnTo>
                    <a:pt x="904" y="1432"/>
                  </a:lnTo>
                  <a:lnTo>
                    <a:pt x="904" y="1427"/>
                  </a:lnTo>
                  <a:lnTo>
                    <a:pt x="911" y="1415"/>
                  </a:lnTo>
                  <a:lnTo>
                    <a:pt x="914" y="1408"/>
                  </a:lnTo>
                  <a:lnTo>
                    <a:pt x="916" y="1401"/>
                  </a:lnTo>
                  <a:lnTo>
                    <a:pt x="919" y="1394"/>
                  </a:lnTo>
                  <a:lnTo>
                    <a:pt x="919" y="1387"/>
                  </a:lnTo>
                  <a:lnTo>
                    <a:pt x="916" y="1382"/>
                  </a:lnTo>
                  <a:lnTo>
                    <a:pt x="914" y="1378"/>
                  </a:lnTo>
                  <a:lnTo>
                    <a:pt x="909" y="1373"/>
                  </a:lnTo>
                  <a:lnTo>
                    <a:pt x="904" y="1368"/>
                  </a:lnTo>
                  <a:lnTo>
                    <a:pt x="900" y="1366"/>
                  </a:lnTo>
                  <a:lnTo>
                    <a:pt x="895" y="1361"/>
                  </a:lnTo>
                  <a:lnTo>
                    <a:pt x="895" y="1361"/>
                  </a:lnTo>
                  <a:lnTo>
                    <a:pt x="893" y="1354"/>
                  </a:lnTo>
                  <a:lnTo>
                    <a:pt x="893" y="1352"/>
                  </a:lnTo>
                  <a:lnTo>
                    <a:pt x="890" y="1347"/>
                  </a:lnTo>
                  <a:lnTo>
                    <a:pt x="890" y="1342"/>
                  </a:lnTo>
                  <a:lnTo>
                    <a:pt x="886" y="1338"/>
                  </a:lnTo>
                  <a:lnTo>
                    <a:pt x="883" y="1333"/>
                  </a:lnTo>
                  <a:lnTo>
                    <a:pt x="876" y="1330"/>
                  </a:lnTo>
                  <a:lnTo>
                    <a:pt x="871" y="1328"/>
                  </a:lnTo>
                  <a:lnTo>
                    <a:pt x="869" y="1328"/>
                  </a:lnTo>
                  <a:lnTo>
                    <a:pt x="860" y="1328"/>
                  </a:lnTo>
                  <a:lnTo>
                    <a:pt x="852" y="1328"/>
                  </a:lnTo>
                  <a:lnTo>
                    <a:pt x="848" y="1328"/>
                  </a:lnTo>
                  <a:lnTo>
                    <a:pt x="845" y="1328"/>
                  </a:lnTo>
                  <a:lnTo>
                    <a:pt x="841" y="1330"/>
                  </a:lnTo>
                  <a:lnTo>
                    <a:pt x="836" y="1330"/>
                  </a:lnTo>
                  <a:lnTo>
                    <a:pt x="834" y="1330"/>
                  </a:lnTo>
                  <a:lnTo>
                    <a:pt x="829" y="1330"/>
                  </a:lnTo>
                  <a:lnTo>
                    <a:pt x="824" y="1330"/>
                  </a:lnTo>
                  <a:lnTo>
                    <a:pt x="819" y="1330"/>
                  </a:lnTo>
                  <a:lnTo>
                    <a:pt x="812" y="1323"/>
                  </a:lnTo>
                  <a:lnTo>
                    <a:pt x="810" y="1321"/>
                  </a:lnTo>
                  <a:lnTo>
                    <a:pt x="808" y="1316"/>
                  </a:lnTo>
                  <a:lnTo>
                    <a:pt x="805" y="1312"/>
                  </a:lnTo>
                  <a:lnTo>
                    <a:pt x="805" y="1304"/>
                  </a:lnTo>
                  <a:lnTo>
                    <a:pt x="803" y="1295"/>
                  </a:lnTo>
                  <a:lnTo>
                    <a:pt x="800" y="1271"/>
                  </a:lnTo>
                  <a:lnTo>
                    <a:pt x="798" y="1267"/>
                  </a:lnTo>
                  <a:lnTo>
                    <a:pt x="798" y="1262"/>
                  </a:lnTo>
                  <a:lnTo>
                    <a:pt x="793" y="1255"/>
                  </a:lnTo>
                  <a:lnTo>
                    <a:pt x="791" y="1241"/>
                  </a:lnTo>
                  <a:lnTo>
                    <a:pt x="791" y="1229"/>
                  </a:lnTo>
                  <a:lnTo>
                    <a:pt x="793" y="1217"/>
                  </a:lnTo>
                  <a:lnTo>
                    <a:pt x="800" y="1205"/>
                  </a:lnTo>
                  <a:lnTo>
                    <a:pt x="803" y="1200"/>
                  </a:lnTo>
                  <a:lnTo>
                    <a:pt x="805" y="1198"/>
                  </a:lnTo>
                  <a:lnTo>
                    <a:pt x="822" y="1196"/>
                  </a:lnTo>
                  <a:lnTo>
                    <a:pt x="838" y="1196"/>
                  </a:lnTo>
                  <a:lnTo>
                    <a:pt x="838" y="1196"/>
                  </a:lnTo>
                  <a:lnTo>
                    <a:pt x="841" y="1196"/>
                  </a:lnTo>
                  <a:lnTo>
                    <a:pt x="845" y="1196"/>
                  </a:lnTo>
                  <a:lnTo>
                    <a:pt x="848" y="1196"/>
                  </a:lnTo>
                  <a:lnTo>
                    <a:pt x="850" y="1196"/>
                  </a:lnTo>
                  <a:lnTo>
                    <a:pt x="852" y="1196"/>
                  </a:lnTo>
                  <a:lnTo>
                    <a:pt x="855" y="1196"/>
                  </a:lnTo>
                  <a:lnTo>
                    <a:pt x="857" y="1193"/>
                  </a:lnTo>
                  <a:lnTo>
                    <a:pt x="857" y="1193"/>
                  </a:lnTo>
                  <a:lnTo>
                    <a:pt x="862" y="1191"/>
                  </a:lnTo>
                  <a:lnTo>
                    <a:pt x="864" y="1191"/>
                  </a:lnTo>
                  <a:lnTo>
                    <a:pt x="867" y="1189"/>
                  </a:lnTo>
                  <a:lnTo>
                    <a:pt x="869" y="1189"/>
                  </a:lnTo>
                  <a:lnTo>
                    <a:pt x="871" y="1186"/>
                  </a:lnTo>
                  <a:lnTo>
                    <a:pt x="874" y="1184"/>
                  </a:lnTo>
                  <a:lnTo>
                    <a:pt x="876" y="1179"/>
                  </a:lnTo>
                  <a:lnTo>
                    <a:pt x="878" y="1177"/>
                  </a:lnTo>
                  <a:lnTo>
                    <a:pt x="878" y="1175"/>
                  </a:lnTo>
                  <a:lnTo>
                    <a:pt x="881" y="1170"/>
                  </a:lnTo>
                  <a:lnTo>
                    <a:pt x="883" y="1165"/>
                  </a:lnTo>
                  <a:lnTo>
                    <a:pt x="883" y="1163"/>
                  </a:lnTo>
                  <a:lnTo>
                    <a:pt x="886" y="1156"/>
                  </a:lnTo>
                  <a:lnTo>
                    <a:pt x="886" y="1151"/>
                  </a:lnTo>
                  <a:lnTo>
                    <a:pt x="888" y="1146"/>
                  </a:lnTo>
                  <a:lnTo>
                    <a:pt x="893" y="1144"/>
                  </a:lnTo>
                  <a:lnTo>
                    <a:pt x="895" y="1139"/>
                  </a:lnTo>
                  <a:lnTo>
                    <a:pt x="897" y="1137"/>
                  </a:lnTo>
                  <a:lnTo>
                    <a:pt x="902" y="1134"/>
                  </a:lnTo>
                  <a:lnTo>
                    <a:pt x="907" y="1132"/>
                  </a:lnTo>
                  <a:lnTo>
                    <a:pt x="911" y="1132"/>
                  </a:lnTo>
                  <a:lnTo>
                    <a:pt x="919" y="1130"/>
                  </a:lnTo>
                  <a:lnTo>
                    <a:pt x="961" y="1130"/>
                  </a:lnTo>
                  <a:lnTo>
                    <a:pt x="1008" y="1130"/>
                  </a:lnTo>
                  <a:lnTo>
                    <a:pt x="1046" y="1132"/>
                  </a:lnTo>
                  <a:lnTo>
                    <a:pt x="1070" y="1134"/>
                  </a:lnTo>
                  <a:lnTo>
                    <a:pt x="1072" y="1134"/>
                  </a:lnTo>
                  <a:lnTo>
                    <a:pt x="1077" y="1134"/>
                  </a:lnTo>
                  <a:lnTo>
                    <a:pt x="1093" y="1132"/>
                  </a:lnTo>
                  <a:lnTo>
                    <a:pt x="1110" y="1130"/>
                  </a:lnTo>
                  <a:lnTo>
                    <a:pt x="1129" y="1130"/>
                  </a:lnTo>
                  <a:lnTo>
                    <a:pt x="1150" y="1130"/>
                  </a:lnTo>
                  <a:lnTo>
                    <a:pt x="1148" y="1125"/>
                  </a:lnTo>
                  <a:lnTo>
                    <a:pt x="1145" y="1123"/>
                  </a:lnTo>
                  <a:lnTo>
                    <a:pt x="1145" y="1111"/>
                  </a:lnTo>
                  <a:lnTo>
                    <a:pt x="1143" y="1101"/>
                  </a:lnTo>
                  <a:lnTo>
                    <a:pt x="1143" y="1089"/>
                  </a:lnTo>
                  <a:lnTo>
                    <a:pt x="1143" y="1085"/>
                  </a:lnTo>
                  <a:lnTo>
                    <a:pt x="1143" y="1082"/>
                  </a:lnTo>
                  <a:lnTo>
                    <a:pt x="1145" y="1073"/>
                  </a:lnTo>
                  <a:lnTo>
                    <a:pt x="1150" y="1068"/>
                  </a:lnTo>
                  <a:lnTo>
                    <a:pt x="1152" y="1063"/>
                  </a:lnTo>
                  <a:lnTo>
                    <a:pt x="1157" y="1059"/>
                  </a:lnTo>
                  <a:lnTo>
                    <a:pt x="1162" y="1056"/>
                  </a:lnTo>
                  <a:lnTo>
                    <a:pt x="1169" y="1054"/>
                  </a:lnTo>
                  <a:lnTo>
                    <a:pt x="1174" y="1052"/>
                  </a:lnTo>
                  <a:lnTo>
                    <a:pt x="1181" y="1052"/>
                  </a:lnTo>
                  <a:lnTo>
                    <a:pt x="1188" y="1052"/>
                  </a:lnTo>
                  <a:lnTo>
                    <a:pt x="1197" y="1052"/>
                  </a:lnTo>
                  <a:lnTo>
                    <a:pt x="1197" y="1052"/>
                  </a:lnTo>
                  <a:lnTo>
                    <a:pt x="1200" y="1052"/>
                  </a:lnTo>
                  <a:lnTo>
                    <a:pt x="1202" y="1052"/>
                  </a:lnTo>
                  <a:lnTo>
                    <a:pt x="1202" y="1052"/>
                  </a:lnTo>
                  <a:lnTo>
                    <a:pt x="1202" y="1052"/>
                  </a:lnTo>
                  <a:lnTo>
                    <a:pt x="1202" y="1052"/>
                  </a:lnTo>
                  <a:lnTo>
                    <a:pt x="1204" y="1047"/>
                  </a:lnTo>
                  <a:lnTo>
                    <a:pt x="1207" y="1042"/>
                  </a:lnTo>
                  <a:lnTo>
                    <a:pt x="1209" y="1040"/>
                  </a:lnTo>
                  <a:lnTo>
                    <a:pt x="1209" y="1035"/>
                  </a:lnTo>
                  <a:lnTo>
                    <a:pt x="1209" y="1033"/>
                  </a:lnTo>
                  <a:lnTo>
                    <a:pt x="1207" y="1030"/>
                  </a:lnTo>
                  <a:lnTo>
                    <a:pt x="1204" y="1026"/>
                  </a:lnTo>
                  <a:lnTo>
                    <a:pt x="1202" y="1026"/>
                  </a:lnTo>
                  <a:lnTo>
                    <a:pt x="1193" y="1019"/>
                  </a:lnTo>
                  <a:lnTo>
                    <a:pt x="1185" y="1014"/>
                  </a:lnTo>
                  <a:lnTo>
                    <a:pt x="1181" y="1009"/>
                  </a:lnTo>
                  <a:lnTo>
                    <a:pt x="1176" y="1004"/>
                  </a:lnTo>
                  <a:lnTo>
                    <a:pt x="1171" y="1000"/>
                  </a:lnTo>
                  <a:lnTo>
                    <a:pt x="1169" y="993"/>
                  </a:lnTo>
                  <a:lnTo>
                    <a:pt x="1169" y="988"/>
                  </a:lnTo>
                  <a:lnTo>
                    <a:pt x="1169" y="981"/>
                  </a:lnTo>
                  <a:lnTo>
                    <a:pt x="1169" y="976"/>
                  </a:lnTo>
                  <a:lnTo>
                    <a:pt x="1169" y="974"/>
                  </a:lnTo>
                  <a:lnTo>
                    <a:pt x="1171" y="960"/>
                  </a:lnTo>
                  <a:lnTo>
                    <a:pt x="1171" y="955"/>
                  </a:lnTo>
                  <a:lnTo>
                    <a:pt x="1171" y="950"/>
                  </a:lnTo>
                  <a:lnTo>
                    <a:pt x="1169" y="945"/>
                  </a:lnTo>
                  <a:lnTo>
                    <a:pt x="1164" y="941"/>
                  </a:lnTo>
                  <a:lnTo>
                    <a:pt x="1157" y="931"/>
                  </a:lnTo>
                  <a:lnTo>
                    <a:pt x="1150" y="919"/>
                  </a:lnTo>
                  <a:lnTo>
                    <a:pt x="1141" y="910"/>
                  </a:lnTo>
                  <a:lnTo>
                    <a:pt x="1136" y="905"/>
                  </a:lnTo>
                  <a:lnTo>
                    <a:pt x="1134" y="903"/>
                  </a:lnTo>
                  <a:lnTo>
                    <a:pt x="1134" y="900"/>
                  </a:lnTo>
                  <a:lnTo>
                    <a:pt x="1134" y="896"/>
                  </a:lnTo>
                  <a:lnTo>
                    <a:pt x="1134" y="891"/>
                  </a:lnTo>
                  <a:lnTo>
                    <a:pt x="1134" y="886"/>
                  </a:lnTo>
                  <a:lnTo>
                    <a:pt x="1138" y="884"/>
                  </a:lnTo>
                  <a:lnTo>
                    <a:pt x="1141" y="882"/>
                  </a:lnTo>
                  <a:lnTo>
                    <a:pt x="1145" y="882"/>
                  </a:lnTo>
                  <a:lnTo>
                    <a:pt x="1150" y="882"/>
                  </a:lnTo>
                  <a:lnTo>
                    <a:pt x="1157" y="884"/>
                  </a:lnTo>
                  <a:lnTo>
                    <a:pt x="1167" y="886"/>
                  </a:lnTo>
                  <a:lnTo>
                    <a:pt x="1178" y="891"/>
                  </a:lnTo>
                  <a:lnTo>
                    <a:pt x="1181" y="891"/>
                  </a:lnTo>
                  <a:lnTo>
                    <a:pt x="1181" y="891"/>
                  </a:lnTo>
                  <a:lnTo>
                    <a:pt x="1181" y="891"/>
                  </a:lnTo>
                  <a:lnTo>
                    <a:pt x="1183" y="891"/>
                  </a:lnTo>
                  <a:lnTo>
                    <a:pt x="1183" y="891"/>
                  </a:lnTo>
                  <a:lnTo>
                    <a:pt x="1185" y="891"/>
                  </a:lnTo>
                  <a:lnTo>
                    <a:pt x="1185" y="891"/>
                  </a:lnTo>
                  <a:lnTo>
                    <a:pt x="1185" y="893"/>
                  </a:lnTo>
                  <a:lnTo>
                    <a:pt x="1185" y="891"/>
                  </a:lnTo>
                  <a:lnTo>
                    <a:pt x="1188" y="891"/>
                  </a:lnTo>
                  <a:lnTo>
                    <a:pt x="1188" y="891"/>
                  </a:lnTo>
                  <a:lnTo>
                    <a:pt x="1190" y="891"/>
                  </a:lnTo>
                  <a:lnTo>
                    <a:pt x="1193" y="891"/>
                  </a:lnTo>
                  <a:lnTo>
                    <a:pt x="1193" y="889"/>
                  </a:lnTo>
                  <a:lnTo>
                    <a:pt x="1195" y="886"/>
                  </a:lnTo>
                  <a:lnTo>
                    <a:pt x="1195" y="884"/>
                  </a:lnTo>
                  <a:lnTo>
                    <a:pt x="1195" y="882"/>
                  </a:lnTo>
                  <a:lnTo>
                    <a:pt x="1195" y="879"/>
                  </a:lnTo>
                  <a:lnTo>
                    <a:pt x="1195" y="879"/>
                  </a:lnTo>
                  <a:lnTo>
                    <a:pt x="1195" y="877"/>
                  </a:lnTo>
                  <a:lnTo>
                    <a:pt x="1195" y="874"/>
                  </a:lnTo>
                  <a:lnTo>
                    <a:pt x="1195" y="865"/>
                  </a:lnTo>
                  <a:lnTo>
                    <a:pt x="1195" y="858"/>
                  </a:lnTo>
                  <a:lnTo>
                    <a:pt x="1195" y="853"/>
                  </a:lnTo>
                  <a:lnTo>
                    <a:pt x="1197" y="851"/>
                  </a:lnTo>
                  <a:lnTo>
                    <a:pt x="1200" y="848"/>
                  </a:lnTo>
                  <a:lnTo>
                    <a:pt x="1204" y="848"/>
                  </a:lnTo>
                  <a:lnTo>
                    <a:pt x="1209" y="851"/>
                  </a:lnTo>
                  <a:lnTo>
                    <a:pt x="1230" y="863"/>
                  </a:lnTo>
                  <a:lnTo>
                    <a:pt x="1233" y="865"/>
                  </a:lnTo>
                  <a:lnTo>
                    <a:pt x="1237" y="867"/>
                  </a:lnTo>
                  <a:lnTo>
                    <a:pt x="1242" y="872"/>
                  </a:lnTo>
                  <a:lnTo>
                    <a:pt x="1245" y="872"/>
                  </a:lnTo>
                  <a:lnTo>
                    <a:pt x="1249" y="874"/>
                  </a:lnTo>
                  <a:lnTo>
                    <a:pt x="1256" y="874"/>
                  </a:lnTo>
                  <a:lnTo>
                    <a:pt x="1259" y="874"/>
                  </a:lnTo>
                  <a:lnTo>
                    <a:pt x="1261" y="874"/>
                  </a:lnTo>
                  <a:lnTo>
                    <a:pt x="1263" y="874"/>
                  </a:lnTo>
                  <a:lnTo>
                    <a:pt x="1263" y="874"/>
                  </a:lnTo>
                  <a:lnTo>
                    <a:pt x="1263" y="874"/>
                  </a:lnTo>
                  <a:lnTo>
                    <a:pt x="1271" y="874"/>
                  </a:lnTo>
                  <a:lnTo>
                    <a:pt x="1280" y="872"/>
                  </a:lnTo>
                  <a:lnTo>
                    <a:pt x="1285" y="870"/>
                  </a:lnTo>
                  <a:lnTo>
                    <a:pt x="1292" y="867"/>
                  </a:lnTo>
                  <a:lnTo>
                    <a:pt x="1294" y="865"/>
                  </a:lnTo>
                  <a:lnTo>
                    <a:pt x="1299" y="863"/>
                  </a:lnTo>
                  <a:lnTo>
                    <a:pt x="1301" y="860"/>
                  </a:lnTo>
                  <a:lnTo>
                    <a:pt x="1304" y="858"/>
                  </a:lnTo>
                  <a:lnTo>
                    <a:pt x="1311" y="853"/>
                  </a:lnTo>
                  <a:lnTo>
                    <a:pt x="1315" y="846"/>
                  </a:lnTo>
                  <a:lnTo>
                    <a:pt x="1320" y="841"/>
                  </a:lnTo>
                  <a:lnTo>
                    <a:pt x="1327" y="834"/>
                  </a:lnTo>
                  <a:lnTo>
                    <a:pt x="1334" y="825"/>
                  </a:lnTo>
                  <a:lnTo>
                    <a:pt x="1341" y="818"/>
                  </a:lnTo>
                  <a:lnTo>
                    <a:pt x="1351" y="811"/>
                  </a:lnTo>
                  <a:lnTo>
                    <a:pt x="1363" y="806"/>
                  </a:lnTo>
                  <a:lnTo>
                    <a:pt x="1372" y="801"/>
                  </a:lnTo>
                  <a:lnTo>
                    <a:pt x="1382" y="797"/>
                  </a:lnTo>
                  <a:lnTo>
                    <a:pt x="1391" y="792"/>
                  </a:lnTo>
                  <a:lnTo>
                    <a:pt x="1398" y="787"/>
                  </a:lnTo>
                  <a:lnTo>
                    <a:pt x="1400" y="787"/>
                  </a:lnTo>
                  <a:lnTo>
                    <a:pt x="1400" y="785"/>
                  </a:lnTo>
                  <a:lnTo>
                    <a:pt x="1403" y="782"/>
                  </a:lnTo>
                  <a:lnTo>
                    <a:pt x="1405" y="780"/>
                  </a:lnTo>
                  <a:lnTo>
                    <a:pt x="1408" y="778"/>
                  </a:lnTo>
                  <a:lnTo>
                    <a:pt x="1408" y="775"/>
                  </a:lnTo>
                  <a:lnTo>
                    <a:pt x="1408" y="773"/>
                  </a:lnTo>
                  <a:lnTo>
                    <a:pt x="1408" y="768"/>
                  </a:lnTo>
                  <a:lnTo>
                    <a:pt x="1405" y="766"/>
                  </a:lnTo>
                  <a:lnTo>
                    <a:pt x="1400" y="759"/>
                  </a:lnTo>
                  <a:lnTo>
                    <a:pt x="1396" y="754"/>
                  </a:lnTo>
                  <a:lnTo>
                    <a:pt x="1391" y="749"/>
                  </a:lnTo>
                  <a:lnTo>
                    <a:pt x="1384" y="747"/>
                  </a:lnTo>
                  <a:lnTo>
                    <a:pt x="1382" y="745"/>
                  </a:lnTo>
                  <a:lnTo>
                    <a:pt x="1379" y="742"/>
                  </a:lnTo>
                  <a:lnTo>
                    <a:pt x="1377" y="737"/>
                  </a:lnTo>
                  <a:lnTo>
                    <a:pt x="1374" y="735"/>
                  </a:lnTo>
                  <a:lnTo>
                    <a:pt x="1374" y="733"/>
                  </a:lnTo>
                  <a:lnTo>
                    <a:pt x="1377" y="730"/>
                  </a:lnTo>
                  <a:lnTo>
                    <a:pt x="1382" y="723"/>
                  </a:lnTo>
                  <a:lnTo>
                    <a:pt x="1384" y="721"/>
                  </a:lnTo>
                  <a:lnTo>
                    <a:pt x="1384" y="716"/>
                  </a:lnTo>
                  <a:lnTo>
                    <a:pt x="1384" y="716"/>
                  </a:lnTo>
                  <a:lnTo>
                    <a:pt x="1386" y="714"/>
                  </a:lnTo>
                  <a:lnTo>
                    <a:pt x="1386" y="714"/>
                  </a:lnTo>
                  <a:lnTo>
                    <a:pt x="1389" y="707"/>
                  </a:lnTo>
                  <a:lnTo>
                    <a:pt x="1391" y="685"/>
                  </a:lnTo>
                  <a:lnTo>
                    <a:pt x="1393" y="678"/>
                  </a:lnTo>
                  <a:lnTo>
                    <a:pt x="1396" y="674"/>
                  </a:lnTo>
                  <a:lnTo>
                    <a:pt x="1398" y="669"/>
                  </a:lnTo>
                  <a:lnTo>
                    <a:pt x="1400" y="664"/>
                  </a:lnTo>
                  <a:lnTo>
                    <a:pt x="1405" y="662"/>
                  </a:lnTo>
                  <a:lnTo>
                    <a:pt x="1410" y="659"/>
                  </a:lnTo>
                  <a:lnTo>
                    <a:pt x="1415" y="657"/>
                  </a:lnTo>
                  <a:lnTo>
                    <a:pt x="1422" y="657"/>
                  </a:lnTo>
                  <a:lnTo>
                    <a:pt x="1422" y="655"/>
                  </a:lnTo>
                  <a:lnTo>
                    <a:pt x="1422" y="655"/>
                  </a:lnTo>
                  <a:lnTo>
                    <a:pt x="1422" y="655"/>
                  </a:lnTo>
                  <a:lnTo>
                    <a:pt x="1422" y="655"/>
                  </a:lnTo>
                  <a:lnTo>
                    <a:pt x="1422" y="655"/>
                  </a:lnTo>
                  <a:lnTo>
                    <a:pt x="1422" y="655"/>
                  </a:lnTo>
                  <a:lnTo>
                    <a:pt x="1422" y="652"/>
                  </a:lnTo>
                  <a:lnTo>
                    <a:pt x="1422" y="652"/>
                  </a:lnTo>
                  <a:lnTo>
                    <a:pt x="1422" y="652"/>
                  </a:lnTo>
                  <a:lnTo>
                    <a:pt x="1419" y="650"/>
                  </a:lnTo>
                  <a:lnTo>
                    <a:pt x="1419" y="648"/>
                  </a:lnTo>
                  <a:lnTo>
                    <a:pt x="1419" y="648"/>
                  </a:lnTo>
                  <a:lnTo>
                    <a:pt x="1424" y="643"/>
                  </a:lnTo>
                  <a:lnTo>
                    <a:pt x="1426" y="641"/>
                  </a:lnTo>
                  <a:lnTo>
                    <a:pt x="1429" y="641"/>
                  </a:lnTo>
                  <a:lnTo>
                    <a:pt x="1426" y="615"/>
                  </a:lnTo>
                  <a:lnTo>
                    <a:pt x="1424" y="610"/>
                  </a:lnTo>
                  <a:lnTo>
                    <a:pt x="1422" y="608"/>
                  </a:lnTo>
                  <a:lnTo>
                    <a:pt x="1415" y="605"/>
                  </a:lnTo>
                  <a:lnTo>
                    <a:pt x="1410" y="603"/>
                  </a:lnTo>
                  <a:lnTo>
                    <a:pt x="1408" y="603"/>
                  </a:lnTo>
                  <a:lnTo>
                    <a:pt x="1405" y="600"/>
                  </a:lnTo>
                  <a:lnTo>
                    <a:pt x="1403" y="600"/>
                  </a:lnTo>
                  <a:lnTo>
                    <a:pt x="1403" y="598"/>
                  </a:lnTo>
                  <a:lnTo>
                    <a:pt x="1400" y="596"/>
                  </a:lnTo>
                  <a:lnTo>
                    <a:pt x="1400" y="596"/>
                  </a:lnTo>
                  <a:lnTo>
                    <a:pt x="1398" y="593"/>
                  </a:lnTo>
                  <a:lnTo>
                    <a:pt x="1393" y="593"/>
                  </a:lnTo>
                  <a:lnTo>
                    <a:pt x="1391" y="593"/>
                  </a:lnTo>
                  <a:lnTo>
                    <a:pt x="1386" y="596"/>
                  </a:lnTo>
                  <a:lnTo>
                    <a:pt x="1382" y="598"/>
                  </a:lnTo>
                  <a:lnTo>
                    <a:pt x="1379" y="598"/>
                  </a:lnTo>
                  <a:lnTo>
                    <a:pt x="1374" y="600"/>
                  </a:lnTo>
                  <a:lnTo>
                    <a:pt x="1370" y="600"/>
                  </a:lnTo>
                  <a:lnTo>
                    <a:pt x="1367" y="603"/>
                  </a:lnTo>
                  <a:lnTo>
                    <a:pt x="1363" y="603"/>
                  </a:lnTo>
                  <a:lnTo>
                    <a:pt x="1358" y="603"/>
                  </a:lnTo>
                  <a:lnTo>
                    <a:pt x="1353" y="603"/>
                  </a:lnTo>
                  <a:lnTo>
                    <a:pt x="1348" y="605"/>
                  </a:lnTo>
                  <a:lnTo>
                    <a:pt x="1344" y="605"/>
                  </a:lnTo>
                  <a:lnTo>
                    <a:pt x="1339" y="608"/>
                  </a:lnTo>
                  <a:lnTo>
                    <a:pt x="1334" y="610"/>
                  </a:lnTo>
                  <a:lnTo>
                    <a:pt x="1332" y="612"/>
                  </a:lnTo>
                  <a:lnTo>
                    <a:pt x="1327" y="615"/>
                  </a:lnTo>
                  <a:lnTo>
                    <a:pt x="1325" y="615"/>
                  </a:lnTo>
                  <a:lnTo>
                    <a:pt x="1322" y="617"/>
                  </a:lnTo>
                  <a:lnTo>
                    <a:pt x="1315" y="617"/>
                  </a:lnTo>
                  <a:lnTo>
                    <a:pt x="1311" y="619"/>
                  </a:lnTo>
                  <a:lnTo>
                    <a:pt x="1301" y="622"/>
                  </a:lnTo>
                  <a:lnTo>
                    <a:pt x="1296" y="622"/>
                  </a:lnTo>
                  <a:lnTo>
                    <a:pt x="1292" y="622"/>
                  </a:lnTo>
                  <a:lnTo>
                    <a:pt x="1287" y="617"/>
                  </a:lnTo>
                  <a:lnTo>
                    <a:pt x="1287" y="615"/>
                  </a:lnTo>
                  <a:lnTo>
                    <a:pt x="1285" y="612"/>
                  </a:lnTo>
                  <a:lnTo>
                    <a:pt x="1285" y="610"/>
                  </a:lnTo>
                  <a:lnTo>
                    <a:pt x="1285" y="608"/>
                  </a:lnTo>
                  <a:lnTo>
                    <a:pt x="1285" y="603"/>
                  </a:lnTo>
                  <a:lnTo>
                    <a:pt x="1285" y="600"/>
                  </a:lnTo>
                  <a:lnTo>
                    <a:pt x="1287" y="596"/>
                  </a:lnTo>
                  <a:lnTo>
                    <a:pt x="1287" y="591"/>
                  </a:lnTo>
                  <a:lnTo>
                    <a:pt x="1289" y="584"/>
                  </a:lnTo>
                  <a:lnTo>
                    <a:pt x="1292" y="579"/>
                  </a:lnTo>
                  <a:lnTo>
                    <a:pt x="1292" y="574"/>
                  </a:lnTo>
                  <a:lnTo>
                    <a:pt x="1292" y="570"/>
                  </a:lnTo>
                  <a:lnTo>
                    <a:pt x="1292" y="565"/>
                  </a:lnTo>
                  <a:lnTo>
                    <a:pt x="1289" y="563"/>
                  </a:lnTo>
                  <a:lnTo>
                    <a:pt x="1285" y="558"/>
                  </a:lnTo>
                  <a:lnTo>
                    <a:pt x="1282" y="556"/>
                  </a:lnTo>
                  <a:lnTo>
                    <a:pt x="1275" y="553"/>
                  </a:lnTo>
                  <a:lnTo>
                    <a:pt x="1254" y="537"/>
                  </a:lnTo>
                  <a:lnTo>
                    <a:pt x="1242" y="530"/>
                  </a:lnTo>
                  <a:lnTo>
                    <a:pt x="1230" y="522"/>
                  </a:lnTo>
                  <a:lnTo>
                    <a:pt x="1228" y="520"/>
                  </a:lnTo>
                  <a:lnTo>
                    <a:pt x="1226" y="518"/>
                  </a:lnTo>
                  <a:lnTo>
                    <a:pt x="1226" y="515"/>
                  </a:lnTo>
                  <a:lnTo>
                    <a:pt x="1226" y="515"/>
                  </a:lnTo>
                  <a:lnTo>
                    <a:pt x="1228" y="513"/>
                  </a:lnTo>
                  <a:lnTo>
                    <a:pt x="1233" y="506"/>
                  </a:lnTo>
                  <a:lnTo>
                    <a:pt x="1237" y="501"/>
                  </a:lnTo>
                  <a:lnTo>
                    <a:pt x="1237" y="499"/>
                  </a:lnTo>
                  <a:lnTo>
                    <a:pt x="1237" y="499"/>
                  </a:lnTo>
                  <a:lnTo>
                    <a:pt x="1240" y="494"/>
                  </a:lnTo>
                  <a:lnTo>
                    <a:pt x="1245" y="489"/>
                  </a:lnTo>
                  <a:lnTo>
                    <a:pt x="1245" y="482"/>
                  </a:lnTo>
                  <a:lnTo>
                    <a:pt x="1245" y="480"/>
                  </a:lnTo>
                  <a:lnTo>
                    <a:pt x="1245" y="480"/>
                  </a:lnTo>
                  <a:lnTo>
                    <a:pt x="1245" y="480"/>
                  </a:lnTo>
                  <a:lnTo>
                    <a:pt x="1245" y="480"/>
                  </a:lnTo>
                  <a:lnTo>
                    <a:pt x="1247" y="478"/>
                  </a:lnTo>
                  <a:lnTo>
                    <a:pt x="1247" y="473"/>
                  </a:lnTo>
                  <a:lnTo>
                    <a:pt x="1247" y="471"/>
                  </a:lnTo>
                  <a:lnTo>
                    <a:pt x="1247" y="471"/>
                  </a:lnTo>
                  <a:lnTo>
                    <a:pt x="1247" y="471"/>
                  </a:lnTo>
                  <a:lnTo>
                    <a:pt x="1247" y="471"/>
                  </a:lnTo>
                  <a:lnTo>
                    <a:pt x="1247" y="463"/>
                  </a:lnTo>
                  <a:lnTo>
                    <a:pt x="1245" y="440"/>
                  </a:lnTo>
                  <a:lnTo>
                    <a:pt x="1242" y="416"/>
                  </a:lnTo>
                  <a:lnTo>
                    <a:pt x="1240" y="407"/>
                  </a:lnTo>
                  <a:lnTo>
                    <a:pt x="1240" y="400"/>
                  </a:lnTo>
                  <a:lnTo>
                    <a:pt x="1237" y="395"/>
                  </a:lnTo>
                  <a:lnTo>
                    <a:pt x="1235" y="390"/>
                  </a:lnTo>
                  <a:lnTo>
                    <a:pt x="1230" y="385"/>
                  </a:lnTo>
                  <a:lnTo>
                    <a:pt x="1228" y="383"/>
                  </a:lnTo>
                  <a:lnTo>
                    <a:pt x="1223" y="381"/>
                  </a:lnTo>
                  <a:lnTo>
                    <a:pt x="1216" y="381"/>
                  </a:lnTo>
                  <a:lnTo>
                    <a:pt x="1209" y="381"/>
                  </a:lnTo>
                  <a:lnTo>
                    <a:pt x="1202" y="381"/>
                  </a:lnTo>
                  <a:lnTo>
                    <a:pt x="1195" y="383"/>
                  </a:lnTo>
                  <a:lnTo>
                    <a:pt x="1190" y="383"/>
                  </a:lnTo>
                  <a:lnTo>
                    <a:pt x="1183" y="388"/>
                  </a:lnTo>
                  <a:lnTo>
                    <a:pt x="1174" y="397"/>
                  </a:lnTo>
                  <a:lnTo>
                    <a:pt x="1169" y="402"/>
                  </a:lnTo>
                  <a:lnTo>
                    <a:pt x="1167" y="383"/>
                  </a:lnTo>
                  <a:lnTo>
                    <a:pt x="1167" y="369"/>
                  </a:lnTo>
                  <a:lnTo>
                    <a:pt x="1164" y="367"/>
                  </a:lnTo>
                  <a:lnTo>
                    <a:pt x="1164" y="364"/>
                  </a:lnTo>
                  <a:lnTo>
                    <a:pt x="1164" y="362"/>
                  </a:lnTo>
                  <a:lnTo>
                    <a:pt x="1162" y="362"/>
                  </a:lnTo>
                  <a:lnTo>
                    <a:pt x="1157" y="362"/>
                  </a:lnTo>
                  <a:lnTo>
                    <a:pt x="1155" y="359"/>
                  </a:lnTo>
                  <a:lnTo>
                    <a:pt x="1152" y="357"/>
                  </a:lnTo>
                  <a:lnTo>
                    <a:pt x="1150" y="355"/>
                  </a:lnTo>
                  <a:lnTo>
                    <a:pt x="1141" y="343"/>
                  </a:lnTo>
                  <a:lnTo>
                    <a:pt x="1134" y="329"/>
                  </a:lnTo>
                  <a:lnTo>
                    <a:pt x="1124" y="315"/>
                  </a:lnTo>
                  <a:lnTo>
                    <a:pt x="1117" y="300"/>
                  </a:lnTo>
                  <a:lnTo>
                    <a:pt x="1115" y="298"/>
                  </a:lnTo>
                  <a:lnTo>
                    <a:pt x="1115" y="293"/>
                  </a:lnTo>
                  <a:lnTo>
                    <a:pt x="1115" y="289"/>
                  </a:lnTo>
                  <a:lnTo>
                    <a:pt x="1115" y="277"/>
                  </a:lnTo>
                  <a:lnTo>
                    <a:pt x="1112" y="270"/>
                  </a:lnTo>
                  <a:lnTo>
                    <a:pt x="1110" y="263"/>
                  </a:lnTo>
                  <a:lnTo>
                    <a:pt x="1105" y="256"/>
                  </a:lnTo>
                  <a:lnTo>
                    <a:pt x="1103" y="253"/>
                  </a:lnTo>
                  <a:lnTo>
                    <a:pt x="1100" y="251"/>
                  </a:lnTo>
                  <a:lnTo>
                    <a:pt x="1096" y="248"/>
                  </a:lnTo>
                  <a:lnTo>
                    <a:pt x="1072" y="246"/>
                  </a:lnTo>
                  <a:lnTo>
                    <a:pt x="1060" y="246"/>
                  </a:lnTo>
                  <a:lnTo>
                    <a:pt x="1051" y="246"/>
                  </a:lnTo>
                  <a:lnTo>
                    <a:pt x="1041" y="246"/>
                  </a:lnTo>
                  <a:lnTo>
                    <a:pt x="1041" y="227"/>
                  </a:lnTo>
                  <a:lnTo>
                    <a:pt x="1044" y="213"/>
                  </a:lnTo>
                  <a:lnTo>
                    <a:pt x="1046" y="208"/>
                  </a:lnTo>
                  <a:lnTo>
                    <a:pt x="1046" y="206"/>
                  </a:lnTo>
                  <a:lnTo>
                    <a:pt x="1048" y="206"/>
                  </a:lnTo>
                  <a:lnTo>
                    <a:pt x="1048" y="204"/>
                  </a:lnTo>
                  <a:lnTo>
                    <a:pt x="1051" y="201"/>
                  </a:lnTo>
                  <a:lnTo>
                    <a:pt x="1051" y="196"/>
                  </a:lnTo>
                  <a:lnTo>
                    <a:pt x="1051" y="194"/>
                  </a:lnTo>
                  <a:lnTo>
                    <a:pt x="1051" y="194"/>
                  </a:lnTo>
                  <a:lnTo>
                    <a:pt x="1051" y="180"/>
                  </a:lnTo>
                  <a:lnTo>
                    <a:pt x="1053" y="168"/>
                  </a:lnTo>
                  <a:lnTo>
                    <a:pt x="1056" y="163"/>
                  </a:lnTo>
                  <a:lnTo>
                    <a:pt x="1056" y="159"/>
                  </a:lnTo>
                  <a:lnTo>
                    <a:pt x="1056" y="154"/>
                  </a:lnTo>
                  <a:lnTo>
                    <a:pt x="1056" y="149"/>
                  </a:lnTo>
                  <a:lnTo>
                    <a:pt x="1051" y="140"/>
                  </a:lnTo>
                  <a:lnTo>
                    <a:pt x="1048" y="135"/>
                  </a:lnTo>
                  <a:lnTo>
                    <a:pt x="1044" y="133"/>
                  </a:lnTo>
                  <a:lnTo>
                    <a:pt x="1037" y="126"/>
                  </a:lnTo>
                  <a:lnTo>
                    <a:pt x="1030" y="116"/>
                  </a:lnTo>
                  <a:lnTo>
                    <a:pt x="1025" y="109"/>
                  </a:lnTo>
                  <a:lnTo>
                    <a:pt x="1020" y="100"/>
                  </a:lnTo>
                  <a:lnTo>
                    <a:pt x="1013" y="88"/>
                  </a:lnTo>
                  <a:lnTo>
                    <a:pt x="1013" y="88"/>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97" name="Freeform 155">
              <a:extLst>
                <a:ext uri="{FF2B5EF4-FFF2-40B4-BE49-F238E27FC236}">
                  <a16:creationId xmlns:a16="http://schemas.microsoft.com/office/drawing/2014/main" id="{2C6381F6-998B-4624-A032-37CB32210335}"/>
                </a:ext>
              </a:extLst>
            </p:cNvPr>
            <p:cNvSpPr>
              <a:spLocks/>
            </p:cNvSpPr>
            <p:nvPr/>
          </p:nvSpPr>
          <p:spPr bwMode="auto">
            <a:xfrm>
              <a:off x="3959305" y="2919823"/>
              <a:ext cx="1157809" cy="885116"/>
            </a:xfrm>
            <a:custGeom>
              <a:avLst/>
              <a:gdLst/>
              <a:ahLst/>
              <a:cxnLst>
                <a:cxn ang="0">
                  <a:pos x="125" y="104"/>
                </a:cxn>
                <a:cxn ang="0">
                  <a:pos x="120" y="29"/>
                </a:cxn>
                <a:cxn ang="0">
                  <a:pos x="59" y="85"/>
                </a:cxn>
                <a:cxn ang="0">
                  <a:pos x="49" y="128"/>
                </a:cxn>
                <a:cxn ang="0">
                  <a:pos x="9" y="225"/>
                </a:cxn>
                <a:cxn ang="0">
                  <a:pos x="38" y="319"/>
                </a:cxn>
                <a:cxn ang="0">
                  <a:pos x="49" y="430"/>
                </a:cxn>
                <a:cxn ang="0">
                  <a:pos x="160" y="560"/>
                </a:cxn>
                <a:cxn ang="0">
                  <a:pos x="243" y="593"/>
                </a:cxn>
                <a:cxn ang="0">
                  <a:pos x="245" y="702"/>
                </a:cxn>
                <a:cxn ang="0">
                  <a:pos x="297" y="787"/>
                </a:cxn>
                <a:cxn ang="0">
                  <a:pos x="347" y="811"/>
                </a:cxn>
                <a:cxn ang="0">
                  <a:pos x="416" y="806"/>
                </a:cxn>
                <a:cxn ang="0">
                  <a:pos x="503" y="749"/>
                </a:cxn>
                <a:cxn ang="0">
                  <a:pos x="595" y="801"/>
                </a:cxn>
                <a:cxn ang="0">
                  <a:pos x="708" y="813"/>
                </a:cxn>
                <a:cxn ang="0">
                  <a:pos x="739" y="893"/>
                </a:cxn>
                <a:cxn ang="0">
                  <a:pos x="805" y="926"/>
                </a:cxn>
                <a:cxn ang="0">
                  <a:pos x="796" y="990"/>
                </a:cxn>
                <a:cxn ang="0">
                  <a:pos x="822" y="1085"/>
                </a:cxn>
                <a:cxn ang="0">
                  <a:pos x="860" y="1132"/>
                </a:cxn>
                <a:cxn ang="0">
                  <a:pos x="994" y="1141"/>
                </a:cxn>
                <a:cxn ang="0">
                  <a:pos x="975" y="1087"/>
                </a:cxn>
                <a:cxn ang="0">
                  <a:pos x="1013" y="988"/>
                </a:cxn>
                <a:cxn ang="0">
                  <a:pos x="1178" y="1073"/>
                </a:cxn>
                <a:cxn ang="0">
                  <a:pos x="1152" y="1229"/>
                </a:cxn>
                <a:cxn ang="0">
                  <a:pos x="1143" y="1323"/>
                </a:cxn>
                <a:cxn ang="0">
                  <a:pos x="1285" y="1394"/>
                </a:cxn>
                <a:cxn ang="0">
                  <a:pos x="1358" y="1290"/>
                </a:cxn>
                <a:cxn ang="0">
                  <a:pos x="1389" y="1264"/>
                </a:cxn>
                <a:cxn ang="0">
                  <a:pos x="1471" y="1236"/>
                </a:cxn>
                <a:cxn ang="0">
                  <a:pos x="1561" y="1122"/>
                </a:cxn>
                <a:cxn ang="0">
                  <a:pos x="1611" y="1158"/>
                </a:cxn>
                <a:cxn ang="0">
                  <a:pos x="1630" y="1059"/>
                </a:cxn>
                <a:cxn ang="0">
                  <a:pos x="1641" y="940"/>
                </a:cxn>
                <a:cxn ang="0">
                  <a:pos x="1653" y="829"/>
                </a:cxn>
                <a:cxn ang="0">
                  <a:pos x="1545" y="763"/>
                </a:cxn>
                <a:cxn ang="0">
                  <a:pos x="1457" y="681"/>
                </a:cxn>
                <a:cxn ang="0">
                  <a:pos x="1511" y="600"/>
                </a:cxn>
                <a:cxn ang="0">
                  <a:pos x="1573" y="567"/>
                </a:cxn>
                <a:cxn ang="0">
                  <a:pos x="1587" y="506"/>
                </a:cxn>
                <a:cxn ang="0">
                  <a:pos x="1457" y="518"/>
                </a:cxn>
                <a:cxn ang="0">
                  <a:pos x="1493" y="451"/>
                </a:cxn>
                <a:cxn ang="0">
                  <a:pos x="1452" y="347"/>
                </a:cxn>
                <a:cxn ang="0">
                  <a:pos x="1334" y="286"/>
                </a:cxn>
                <a:cxn ang="0">
                  <a:pos x="1334" y="206"/>
                </a:cxn>
                <a:cxn ang="0">
                  <a:pos x="1214" y="187"/>
                </a:cxn>
                <a:cxn ang="0">
                  <a:pos x="1134" y="206"/>
                </a:cxn>
                <a:cxn ang="0">
                  <a:pos x="1098" y="161"/>
                </a:cxn>
                <a:cxn ang="0">
                  <a:pos x="1008" y="114"/>
                </a:cxn>
                <a:cxn ang="0">
                  <a:pos x="919" y="140"/>
                </a:cxn>
                <a:cxn ang="0">
                  <a:pos x="949" y="90"/>
                </a:cxn>
                <a:cxn ang="0">
                  <a:pos x="909" y="26"/>
                </a:cxn>
                <a:cxn ang="0">
                  <a:pos x="765" y="102"/>
                </a:cxn>
                <a:cxn ang="0">
                  <a:pos x="715" y="144"/>
                </a:cxn>
                <a:cxn ang="0">
                  <a:pos x="647" y="130"/>
                </a:cxn>
                <a:cxn ang="0">
                  <a:pos x="586" y="156"/>
                </a:cxn>
                <a:cxn ang="0">
                  <a:pos x="543" y="88"/>
                </a:cxn>
                <a:cxn ang="0">
                  <a:pos x="432" y="118"/>
                </a:cxn>
                <a:cxn ang="0">
                  <a:pos x="342" y="114"/>
                </a:cxn>
                <a:cxn ang="0">
                  <a:pos x="274" y="142"/>
                </a:cxn>
              </a:cxnLst>
              <a:rect l="0" t="0" r="r" b="b"/>
              <a:pathLst>
                <a:path w="1698" h="1420">
                  <a:moveTo>
                    <a:pt x="248" y="140"/>
                  </a:moveTo>
                  <a:lnTo>
                    <a:pt x="241" y="135"/>
                  </a:lnTo>
                  <a:lnTo>
                    <a:pt x="231" y="133"/>
                  </a:lnTo>
                  <a:lnTo>
                    <a:pt x="222" y="128"/>
                  </a:lnTo>
                  <a:lnTo>
                    <a:pt x="212" y="125"/>
                  </a:lnTo>
                  <a:lnTo>
                    <a:pt x="208" y="123"/>
                  </a:lnTo>
                  <a:lnTo>
                    <a:pt x="203" y="121"/>
                  </a:lnTo>
                  <a:lnTo>
                    <a:pt x="196" y="116"/>
                  </a:lnTo>
                  <a:lnTo>
                    <a:pt x="191" y="114"/>
                  </a:lnTo>
                  <a:lnTo>
                    <a:pt x="189" y="114"/>
                  </a:lnTo>
                  <a:lnTo>
                    <a:pt x="186" y="111"/>
                  </a:lnTo>
                  <a:lnTo>
                    <a:pt x="177" y="109"/>
                  </a:lnTo>
                  <a:lnTo>
                    <a:pt x="165" y="109"/>
                  </a:lnTo>
                  <a:lnTo>
                    <a:pt x="156" y="107"/>
                  </a:lnTo>
                  <a:lnTo>
                    <a:pt x="144" y="109"/>
                  </a:lnTo>
                  <a:lnTo>
                    <a:pt x="139" y="107"/>
                  </a:lnTo>
                  <a:lnTo>
                    <a:pt x="134" y="107"/>
                  </a:lnTo>
                  <a:lnTo>
                    <a:pt x="132" y="107"/>
                  </a:lnTo>
                  <a:lnTo>
                    <a:pt x="127" y="107"/>
                  </a:lnTo>
                  <a:lnTo>
                    <a:pt x="125" y="104"/>
                  </a:lnTo>
                  <a:lnTo>
                    <a:pt x="123" y="104"/>
                  </a:lnTo>
                  <a:lnTo>
                    <a:pt x="120" y="102"/>
                  </a:lnTo>
                  <a:lnTo>
                    <a:pt x="118" y="99"/>
                  </a:lnTo>
                  <a:lnTo>
                    <a:pt x="118" y="97"/>
                  </a:lnTo>
                  <a:lnTo>
                    <a:pt x="116" y="95"/>
                  </a:lnTo>
                  <a:lnTo>
                    <a:pt x="116" y="92"/>
                  </a:lnTo>
                  <a:lnTo>
                    <a:pt x="116" y="90"/>
                  </a:lnTo>
                  <a:lnTo>
                    <a:pt x="116" y="83"/>
                  </a:lnTo>
                  <a:lnTo>
                    <a:pt x="118" y="73"/>
                  </a:lnTo>
                  <a:lnTo>
                    <a:pt x="120" y="66"/>
                  </a:lnTo>
                  <a:lnTo>
                    <a:pt x="120" y="64"/>
                  </a:lnTo>
                  <a:lnTo>
                    <a:pt x="120" y="64"/>
                  </a:lnTo>
                  <a:lnTo>
                    <a:pt x="120" y="62"/>
                  </a:lnTo>
                  <a:lnTo>
                    <a:pt x="120" y="62"/>
                  </a:lnTo>
                  <a:lnTo>
                    <a:pt x="123" y="59"/>
                  </a:lnTo>
                  <a:lnTo>
                    <a:pt x="123" y="52"/>
                  </a:lnTo>
                  <a:lnTo>
                    <a:pt x="123" y="45"/>
                  </a:lnTo>
                  <a:lnTo>
                    <a:pt x="123" y="40"/>
                  </a:lnTo>
                  <a:lnTo>
                    <a:pt x="123" y="33"/>
                  </a:lnTo>
                  <a:lnTo>
                    <a:pt x="120" y="29"/>
                  </a:lnTo>
                  <a:lnTo>
                    <a:pt x="118" y="24"/>
                  </a:lnTo>
                  <a:lnTo>
                    <a:pt x="118" y="19"/>
                  </a:lnTo>
                  <a:lnTo>
                    <a:pt x="113" y="17"/>
                  </a:lnTo>
                  <a:lnTo>
                    <a:pt x="111" y="14"/>
                  </a:lnTo>
                  <a:lnTo>
                    <a:pt x="101" y="19"/>
                  </a:lnTo>
                  <a:lnTo>
                    <a:pt x="94" y="26"/>
                  </a:lnTo>
                  <a:lnTo>
                    <a:pt x="85" y="31"/>
                  </a:lnTo>
                  <a:lnTo>
                    <a:pt x="78" y="36"/>
                  </a:lnTo>
                  <a:lnTo>
                    <a:pt x="71" y="40"/>
                  </a:lnTo>
                  <a:lnTo>
                    <a:pt x="64" y="45"/>
                  </a:lnTo>
                  <a:lnTo>
                    <a:pt x="52" y="55"/>
                  </a:lnTo>
                  <a:lnTo>
                    <a:pt x="49" y="59"/>
                  </a:lnTo>
                  <a:lnTo>
                    <a:pt x="45" y="62"/>
                  </a:lnTo>
                  <a:lnTo>
                    <a:pt x="45" y="66"/>
                  </a:lnTo>
                  <a:lnTo>
                    <a:pt x="45" y="69"/>
                  </a:lnTo>
                  <a:lnTo>
                    <a:pt x="45" y="71"/>
                  </a:lnTo>
                  <a:lnTo>
                    <a:pt x="45" y="76"/>
                  </a:lnTo>
                  <a:lnTo>
                    <a:pt x="47" y="78"/>
                  </a:lnTo>
                  <a:lnTo>
                    <a:pt x="52" y="81"/>
                  </a:lnTo>
                  <a:lnTo>
                    <a:pt x="59" y="85"/>
                  </a:lnTo>
                  <a:lnTo>
                    <a:pt x="66" y="90"/>
                  </a:lnTo>
                  <a:lnTo>
                    <a:pt x="71" y="95"/>
                  </a:lnTo>
                  <a:lnTo>
                    <a:pt x="75" y="99"/>
                  </a:lnTo>
                  <a:lnTo>
                    <a:pt x="75" y="104"/>
                  </a:lnTo>
                  <a:lnTo>
                    <a:pt x="78" y="109"/>
                  </a:lnTo>
                  <a:lnTo>
                    <a:pt x="75" y="109"/>
                  </a:lnTo>
                  <a:lnTo>
                    <a:pt x="75" y="109"/>
                  </a:lnTo>
                  <a:lnTo>
                    <a:pt x="75" y="109"/>
                  </a:lnTo>
                  <a:lnTo>
                    <a:pt x="75" y="111"/>
                  </a:lnTo>
                  <a:lnTo>
                    <a:pt x="75" y="111"/>
                  </a:lnTo>
                  <a:lnTo>
                    <a:pt x="75" y="111"/>
                  </a:lnTo>
                  <a:lnTo>
                    <a:pt x="75" y="114"/>
                  </a:lnTo>
                  <a:lnTo>
                    <a:pt x="75" y="114"/>
                  </a:lnTo>
                  <a:lnTo>
                    <a:pt x="71" y="116"/>
                  </a:lnTo>
                  <a:lnTo>
                    <a:pt x="71" y="116"/>
                  </a:lnTo>
                  <a:lnTo>
                    <a:pt x="68" y="116"/>
                  </a:lnTo>
                  <a:lnTo>
                    <a:pt x="61" y="118"/>
                  </a:lnTo>
                  <a:lnTo>
                    <a:pt x="56" y="121"/>
                  </a:lnTo>
                  <a:lnTo>
                    <a:pt x="54" y="123"/>
                  </a:lnTo>
                  <a:lnTo>
                    <a:pt x="49" y="128"/>
                  </a:lnTo>
                  <a:lnTo>
                    <a:pt x="47" y="133"/>
                  </a:lnTo>
                  <a:lnTo>
                    <a:pt x="45" y="137"/>
                  </a:lnTo>
                  <a:lnTo>
                    <a:pt x="45" y="142"/>
                  </a:lnTo>
                  <a:lnTo>
                    <a:pt x="42" y="147"/>
                  </a:lnTo>
                  <a:lnTo>
                    <a:pt x="42" y="154"/>
                  </a:lnTo>
                  <a:lnTo>
                    <a:pt x="45" y="161"/>
                  </a:lnTo>
                  <a:lnTo>
                    <a:pt x="45" y="166"/>
                  </a:lnTo>
                  <a:lnTo>
                    <a:pt x="45" y="173"/>
                  </a:lnTo>
                  <a:lnTo>
                    <a:pt x="45" y="173"/>
                  </a:lnTo>
                  <a:lnTo>
                    <a:pt x="45" y="175"/>
                  </a:lnTo>
                  <a:lnTo>
                    <a:pt x="45" y="177"/>
                  </a:lnTo>
                  <a:lnTo>
                    <a:pt x="42" y="182"/>
                  </a:lnTo>
                  <a:lnTo>
                    <a:pt x="42" y="187"/>
                  </a:lnTo>
                  <a:lnTo>
                    <a:pt x="40" y="192"/>
                  </a:lnTo>
                  <a:lnTo>
                    <a:pt x="38" y="194"/>
                  </a:lnTo>
                  <a:lnTo>
                    <a:pt x="33" y="196"/>
                  </a:lnTo>
                  <a:lnTo>
                    <a:pt x="21" y="208"/>
                  </a:lnTo>
                  <a:lnTo>
                    <a:pt x="14" y="215"/>
                  </a:lnTo>
                  <a:lnTo>
                    <a:pt x="12" y="220"/>
                  </a:lnTo>
                  <a:lnTo>
                    <a:pt x="9" y="225"/>
                  </a:lnTo>
                  <a:lnTo>
                    <a:pt x="7" y="227"/>
                  </a:lnTo>
                  <a:lnTo>
                    <a:pt x="7" y="229"/>
                  </a:lnTo>
                  <a:lnTo>
                    <a:pt x="7" y="229"/>
                  </a:lnTo>
                  <a:lnTo>
                    <a:pt x="5" y="232"/>
                  </a:lnTo>
                  <a:lnTo>
                    <a:pt x="2" y="234"/>
                  </a:lnTo>
                  <a:lnTo>
                    <a:pt x="0" y="239"/>
                  </a:lnTo>
                  <a:lnTo>
                    <a:pt x="0" y="244"/>
                  </a:lnTo>
                  <a:lnTo>
                    <a:pt x="0" y="248"/>
                  </a:lnTo>
                  <a:lnTo>
                    <a:pt x="0" y="255"/>
                  </a:lnTo>
                  <a:lnTo>
                    <a:pt x="2" y="260"/>
                  </a:lnTo>
                  <a:lnTo>
                    <a:pt x="5" y="267"/>
                  </a:lnTo>
                  <a:lnTo>
                    <a:pt x="5" y="270"/>
                  </a:lnTo>
                  <a:lnTo>
                    <a:pt x="7" y="272"/>
                  </a:lnTo>
                  <a:lnTo>
                    <a:pt x="12" y="277"/>
                  </a:lnTo>
                  <a:lnTo>
                    <a:pt x="16" y="284"/>
                  </a:lnTo>
                  <a:lnTo>
                    <a:pt x="19" y="286"/>
                  </a:lnTo>
                  <a:lnTo>
                    <a:pt x="21" y="291"/>
                  </a:lnTo>
                  <a:lnTo>
                    <a:pt x="28" y="303"/>
                  </a:lnTo>
                  <a:lnTo>
                    <a:pt x="33" y="312"/>
                  </a:lnTo>
                  <a:lnTo>
                    <a:pt x="38" y="319"/>
                  </a:lnTo>
                  <a:lnTo>
                    <a:pt x="45" y="329"/>
                  </a:lnTo>
                  <a:lnTo>
                    <a:pt x="52" y="336"/>
                  </a:lnTo>
                  <a:lnTo>
                    <a:pt x="56" y="338"/>
                  </a:lnTo>
                  <a:lnTo>
                    <a:pt x="59" y="343"/>
                  </a:lnTo>
                  <a:lnTo>
                    <a:pt x="64" y="352"/>
                  </a:lnTo>
                  <a:lnTo>
                    <a:pt x="64" y="357"/>
                  </a:lnTo>
                  <a:lnTo>
                    <a:pt x="64" y="362"/>
                  </a:lnTo>
                  <a:lnTo>
                    <a:pt x="64" y="366"/>
                  </a:lnTo>
                  <a:lnTo>
                    <a:pt x="61" y="371"/>
                  </a:lnTo>
                  <a:lnTo>
                    <a:pt x="59" y="383"/>
                  </a:lnTo>
                  <a:lnTo>
                    <a:pt x="59" y="397"/>
                  </a:lnTo>
                  <a:lnTo>
                    <a:pt x="59" y="397"/>
                  </a:lnTo>
                  <a:lnTo>
                    <a:pt x="59" y="399"/>
                  </a:lnTo>
                  <a:lnTo>
                    <a:pt x="59" y="404"/>
                  </a:lnTo>
                  <a:lnTo>
                    <a:pt x="56" y="407"/>
                  </a:lnTo>
                  <a:lnTo>
                    <a:pt x="56" y="409"/>
                  </a:lnTo>
                  <a:lnTo>
                    <a:pt x="54" y="409"/>
                  </a:lnTo>
                  <a:lnTo>
                    <a:pt x="54" y="411"/>
                  </a:lnTo>
                  <a:lnTo>
                    <a:pt x="52" y="416"/>
                  </a:lnTo>
                  <a:lnTo>
                    <a:pt x="49" y="430"/>
                  </a:lnTo>
                  <a:lnTo>
                    <a:pt x="49" y="449"/>
                  </a:lnTo>
                  <a:lnTo>
                    <a:pt x="59" y="449"/>
                  </a:lnTo>
                  <a:lnTo>
                    <a:pt x="68" y="449"/>
                  </a:lnTo>
                  <a:lnTo>
                    <a:pt x="80" y="449"/>
                  </a:lnTo>
                  <a:lnTo>
                    <a:pt x="104" y="451"/>
                  </a:lnTo>
                  <a:lnTo>
                    <a:pt x="108" y="454"/>
                  </a:lnTo>
                  <a:lnTo>
                    <a:pt x="111" y="456"/>
                  </a:lnTo>
                  <a:lnTo>
                    <a:pt x="113" y="459"/>
                  </a:lnTo>
                  <a:lnTo>
                    <a:pt x="118" y="466"/>
                  </a:lnTo>
                  <a:lnTo>
                    <a:pt x="120" y="473"/>
                  </a:lnTo>
                  <a:lnTo>
                    <a:pt x="123" y="480"/>
                  </a:lnTo>
                  <a:lnTo>
                    <a:pt x="123" y="492"/>
                  </a:lnTo>
                  <a:lnTo>
                    <a:pt x="123" y="496"/>
                  </a:lnTo>
                  <a:lnTo>
                    <a:pt x="123" y="501"/>
                  </a:lnTo>
                  <a:lnTo>
                    <a:pt x="125" y="503"/>
                  </a:lnTo>
                  <a:lnTo>
                    <a:pt x="132" y="518"/>
                  </a:lnTo>
                  <a:lnTo>
                    <a:pt x="142" y="532"/>
                  </a:lnTo>
                  <a:lnTo>
                    <a:pt x="149" y="546"/>
                  </a:lnTo>
                  <a:lnTo>
                    <a:pt x="158" y="558"/>
                  </a:lnTo>
                  <a:lnTo>
                    <a:pt x="160" y="560"/>
                  </a:lnTo>
                  <a:lnTo>
                    <a:pt x="163" y="562"/>
                  </a:lnTo>
                  <a:lnTo>
                    <a:pt x="165" y="565"/>
                  </a:lnTo>
                  <a:lnTo>
                    <a:pt x="170" y="565"/>
                  </a:lnTo>
                  <a:lnTo>
                    <a:pt x="172" y="565"/>
                  </a:lnTo>
                  <a:lnTo>
                    <a:pt x="172" y="567"/>
                  </a:lnTo>
                  <a:lnTo>
                    <a:pt x="172" y="570"/>
                  </a:lnTo>
                  <a:lnTo>
                    <a:pt x="175" y="572"/>
                  </a:lnTo>
                  <a:lnTo>
                    <a:pt x="175" y="586"/>
                  </a:lnTo>
                  <a:lnTo>
                    <a:pt x="177" y="605"/>
                  </a:lnTo>
                  <a:lnTo>
                    <a:pt x="182" y="600"/>
                  </a:lnTo>
                  <a:lnTo>
                    <a:pt x="191" y="591"/>
                  </a:lnTo>
                  <a:lnTo>
                    <a:pt x="198" y="586"/>
                  </a:lnTo>
                  <a:lnTo>
                    <a:pt x="203" y="586"/>
                  </a:lnTo>
                  <a:lnTo>
                    <a:pt x="210" y="584"/>
                  </a:lnTo>
                  <a:lnTo>
                    <a:pt x="217" y="584"/>
                  </a:lnTo>
                  <a:lnTo>
                    <a:pt x="224" y="584"/>
                  </a:lnTo>
                  <a:lnTo>
                    <a:pt x="231" y="584"/>
                  </a:lnTo>
                  <a:lnTo>
                    <a:pt x="236" y="586"/>
                  </a:lnTo>
                  <a:lnTo>
                    <a:pt x="238" y="588"/>
                  </a:lnTo>
                  <a:lnTo>
                    <a:pt x="243" y="593"/>
                  </a:lnTo>
                  <a:lnTo>
                    <a:pt x="245" y="598"/>
                  </a:lnTo>
                  <a:lnTo>
                    <a:pt x="248" y="603"/>
                  </a:lnTo>
                  <a:lnTo>
                    <a:pt x="248" y="610"/>
                  </a:lnTo>
                  <a:lnTo>
                    <a:pt x="250" y="619"/>
                  </a:lnTo>
                  <a:lnTo>
                    <a:pt x="253" y="643"/>
                  </a:lnTo>
                  <a:lnTo>
                    <a:pt x="255" y="666"/>
                  </a:lnTo>
                  <a:lnTo>
                    <a:pt x="255" y="674"/>
                  </a:lnTo>
                  <a:lnTo>
                    <a:pt x="255" y="674"/>
                  </a:lnTo>
                  <a:lnTo>
                    <a:pt x="255" y="674"/>
                  </a:lnTo>
                  <a:lnTo>
                    <a:pt x="255" y="674"/>
                  </a:lnTo>
                  <a:lnTo>
                    <a:pt x="255" y="676"/>
                  </a:lnTo>
                  <a:lnTo>
                    <a:pt x="255" y="681"/>
                  </a:lnTo>
                  <a:lnTo>
                    <a:pt x="253" y="683"/>
                  </a:lnTo>
                  <a:lnTo>
                    <a:pt x="253" y="683"/>
                  </a:lnTo>
                  <a:lnTo>
                    <a:pt x="253" y="683"/>
                  </a:lnTo>
                  <a:lnTo>
                    <a:pt x="253" y="683"/>
                  </a:lnTo>
                  <a:lnTo>
                    <a:pt x="253" y="685"/>
                  </a:lnTo>
                  <a:lnTo>
                    <a:pt x="253" y="692"/>
                  </a:lnTo>
                  <a:lnTo>
                    <a:pt x="248" y="697"/>
                  </a:lnTo>
                  <a:lnTo>
                    <a:pt x="245" y="702"/>
                  </a:lnTo>
                  <a:lnTo>
                    <a:pt x="245" y="702"/>
                  </a:lnTo>
                  <a:lnTo>
                    <a:pt x="245" y="704"/>
                  </a:lnTo>
                  <a:lnTo>
                    <a:pt x="241" y="709"/>
                  </a:lnTo>
                  <a:lnTo>
                    <a:pt x="236" y="716"/>
                  </a:lnTo>
                  <a:lnTo>
                    <a:pt x="234" y="718"/>
                  </a:lnTo>
                  <a:lnTo>
                    <a:pt x="234" y="718"/>
                  </a:lnTo>
                  <a:lnTo>
                    <a:pt x="234" y="721"/>
                  </a:lnTo>
                  <a:lnTo>
                    <a:pt x="236" y="723"/>
                  </a:lnTo>
                  <a:lnTo>
                    <a:pt x="238" y="725"/>
                  </a:lnTo>
                  <a:lnTo>
                    <a:pt x="250" y="733"/>
                  </a:lnTo>
                  <a:lnTo>
                    <a:pt x="262" y="740"/>
                  </a:lnTo>
                  <a:lnTo>
                    <a:pt x="283" y="756"/>
                  </a:lnTo>
                  <a:lnTo>
                    <a:pt x="290" y="759"/>
                  </a:lnTo>
                  <a:lnTo>
                    <a:pt x="293" y="761"/>
                  </a:lnTo>
                  <a:lnTo>
                    <a:pt x="297" y="766"/>
                  </a:lnTo>
                  <a:lnTo>
                    <a:pt x="300" y="768"/>
                  </a:lnTo>
                  <a:lnTo>
                    <a:pt x="300" y="773"/>
                  </a:lnTo>
                  <a:lnTo>
                    <a:pt x="300" y="777"/>
                  </a:lnTo>
                  <a:lnTo>
                    <a:pt x="300" y="782"/>
                  </a:lnTo>
                  <a:lnTo>
                    <a:pt x="297" y="787"/>
                  </a:lnTo>
                  <a:lnTo>
                    <a:pt x="295" y="794"/>
                  </a:lnTo>
                  <a:lnTo>
                    <a:pt x="295" y="799"/>
                  </a:lnTo>
                  <a:lnTo>
                    <a:pt x="293" y="803"/>
                  </a:lnTo>
                  <a:lnTo>
                    <a:pt x="293" y="806"/>
                  </a:lnTo>
                  <a:lnTo>
                    <a:pt x="293" y="811"/>
                  </a:lnTo>
                  <a:lnTo>
                    <a:pt x="293" y="813"/>
                  </a:lnTo>
                  <a:lnTo>
                    <a:pt x="293" y="815"/>
                  </a:lnTo>
                  <a:lnTo>
                    <a:pt x="295" y="818"/>
                  </a:lnTo>
                  <a:lnTo>
                    <a:pt x="295" y="820"/>
                  </a:lnTo>
                  <a:lnTo>
                    <a:pt x="300" y="825"/>
                  </a:lnTo>
                  <a:lnTo>
                    <a:pt x="304" y="825"/>
                  </a:lnTo>
                  <a:lnTo>
                    <a:pt x="309" y="825"/>
                  </a:lnTo>
                  <a:lnTo>
                    <a:pt x="319" y="822"/>
                  </a:lnTo>
                  <a:lnTo>
                    <a:pt x="323" y="820"/>
                  </a:lnTo>
                  <a:lnTo>
                    <a:pt x="330" y="820"/>
                  </a:lnTo>
                  <a:lnTo>
                    <a:pt x="333" y="818"/>
                  </a:lnTo>
                  <a:lnTo>
                    <a:pt x="335" y="818"/>
                  </a:lnTo>
                  <a:lnTo>
                    <a:pt x="340" y="815"/>
                  </a:lnTo>
                  <a:lnTo>
                    <a:pt x="342" y="813"/>
                  </a:lnTo>
                  <a:lnTo>
                    <a:pt x="347" y="811"/>
                  </a:lnTo>
                  <a:lnTo>
                    <a:pt x="352" y="808"/>
                  </a:lnTo>
                  <a:lnTo>
                    <a:pt x="356" y="808"/>
                  </a:lnTo>
                  <a:lnTo>
                    <a:pt x="361" y="806"/>
                  </a:lnTo>
                  <a:lnTo>
                    <a:pt x="366" y="806"/>
                  </a:lnTo>
                  <a:lnTo>
                    <a:pt x="371" y="806"/>
                  </a:lnTo>
                  <a:lnTo>
                    <a:pt x="375" y="806"/>
                  </a:lnTo>
                  <a:lnTo>
                    <a:pt x="378" y="803"/>
                  </a:lnTo>
                  <a:lnTo>
                    <a:pt x="382" y="803"/>
                  </a:lnTo>
                  <a:lnTo>
                    <a:pt x="387" y="801"/>
                  </a:lnTo>
                  <a:lnTo>
                    <a:pt x="390" y="801"/>
                  </a:lnTo>
                  <a:lnTo>
                    <a:pt x="394" y="799"/>
                  </a:lnTo>
                  <a:lnTo>
                    <a:pt x="399" y="796"/>
                  </a:lnTo>
                  <a:lnTo>
                    <a:pt x="401" y="796"/>
                  </a:lnTo>
                  <a:lnTo>
                    <a:pt x="406" y="796"/>
                  </a:lnTo>
                  <a:lnTo>
                    <a:pt x="408" y="799"/>
                  </a:lnTo>
                  <a:lnTo>
                    <a:pt x="408" y="799"/>
                  </a:lnTo>
                  <a:lnTo>
                    <a:pt x="411" y="801"/>
                  </a:lnTo>
                  <a:lnTo>
                    <a:pt x="411" y="803"/>
                  </a:lnTo>
                  <a:lnTo>
                    <a:pt x="413" y="803"/>
                  </a:lnTo>
                  <a:lnTo>
                    <a:pt x="416" y="806"/>
                  </a:lnTo>
                  <a:lnTo>
                    <a:pt x="418" y="806"/>
                  </a:lnTo>
                  <a:lnTo>
                    <a:pt x="423" y="808"/>
                  </a:lnTo>
                  <a:lnTo>
                    <a:pt x="430" y="811"/>
                  </a:lnTo>
                  <a:lnTo>
                    <a:pt x="432" y="813"/>
                  </a:lnTo>
                  <a:lnTo>
                    <a:pt x="434" y="818"/>
                  </a:lnTo>
                  <a:lnTo>
                    <a:pt x="437" y="844"/>
                  </a:lnTo>
                  <a:lnTo>
                    <a:pt x="439" y="837"/>
                  </a:lnTo>
                  <a:lnTo>
                    <a:pt x="446" y="832"/>
                  </a:lnTo>
                  <a:lnTo>
                    <a:pt x="446" y="829"/>
                  </a:lnTo>
                  <a:lnTo>
                    <a:pt x="449" y="827"/>
                  </a:lnTo>
                  <a:lnTo>
                    <a:pt x="451" y="825"/>
                  </a:lnTo>
                  <a:lnTo>
                    <a:pt x="453" y="822"/>
                  </a:lnTo>
                  <a:lnTo>
                    <a:pt x="460" y="787"/>
                  </a:lnTo>
                  <a:lnTo>
                    <a:pt x="470" y="751"/>
                  </a:lnTo>
                  <a:lnTo>
                    <a:pt x="472" y="747"/>
                  </a:lnTo>
                  <a:lnTo>
                    <a:pt x="475" y="744"/>
                  </a:lnTo>
                  <a:lnTo>
                    <a:pt x="479" y="744"/>
                  </a:lnTo>
                  <a:lnTo>
                    <a:pt x="484" y="744"/>
                  </a:lnTo>
                  <a:lnTo>
                    <a:pt x="493" y="744"/>
                  </a:lnTo>
                  <a:lnTo>
                    <a:pt x="503" y="749"/>
                  </a:lnTo>
                  <a:lnTo>
                    <a:pt x="505" y="751"/>
                  </a:lnTo>
                  <a:lnTo>
                    <a:pt x="510" y="756"/>
                  </a:lnTo>
                  <a:lnTo>
                    <a:pt x="515" y="761"/>
                  </a:lnTo>
                  <a:lnTo>
                    <a:pt x="522" y="766"/>
                  </a:lnTo>
                  <a:lnTo>
                    <a:pt x="529" y="770"/>
                  </a:lnTo>
                  <a:lnTo>
                    <a:pt x="536" y="773"/>
                  </a:lnTo>
                  <a:lnTo>
                    <a:pt x="538" y="773"/>
                  </a:lnTo>
                  <a:lnTo>
                    <a:pt x="543" y="773"/>
                  </a:lnTo>
                  <a:lnTo>
                    <a:pt x="548" y="768"/>
                  </a:lnTo>
                  <a:lnTo>
                    <a:pt x="555" y="766"/>
                  </a:lnTo>
                  <a:lnTo>
                    <a:pt x="564" y="763"/>
                  </a:lnTo>
                  <a:lnTo>
                    <a:pt x="574" y="761"/>
                  </a:lnTo>
                  <a:lnTo>
                    <a:pt x="581" y="761"/>
                  </a:lnTo>
                  <a:lnTo>
                    <a:pt x="590" y="763"/>
                  </a:lnTo>
                  <a:lnTo>
                    <a:pt x="593" y="763"/>
                  </a:lnTo>
                  <a:lnTo>
                    <a:pt x="593" y="766"/>
                  </a:lnTo>
                  <a:lnTo>
                    <a:pt x="595" y="770"/>
                  </a:lnTo>
                  <a:lnTo>
                    <a:pt x="595" y="785"/>
                  </a:lnTo>
                  <a:lnTo>
                    <a:pt x="595" y="799"/>
                  </a:lnTo>
                  <a:lnTo>
                    <a:pt x="595" y="801"/>
                  </a:lnTo>
                  <a:lnTo>
                    <a:pt x="595" y="806"/>
                  </a:lnTo>
                  <a:lnTo>
                    <a:pt x="602" y="818"/>
                  </a:lnTo>
                  <a:lnTo>
                    <a:pt x="604" y="822"/>
                  </a:lnTo>
                  <a:lnTo>
                    <a:pt x="607" y="825"/>
                  </a:lnTo>
                  <a:lnTo>
                    <a:pt x="609" y="827"/>
                  </a:lnTo>
                  <a:lnTo>
                    <a:pt x="614" y="827"/>
                  </a:lnTo>
                  <a:lnTo>
                    <a:pt x="619" y="829"/>
                  </a:lnTo>
                  <a:lnTo>
                    <a:pt x="623" y="829"/>
                  </a:lnTo>
                  <a:lnTo>
                    <a:pt x="635" y="829"/>
                  </a:lnTo>
                  <a:lnTo>
                    <a:pt x="647" y="829"/>
                  </a:lnTo>
                  <a:lnTo>
                    <a:pt x="659" y="825"/>
                  </a:lnTo>
                  <a:lnTo>
                    <a:pt x="659" y="825"/>
                  </a:lnTo>
                  <a:lnTo>
                    <a:pt x="661" y="822"/>
                  </a:lnTo>
                  <a:lnTo>
                    <a:pt x="666" y="820"/>
                  </a:lnTo>
                  <a:lnTo>
                    <a:pt x="673" y="813"/>
                  </a:lnTo>
                  <a:lnTo>
                    <a:pt x="682" y="808"/>
                  </a:lnTo>
                  <a:lnTo>
                    <a:pt x="692" y="808"/>
                  </a:lnTo>
                  <a:lnTo>
                    <a:pt x="694" y="806"/>
                  </a:lnTo>
                  <a:lnTo>
                    <a:pt x="699" y="808"/>
                  </a:lnTo>
                  <a:lnTo>
                    <a:pt x="708" y="813"/>
                  </a:lnTo>
                  <a:lnTo>
                    <a:pt x="713" y="815"/>
                  </a:lnTo>
                  <a:lnTo>
                    <a:pt x="715" y="818"/>
                  </a:lnTo>
                  <a:lnTo>
                    <a:pt x="720" y="822"/>
                  </a:lnTo>
                  <a:lnTo>
                    <a:pt x="723" y="829"/>
                  </a:lnTo>
                  <a:lnTo>
                    <a:pt x="723" y="832"/>
                  </a:lnTo>
                  <a:lnTo>
                    <a:pt x="723" y="834"/>
                  </a:lnTo>
                  <a:lnTo>
                    <a:pt x="720" y="839"/>
                  </a:lnTo>
                  <a:lnTo>
                    <a:pt x="718" y="844"/>
                  </a:lnTo>
                  <a:lnTo>
                    <a:pt x="711" y="851"/>
                  </a:lnTo>
                  <a:lnTo>
                    <a:pt x="706" y="858"/>
                  </a:lnTo>
                  <a:lnTo>
                    <a:pt x="699" y="865"/>
                  </a:lnTo>
                  <a:lnTo>
                    <a:pt x="697" y="874"/>
                  </a:lnTo>
                  <a:lnTo>
                    <a:pt x="694" y="877"/>
                  </a:lnTo>
                  <a:lnTo>
                    <a:pt x="697" y="881"/>
                  </a:lnTo>
                  <a:lnTo>
                    <a:pt x="697" y="884"/>
                  </a:lnTo>
                  <a:lnTo>
                    <a:pt x="701" y="886"/>
                  </a:lnTo>
                  <a:lnTo>
                    <a:pt x="708" y="891"/>
                  </a:lnTo>
                  <a:lnTo>
                    <a:pt x="718" y="893"/>
                  </a:lnTo>
                  <a:lnTo>
                    <a:pt x="727" y="893"/>
                  </a:lnTo>
                  <a:lnTo>
                    <a:pt x="739" y="893"/>
                  </a:lnTo>
                  <a:lnTo>
                    <a:pt x="741" y="893"/>
                  </a:lnTo>
                  <a:lnTo>
                    <a:pt x="746" y="893"/>
                  </a:lnTo>
                  <a:lnTo>
                    <a:pt x="751" y="893"/>
                  </a:lnTo>
                  <a:lnTo>
                    <a:pt x="756" y="896"/>
                  </a:lnTo>
                  <a:lnTo>
                    <a:pt x="760" y="898"/>
                  </a:lnTo>
                  <a:lnTo>
                    <a:pt x="765" y="900"/>
                  </a:lnTo>
                  <a:lnTo>
                    <a:pt x="767" y="903"/>
                  </a:lnTo>
                  <a:lnTo>
                    <a:pt x="770" y="910"/>
                  </a:lnTo>
                  <a:lnTo>
                    <a:pt x="772" y="914"/>
                  </a:lnTo>
                  <a:lnTo>
                    <a:pt x="772" y="919"/>
                  </a:lnTo>
                  <a:lnTo>
                    <a:pt x="772" y="926"/>
                  </a:lnTo>
                  <a:lnTo>
                    <a:pt x="772" y="936"/>
                  </a:lnTo>
                  <a:lnTo>
                    <a:pt x="777" y="936"/>
                  </a:lnTo>
                  <a:lnTo>
                    <a:pt x="779" y="933"/>
                  </a:lnTo>
                  <a:lnTo>
                    <a:pt x="784" y="933"/>
                  </a:lnTo>
                  <a:lnTo>
                    <a:pt x="789" y="933"/>
                  </a:lnTo>
                  <a:lnTo>
                    <a:pt x="791" y="931"/>
                  </a:lnTo>
                  <a:lnTo>
                    <a:pt x="796" y="931"/>
                  </a:lnTo>
                  <a:lnTo>
                    <a:pt x="801" y="929"/>
                  </a:lnTo>
                  <a:lnTo>
                    <a:pt x="805" y="926"/>
                  </a:lnTo>
                  <a:lnTo>
                    <a:pt x="819" y="926"/>
                  </a:lnTo>
                  <a:lnTo>
                    <a:pt x="834" y="926"/>
                  </a:lnTo>
                  <a:lnTo>
                    <a:pt x="834" y="929"/>
                  </a:lnTo>
                  <a:lnTo>
                    <a:pt x="836" y="929"/>
                  </a:lnTo>
                  <a:lnTo>
                    <a:pt x="838" y="931"/>
                  </a:lnTo>
                  <a:lnTo>
                    <a:pt x="841" y="936"/>
                  </a:lnTo>
                  <a:lnTo>
                    <a:pt x="838" y="938"/>
                  </a:lnTo>
                  <a:lnTo>
                    <a:pt x="838" y="943"/>
                  </a:lnTo>
                  <a:lnTo>
                    <a:pt x="836" y="943"/>
                  </a:lnTo>
                  <a:lnTo>
                    <a:pt x="836" y="943"/>
                  </a:lnTo>
                  <a:lnTo>
                    <a:pt x="836" y="945"/>
                  </a:lnTo>
                  <a:lnTo>
                    <a:pt x="831" y="948"/>
                  </a:lnTo>
                  <a:lnTo>
                    <a:pt x="829" y="952"/>
                  </a:lnTo>
                  <a:lnTo>
                    <a:pt x="824" y="955"/>
                  </a:lnTo>
                  <a:lnTo>
                    <a:pt x="817" y="962"/>
                  </a:lnTo>
                  <a:lnTo>
                    <a:pt x="810" y="966"/>
                  </a:lnTo>
                  <a:lnTo>
                    <a:pt x="803" y="971"/>
                  </a:lnTo>
                  <a:lnTo>
                    <a:pt x="798" y="978"/>
                  </a:lnTo>
                  <a:lnTo>
                    <a:pt x="796" y="988"/>
                  </a:lnTo>
                  <a:lnTo>
                    <a:pt x="796" y="990"/>
                  </a:lnTo>
                  <a:lnTo>
                    <a:pt x="796" y="995"/>
                  </a:lnTo>
                  <a:lnTo>
                    <a:pt x="808" y="1016"/>
                  </a:lnTo>
                  <a:lnTo>
                    <a:pt x="819" y="1040"/>
                  </a:lnTo>
                  <a:lnTo>
                    <a:pt x="819" y="1040"/>
                  </a:lnTo>
                  <a:lnTo>
                    <a:pt x="822" y="1042"/>
                  </a:lnTo>
                  <a:lnTo>
                    <a:pt x="824" y="1044"/>
                  </a:lnTo>
                  <a:lnTo>
                    <a:pt x="826" y="1044"/>
                  </a:lnTo>
                  <a:lnTo>
                    <a:pt x="831" y="1047"/>
                  </a:lnTo>
                  <a:lnTo>
                    <a:pt x="834" y="1049"/>
                  </a:lnTo>
                  <a:lnTo>
                    <a:pt x="836" y="1051"/>
                  </a:lnTo>
                  <a:lnTo>
                    <a:pt x="836" y="1054"/>
                  </a:lnTo>
                  <a:lnTo>
                    <a:pt x="836" y="1059"/>
                  </a:lnTo>
                  <a:lnTo>
                    <a:pt x="836" y="1061"/>
                  </a:lnTo>
                  <a:lnTo>
                    <a:pt x="836" y="1066"/>
                  </a:lnTo>
                  <a:lnTo>
                    <a:pt x="831" y="1073"/>
                  </a:lnTo>
                  <a:lnTo>
                    <a:pt x="829" y="1075"/>
                  </a:lnTo>
                  <a:lnTo>
                    <a:pt x="829" y="1075"/>
                  </a:lnTo>
                  <a:lnTo>
                    <a:pt x="829" y="1077"/>
                  </a:lnTo>
                  <a:lnTo>
                    <a:pt x="826" y="1077"/>
                  </a:lnTo>
                  <a:lnTo>
                    <a:pt x="822" y="1085"/>
                  </a:lnTo>
                  <a:lnTo>
                    <a:pt x="812" y="1089"/>
                  </a:lnTo>
                  <a:lnTo>
                    <a:pt x="808" y="1094"/>
                  </a:lnTo>
                  <a:lnTo>
                    <a:pt x="801" y="1099"/>
                  </a:lnTo>
                  <a:lnTo>
                    <a:pt x="796" y="1103"/>
                  </a:lnTo>
                  <a:lnTo>
                    <a:pt x="791" y="1111"/>
                  </a:lnTo>
                  <a:lnTo>
                    <a:pt x="791" y="1113"/>
                  </a:lnTo>
                  <a:lnTo>
                    <a:pt x="791" y="1113"/>
                  </a:lnTo>
                  <a:lnTo>
                    <a:pt x="791" y="1115"/>
                  </a:lnTo>
                  <a:lnTo>
                    <a:pt x="793" y="1118"/>
                  </a:lnTo>
                  <a:lnTo>
                    <a:pt x="796" y="1122"/>
                  </a:lnTo>
                  <a:lnTo>
                    <a:pt x="801" y="1125"/>
                  </a:lnTo>
                  <a:lnTo>
                    <a:pt x="805" y="1129"/>
                  </a:lnTo>
                  <a:lnTo>
                    <a:pt x="812" y="1132"/>
                  </a:lnTo>
                  <a:lnTo>
                    <a:pt x="819" y="1132"/>
                  </a:lnTo>
                  <a:lnTo>
                    <a:pt x="826" y="1134"/>
                  </a:lnTo>
                  <a:lnTo>
                    <a:pt x="834" y="1134"/>
                  </a:lnTo>
                  <a:lnTo>
                    <a:pt x="843" y="1134"/>
                  </a:lnTo>
                  <a:lnTo>
                    <a:pt x="845" y="1134"/>
                  </a:lnTo>
                  <a:lnTo>
                    <a:pt x="850" y="1132"/>
                  </a:lnTo>
                  <a:lnTo>
                    <a:pt x="860" y="1132"/>
                  </a:lnTo>
                  <a:lnTo>
                    <a:pt x="878" y="1127"/>
                  </a:lnTo>
                  <a:lnTo>
                    <a:pt x="895" y="1127"/>
                  </a:lnTo>
                  <a:lnTo>
                    <a:pt x="914" y="1127"/>
                  </a:lnTo>
                  <a:lnTo>
                    <a:pt x="933" y="1132"/>
                  </a:lnTo>
                  <a:lnTo>
                    <a:pt x="940" y="1137"/>
                  </a:lnTo>
                  <a:lnTo>
                    <a:pt x="949" y="1141"/>
                  </a:lnTo>
                  <a:lnTo>
                    <a:pt x="952" y="1141"/>
                  </a:lnTo>
                  <a:lnTo>
                    <a:pt x="956" y="1144"/>
                  </a:lnTo>
                  <a:lnTo>
                    <a:pt x="961" y="1146"/>
                  </a:lnTo>
                  <a:lnTo>
                    <a:pt x="966" y="1146"/>
                  </a:lnTo>
                  <a:lnTo>
                    <a:pt x="968" y="1148"/>
                  </a:lnTo>
                  <a:lnTo>
                    <a:pt x="975" y="1148"/>
                  </a:lnTo>
                  <a:lnTo>
                    <a:pt x="980" y="1146"/>
                  </a:lnTo>
                  <a:lnTo>
                    <a:pt x="982" y="1146"/>
                  </a:lnTo>
                  <a:lnTo>
                    <a:pt x="982" y="1146"/>
                  </a:lnTo>
                  <a:lnTo>
                    <a:pt x="985" y="1146"/>
                  </a:lnTo>
                  <a:lnTo>
                    <a:pt x="985" y="1146"/>
                  </a:lnTo>
                  <a:lnTo>
                    <a:pt x="987" y="1146"/>
                  </a:lnTo>
                  <a:lnTo>
                    <a:pt x="992" y="1141"/>
                  </a:lnTo>
                  <a:lnTo>
                    <a:pt x="994" y="1141"/>
                  </a:lnTo>
                  <a:lnTo>
                    <a:pt x="997" y="1139"/>
                  </a:lnTo>
                  <a:lnTo>
                    <a:pt x="999" y="1139"/>
                  </a:lnTo>
                  <a:lnTo>
                    <a:pt x="999" y="1139"/>
                  </a:lnTo>
                  <a:lnTo>
                    <a:pt x="999" y="1137"/>
                  </a:lnTo>
                  <a:lnTo>
                    <a:pt x="999" y="1137"/>
                  </a:lnTo>
                  <a:lnTo>
                    <a:pt x="999" y="1137"/>
                  </a:lnTo>
                  <a:lnTo>
                    <a:pt x="1001" y="1134"/>
                  </a:lnTo>
                  <a:lnTo>
                    <a:pt x="1004" y="1132"/>
                  </a:lnTo>
                  <a:lnTo>
                    <a:pt x="1004" y="1129"/>
                  </a:lnTo>
                  <a:lnTo>
                    <a:pt x="1004" y="1127"/>
                  </a:lnTo>
                  <a:lnTo>
                    <a:pt x="1001" y="1120"/>
                  </a:lnTo>
                  <a:lnTo>
                    <a:pt x="1001" y="1118"/>
                  </a:lnTo>
                  <a:lnTo>
                    <a:pt x="999" y="1115"/>
                  </a:lnTo>
                  <a:lnTo>
                    <a:pt x="997" y="1111"/>
                  </a:lnTo>
                  <a:lnTo>
                    <a:pt x="992" y="1108"/>
                  </a:lnTo>
                  <a:lnTo>
                    <a:pt x="987" y="1106"/>
                  </a:lnTo>
                  <a:lnTo>
                    <a:pt x="982" y="1103"/>
                  </a:lnTo>
                  <a:lnTo>
                    <a:pt x="975" y="1103"/>
                  </a:lnTo>
                  <a:lnTo>
                    <a:pt x="971" y="1106"/>
                  </a:lnTo>
                  <a:lnTo>
                    <a:pt x="975" y="1087"/>
                  </a:lnTo>
                  <a:lnTo>
                    <a:pt x="978" y="1068"/>
                  </a:lnTo>
                  <a:lnTo>
                    <a:pt x="980" y="1059"/>
                  </a:lnTo>
                  <a:lnTo>
                    <a:pt x="982" y="1047"/>
                  </a:lnTo>
                  <a:lnTo>
                    <a:pt x="987" y="1037"/>
                  </a:lnTo>
                  <a:lnTo>
                    <a:pt x="992" y="1033"/>
                  </a:lnTo>
                  <a:lnTo>
                    <a:pt x="992" y="1030"/>
                  </a:lnTo>
                  <a:lnTo>
                    <a:pt x="992" y="1028"/>
                  </a:lnTo>
                  <a:lnTo>
                    <a:pt x="994" y="1028"/>
                  </a:lnTo>
                  <a:lnTo>
                    <a:pt x="997" y="1026"/>
                  </a:lnTo>
                  <a:lnTo>
                    <a:pt x="999" y="1023"/>
                  </a:lnTo>
                  <a:lnTo>
                    <a:pt x="1001" y="1018"/>
                  </a:lnTo>
                  <a:lnTo>
                    <a:pt x="1001" y="1016"/>
                  </a:lnTo>
                  <a:lnTo>
                    <a:pt x="1001" y="1014"/>
                  </a:lnTo>
                  <a:lnTo>
                    <a:pt x="1004" y="1011"/>
                  </a:lnTo>
                  <a:lnTo>
                    <a:pt x="1004" y="1007"/>
                  </a:lnTo>
                  <a:lnTo>
                    <a:pt x="1006" y="997"/>
                  </a:lnTo>
                  <a:lnTo>
                    <a:pt x="1006" y="992"/>
                  </a:lnTo>
                  <a:lnTo>
                    <a:pt x="1008" y="992"/>
                  </a:lnTo>
                  <a:lnTo>
                    <a:pt x="1011" y="990"/>
                  </a:lnTo>
                  <a:lnTo>
                    <a:pt x="1013" y="988"/>
                  </a:lnTo>
                  <a:lnTo>
                    <a:pt x="1018" y="988"/>
                  </a:lnTo>
                  <a:lnTo>
                    <a:pt x="1023" y="988"/>
                  </a:lnTo>
                  <a:lnTo>
                    <a:pt x="1032" y="990"/>
                  </a:lnTo>
                  <a:lnTo>
                    <a:pt x="1056" y="995"/>
                  </a:lnTo>
                  <a:lnTo>
                    <a:pt x="1060" y="997"/>
                  </a:lnTo>
                  <a:lnTo>
                    <a:pt x="1067" y="1000"/>
                  </a:lnTo>
                  <a:lnTo>
                    <a:pt x="1079" y="1004"/>
                  </a:lnTo>
                  <a:lnTo>
                    <a:pt x="1105" y="1014"/>
                  </a:lnTo>
                  <a:lnTo>
                    <a:pt x="1131" y="1023"/>
                  </a:lnTo>
                  <a:lnTo>
                    <a:pt x="1136" y="1028"/>
                  </a:lnTo>
                  <a:lnTo>
                    <a:pt x="1143" y="1033"/>
                  </a:lnTo>
                  <a:lnTo>
                    <a:pt x="1143" y="1033"/>
                  </a:lnTo>
                  <a:lnTo>
                    <a:pt x="1145" y="1035"/>
                  </a:lnTo>
                  <a:lnTo>
                    <a:pt x="1155" y="1040"/>
                  </a:lnTo>
                  <a:lnTo>
                    <a:pt x="1157" y="1044"/>
                  </a:lnTo>
                  <a:lnTo>
                    <a:pt x="1162" y="1049"/>
                  </a:lnTo>
                  <a:lnTo>
                    <a:pt x="1169" y="1056"/>
                  </a:lnTo>
                  <a:lnTo>
                    <a:pt x="1174" y="1061"/>
                  </a:lnTo>
                  <a:lnTo>
                    <a:pt x="1176" y="1068"/>
                  </a:lnTo>
                  <a:lnTo>
                    <a:pt x="1178" y="1073"/>
                  </a:lnTo>
                  <a:lnTo>
                    <a:pt x="1181" y="1077"/>
                  </a:lnTo>
                  <a:lnTo>
                    <a:pt x="1178" y="1092"/>
                  </a:lnTo>
                  <a:lnTo>
                    <a:pt x="1176" y="1125"/>
                  </a:lnTo>
                  <a:lnTo>
                    <a:pt x="1174" y="1134"/>
                  </a:lnTo>
                  <a:lnTo>
                    <a:pt x="1164" y="1181"/>
                  </a:lnTo>
                  <a:lnTo>
                    <a:pt x="1164" y="1181"/>
                  </a:lnTo>
                  <a:lnTo>
                    <a:pt x="1162" y="1184"/>
                  </a:lnTo>
                  <a:lnTo>
                    <a:pt x="1162" y="1184"/>
                  </a:lnTo>
                  <a:lnTo>
                    <a:pt x="1162" y="1189"/>
                  </a:lnTo>
                  <a:lnTo>
                    <a:pt x="1162" y="1191"/>
                  </a:lnTo>
                  <a:lnTo>
                    <a:pt x="1162" y="1196"/>
                  </a:lnTo>
                  <a:lnTo>
                    <a:pt x="1160" y="1200"/>
                  </a:lnTo>
                  <a:lnTo>
                    <a:pt x="1160" y="1200"/>
                  </a:lnTo>
                  <a:lnTo>
                    <a:pt x="1160" y="1203"/>
                  </a:lnTo>
                  <a:lnTo>
                    <a:pt x="1160" y="1205"/>
                  </a:lnTo>
                  <a:lnTo>
                    <a:pt x="1157" y="1210"/>
                  </a:lnTo>
                  <a:lnTo>
                    <a:pt x="1157" y="1214"/>
                  </a:lnTo>
                  <a:lnTo>
                    <a:pt x="1155" y="1224"/>
                  </a:lnTo>
                  <a:lnTo>
                    <a:pt x="1152" y="1226"/>
                  </a:lnTo>
                  <a:lnTo>
                    <a:pt x="1152" y="1229"/>
                  </a:lnTo>
                  <a:lnTo>
                    <a:pt x="1150" y="1233"/>
                  </a:lnTo>
                  <a:lnTo>
                    <a:pt x="1148" y="1238"/>
                  </a:lnTo>
                  <a:lnTo>
                    <a:pt x="1145" y="1243"/>
                  </a:lnTo>
                  <a:lnTo>
                    <a:pt x="1143" y="1252"/>
                  </a:lnTo>
                  <a:lnTo>
                    <a:pt x="1143" y="1255"/>
                  </a:lnTo>
                  <a:lnTo>
                    <a:pt x="1145" y="1259"/>
                  </a:lnTo>
                  <a:lnTo>
                    <a:pt x="1150" y="1269"/>
                  </a:lnTo>
                  <a:lnTo>
                    <a:pt x="1152" y="1274"/>
                  </a:lnTo>
                  <a:lnTo>
                    <a:pt x="1155" y="1276"/>
                  </a:lnTo>
                  <a:lnTo>
                    <a:pt x="1157" y="1278"/>
                  </a:lnTo>
                  <a:lnTo>
                    <a:pt x="1162" y="1281"/>
                  </a:lnTo>
                  <a:lnTo>
                    <a:pt x="1164" y="1283"/>
                  </a:lnTo>
                  <a:lnTo>
                    <a:pt x="1167" y="1285"/>
                  </a:lnTo>
                  <a:lnTo>
                    <a:pt x="1169" y="1290"/>
                  </a:lnTo>
                  <a:lnTo>
                    <a:pt x="1169" y="1295"/>
                  </a:lnTo>
                  <a:lnTo>
                    <a:pt x="1167" y="1297"/>
                  </a:lnTo>
                  <a:lnTo>
                    <a:pt x="1167" y="1300"/>
                  </a:lnTo>
                  <a:lnTo>
                    <a:pt x="1160" y="1307"/>
                  </a:lnTo>
                  <a:lnTo>
                    <a:pt x="1152" y="1314"/>
                  </a:lnTo>
                  <a:lnTo>
                    <a:pt x="1143" y="1323"/>
                  </a:lnTo>
                  <a:lnTo>
                    <a:pt x="1134" y="1333"/>
                  </a:lnTo>
                  <a:lnTo>
                    <a:pt x="1131" y="1335"/>
                  </a:lnTo>
                  <a:lnTo>
                    <a:pt x="1141" y="1335"/>
                  </a:lnTo>
                  <a:lnTo>
                    <a:pt x="1152" y="1337"/>
                  </a:lnTo>
                  <a:lnTo>
                    <a:pt x="1155" y="1337"/>
                  </a:lnTo>
                  <a:lnTo>
                    <a:pt x="1157" y="1340"/>
                  </a:lnTo>
                  <a:lnTo>
                    <a:pt x="1160" y="1340"/>
                  </a:lnTo>
                  <a:lnTo>
                    <a:pt x="1162" y="1344"/>
                  </a:lnTo>
                  <a:lnTo>
                    <a:pt x="1164" y="1352"/>
                  </a:lnTo>
                  <a:lnTo>
                    <a:pt x="1167" y="1356"/>
                  </a:lnTo>
                  <a:lnTo>
                    <a:pt x="1167" y="1363"/>
                  </a:lnTo>
                  <a:lnTo>
                    <a:pt x="1167" y="1385"/>
                  </a:lnTo>
                  <a:lnTo>
                    <a:pt x="1186" y="1380"/>
                  </a:lnTo>
                  <a:lnTo>
                    <a:pt x="1209" y="1378"/>
                  </a:lnTo>
                  <a:lnTo>
                    <a:pt x="1214" y="1378"/>
                  </a:lnTo>
                  <a:lnTo>
                    <a:pt x="1221" y="1380"/>
                  </a:lnTo>
                  <a:lnTo>
                    <a:pt x="1237" y="1382"/>
                  </a:lnTo>
                  <a:lnTo>
                    <a:pt x="1252" y="1387"/>
                  </a:lnTo>
                  <a:lnTo>
                    <a:pt x="1268" y="1389"/>
                  </a:lnTo>
                  <a:lnTo>
                    <a:pt x="1285" y="1394"/>
                  </a:lnTo>
                  <a:lnTo>
                    <a:pt x="1287" y="1394"/>
                  </a:lnTo>
                  <a:lnTo>
                    <a:pt x="1292" y="1396"/>
                  </a:lnTo>
                  <a:lnTo>
                    <a:pt x="1294" y="1396"/>
                  </a:lnTo>
                  <a:lnTo>
                    <a:pt x="1297" y="1401"/>
                  </a:lnTo>
                  <a:lnTo>
                    <a:pt x="1308" y="1418"/>
                  </a:lnTo>
                  <a:lnTo>
                    <a:pt x="1311" y="1420"/>
                  </a:lnTo>
                  <a:lnTo>
                    <a:pt x="1311" y="1420"/>
                  </a:lnTo>
                  <a:lnTo>
                    <a:pt x="1320" y="1415"/>
                  </a:lnTo>
                  <a:lnTo>
                    <a:pt x="1323" y="1415"/>
                  </a:lnTo>
                  <a:lnTo>
                    <a:pt x="1327" y="1413"/>
                  </a:lnTo>
                  <a:lnTo>
                    <a:pt x="1332" y="1413"/>
                  </a:lnTo>
                  <a:lnTo>
                    <a:pt x="1334" y="1411"/>
                  </a:lnTo>
                  <a:lnTo>
                    <a:pt x="1339" y="1408"/>
                  </a:lnTo>
                  <a:lnTo>
                    <a:pt x="1341" y="1408"/>
                  </a:lnTo>
                  <a:lnTo>
                    <a:pt x="1344" y="1406"/>
                  </a:lnTo>
                  <a:lnTo>
                    <a:pt x="1346" y="1403"/>
                  </a:lnTo>
                  <a:lnTo>
                    <a:pt x="1346" y="1401"/>
                  </a:lnTo>
                  <a:lnTo>
                    <a:pt x="1346" y="1399"/>
                  </a:lnTo>
                  <a:lnTo>
                    <a:pt x="1358" y="1292"/>
                  </a:lnTo>
                  <a:lnTo>
                    <a:pt x="1358" y="1290"/>
                  </a:lnTo>
                  <a:lnTo>
                    <a:pt x="1360" y="1288"/>
                  </a:lnTo>
                  <a:lnTo>
                    <a:pt x="1360" y="1285"/>
                  </a:lnTo>
                  <a:lnTo>
                    <a:pt x="1363" y="1285"/>
                  </a:lnTo>
                  <a:lnTo>
                    <a:pt x="1367" y="1285"/>
                  </a:lnTo>
                  <a:lnTo>
                    <a:pt x="1370" y="1283"/>
                  </a:lnTo>
                  <a:lnTo>
                    <a:pt x="1372" y="1283"/>
                  </a:lnTo>
                  <a:lnTo>
                    <a:pt x="1374" y="1283"/>
                  </a:lnTo>
                  <a:lnTo>
                    <a:pt x="1377" y="1281"/>
                  </a:lnTo>
                  <a:lnTo>
                    <a:pt x="1379" y="1281"/>
                  </a:lnTo>
                  <a:lnTo>
                    <a:pt x="1379" y="1278"/>
                  </a:lnTo>
                  <a:lnTo>
                    <a:pt x="1382" y="1276"/>
                  </a:lnTo>
                  <a:lnTo>
                    <a:pt x="1382" y="1276"/>
                  </a:lnTo>
                  <a:lnTo>
                    <a:pt x="1382" y="1276"/>
                  </a:lnTo>
                  <a:lnTo>
                    <a:pt x="1382" y="1276"/>
                  </a:lnTo>
                  <a:lnTo>
                    <a:pt x="1384" y="1274"/>
                  </a:lnTo>
                  <a:lnTo>
                    <a:pt x="1384" y="1274"/>
                  </a:lnTo>
                  <a:lnTo>
                    <a:pt x="1384" y="1274"/>
                  </a:lnTo>
                  <a:lnTo>
                    <a:pt x="1384" y="1274"/>
                  </a:lnTo>
                  <a:lnTo>
                    <a:pt x="1384" y="1271"/>
                  </a:lnTo>
                  <a:lnTo>
                    <a:pt x="1389" y="1264"/>
                  </a:lnTo>
                  <a:lnTo>
                    <a:pt x="1389" y="1262"/>
                  </a:lnTo>
                  <a:lnTo>
                    <a:pt x="1393" y="1259"/>
                  </a:lnTo>
                  <a:lnTo>
                    <a:pt x="1398" y="1255"/>
                  </a:lnTo>
                  <a:lnTo>
                    <a:pt x="1403" y="1248"/>
                  </a:lnTo>
                  <a:lnTo>
                    <a:pt x="1405" y="1243"/>
                  </a:lnTo>
                  <a:lnTo>
                    <a:pt x="1412" y="1240"/>
                  </a:lnTo>
                  <a:lnTo>
                    <a:pt x="1417" y="1238"/>
                  </a:lnTo>
                  <a:lnTo>
                    <a:pt x="1424" y="1236"/>
                  </a:lnTo>
                  <a:lnTo>
                    <a:pt x="1429" y="1233"/>
                  </a:lnTo>
                  <a:lnTo>
                    <a:pt x="1436" y="1233"/>
                  </a:lnTo>
                  <a:lnTo>
                    <a:pt x="1445" y="1236"/>
                  </a:lnTo>
                  <a:lnTo>
                    <a:pt x="1452" y="1236"/>
                  </a:lnTo>
                  <a:lnTo>
                    <a:pt x="1457" y="1238"/>
                  </a:lnTo>
                  <a:lnTo>
                    <a:pt x="1462" y="1238"/>
                  </a:lnTo>
                  <a:lnTo>
                    <a:pt x="1462" y="1236"/>
                  </a:lnTo>
                  <a:lnTo>
                    <a:pt x="1462" y="1236"/>
                  </a:lnTo>
                  <a:lnTo>
                    <a:pt x="1462" y="1236"/>
                  </a:lnTo>
                  <a:lnTo>
                    <a:pt x="1464" y="1236"/>
                  </a:lnTo>
                  <a:lnTo>
                    <a:pt x="1469" y="1236"/>
                  </a:lnTo>
                  <a:lnTo>
                    <a:pt x="1471" y="1236"/>
                  </a:lnTo>
                  <a:lnTo>
                    <a:pt x="1474" y="1233"/>
                  </a:lnTo>
                  <a:lnTo>
                    <a:pt x="1476" y="1231"/>
                  </a:lnTo>
                  <a:lnTo>
                    <a:pt x="1476" y="1231"/>
                  </a:lnTo>
                  <a:lnTo>
                    <a:pt x="1478" y="1229"/>
                  </a:lnTo>
                  <a:lnTo>
                    <a:pt x="1485" y="1217"/>
                  </a:lnTo>
                  <a:lnTo>
                    <a:pt x="1495" y="1207"/>
                  </a:lnTo>
                  <a:lnTo>
                    <a:pt x="1504" y="1198"/>
                  </a:lnTo>
                  <a:lnTo>
                    <a:pt x="1514" y="1186"/>
                  </a:lnTo>
                  <a:lnTo>
                    <a:pt x="1516" y="1184"/>
                  </a:lnTo>
                  <a:lnTo>
                    <a:pt x="1519" y="1179"/>
                  </a:lnTo>
                  <a:lnTo>
                    <a:pt x="1521" y="1174"/>
                  </a:lnTo>
                  <a:lnTo>
                    <a:pt x="1521" y="1165"/>
                  </a:lnTo>
                  <a:lnTo>
                    <a:pt x="1523" y="1158"/>
                  </a:lnTo>
                  <a:lnTo>
                    <a:pt x="1528" y="1151"/>
                  </a:lnTo>
                  <a:lnTo>
                    <a:pt x="1530" y="1146"/>
                  </a:lnTo>
                  <a:lnTo>
                    <a:pt x="1537" y="1141"/>
                  </a:lnTo>
                  <a:lnTo>
                    <a:pt x="1542" y="1137"/>
                  </a:lnTo>
                  <a:lnTo>
                    <a:pt x="1552" y="1129"/>
                  </a:lnTo>
                  <a:lnTo>
                    <a:pt x="1559" y="1125"/>
                  </a:lnTo>
                  <a:lnTo>
                    <a:pt x="1561" y="1122"/>
                  </a:lnTo>
                  <a:lnTo>
                    <a:pt x="1566" y="1120"/>
                  </a:lnTo>
                  <a:lnTo>
                    <a:pt x="1568" y="1120"/>
                  </a:lnTo>
                  <a:lnTo>
                    <a:pt x="1573" y="1120"/>
                  </a:lnTo>
                  <a:lnTo>
                    <a:pt x="1575" y="1118"/>
                  </a:lnTo>
                  <a:lnTo>
                    <a:pt x="1580" y="1118"/>
                  </a:lnTo>
                  <a:lnTo>
                    <a:pt x="1582" y="1120"/>
                  </a:lnTo>
                  <a:lnTo>
                    <a:pt x="1585" y="1120"/>
                  </a:lnTo>
                  <a:lnTo>
                    <a:pt x="1589" y="1122"/>
                  </a:lnTo>
                  <a:lnTo>
                    <a:pt x="1592" y="1125"/>
                  </a:lnTo>
                  <a:lnTo>
                    <a:pt x="1592" y="1127"/>
                  </a:lnTo>
                  <a:lnTo>
                    <a:pt x="1594" y="1132"/>
                  </a:lnTo>
                  <a:lnTo>
                    <a:pt x="1594" y="1137"/>
                  </a:lnTo>
                  <a:lnTo>
                    <a:pt x="1594" y="1144"/>
                  </a:lnTo>
                  <a:lnTo>
                    <a:pt x="1596" y="1148"/>
                  </a:lnTo>
                  <a:lnTo>
                    <a:pt x="1599" y="1151"/>
                  </a:lnTo>
                  <a:lnTo>
                    <a:pt x="1599" y="1155"/>
                  </a:lnTo>
                  <a:lnTo>
                    <a:pt x="1601" y="1158"/>
                  </a:lnTo>
                  <a:lnTo>
                    <a:pt x="1606" y="1160"/>
                  </a:lnTo>
                  <a:lnTo>
                    <a:pt x="1608" y="1160"/>
                  </a:lnTo>
                  <a:lnTo>
                    <a:pt x="1611" y="1158"/>
                  </a:lnTo>
                  <a:lnTo>
                    <a:pt x="1615" y="1155"/>
                  </a:lnTo>
                  <a:lnTo>
                    <a:pt x="1677" y="1139"/>
                  </a:lnTo>
                  <a:lnTo>
                    <a:pt x="1677" y="1132"/>
                  </a:lnTo>
                  <a:lnTo>
                    <a:pt x="1674" y="1127"/>
                  </a:lnTo>
                  <a:lnTo>
                    <a:pt x="1667" y="1122"/>
                  </a:lnTo>
                  <a:lnTo>
                    <a:pt x="1663" y="1118"/>
                  </a:lnTo>
                  <a:lnTo>
                    <a:pt x="1663" y="1111"/>
                  </a:lnTo>
                  <a:lnTo>
                    <a:pt x="1660" y="1108"/>
                  </a:lnTo>
                  <a:lnTo>
                    <a:pt x="1658" y="1106"/>
                  </a:lnTo>
                  <a:lnTo>
                    <a:pt x="1658" y="1103"/>
                  </a:lnTo>
                  <a:lnTo>
                    <a:pt x="1656" y="1101"/>
                  </a:lnTo>
                  <a:lnTo>
                    <a:pt x="1651" y="1101"/>
                  </a:lnTo>
                  <a:lnTo>
                    <a:pt x="1648" y="1099"/>
                  </a:lnTo>
                  <a:lnTo>
                    <a:pt x="1644" y="1094"/>
                  </a:lnTo>
                  <a:lnTo>
                    <a:pt x="1641" y="1089"/>
                  </a:lnTo>
                  <a:lnTo>
                    <a:pt x="1639" y="1087"/>
                  </a:lnTo>
                  <a:lnTo>
                    <a:pt x="1639" y="1082"/>
                  </a:lnTo>
                  <a:lnTo>
                    <a:pt x="1639" y="1075"/>
                  </a:lnTo>
                  <a:lnTo>
                    <a:pt x="1634" y="1066"/>
                  </a:lnTo>
                  <a:lnTo>
                    <a:pt x="1630" y="1059"/>
                  </a:lnTo>
                  <a:lnTo>
                    <a:pt x="1622" y="1051"/>
                  </a:lnTo>
                  <a:lnTo>
                    <a:pt x="1620" y="1047"/>
                  </a:lnTo>
                  <a:lnTo>
                    <a:pt x="1615" y="1044"/>
                  </a:lnTo>
                  <a:lnTo>
                    <a:pt x="1613" y="1040"/>
                  </a:lnTo>
                  <a:lnTo>
                    <a:pt x="1611" y="1035"/>
                  </a:lnTo>
                  <a:lnTo>
                    <a:pt x="1608" y="1028"/>
                  </a:lnTo>
                  <a:lnTo>
                    <a:pt x="1608" y="1023"/>
                  </a:lnTo>
                  <a:lnTo>
                    <a:pt x="1606" y="1018"/>
                  </a:lnTo>
                  <a:lnTo>
                    <a:pt x="1608" y="1011"/>
                  </a:lnTo>
                  <a:lnTo>
                    <a:pt x="1608" y="1007"/>
                  </a:lnTo>
                  <a:lnTo>
                    <a:pt x="1611" y="1004"/>
                  </a:lnTo>
                  <a:lnTo>
                    <a:pt x="1632" y="990"/>
                  </a:lnTo>
                  <a:lnTo>
                    <a:pt x="1656" y="978"/>
                  </a:lnTo>
                  <a:lnTo>
                    <a:pt x="1653" y="971"/>
                  </a:lnTo>
                  <a:lnTo>
                    <a:pt x="1648" y="964"/>
                  </a:lnTo>
                  <a:lnTo>
                    <a:pt x="1644" y="959"/>
                  </a:lnTo>
                  <a:lnTo>
                    <a:pt x="1641" y="955"/>
                  </a:lnTo>
                  <a:lnTo>
                    <a:pt x="1641" y="950"/>
                  </a:lnTo>
                  <a:lnTo>
                    <a:pt x="1641" y="945"/>
                  </a:lnTo>
                  <a:lnTo>
                    <a:pt x="1641" y="940"/>
                  </a:lnTo>
                  <a:lnTo>
                    <a:pt x="1641" y="936"/>
                  </a:lnTo>
                  <a:lnTo>
                    <a:pt x="1644" y="931"/>
                  </a:lnTo>
                  <a:lnTo>
                    <a:pt x="1648" y="926"/>
                  </a:lnTo>
                  <a:lnTo>
                    <a:pt x="1660" y="914"/>
                  </a:lnTo>
                  <a:lnTo>
                    <a:pt x="1672" y="903"/>
                  </a:lnTo>
                  <a:lnTo>
                    <a:pt x="1684" y="891"/>
                  </a:lnTo>
                  <a:lnTo>
                    <a:pt x="1698" y="879"/>
                  </a:lnTo>
                  <a:lnTo>
                    <a:pt x="1670" y="879"/>
                  </a:lnTo>
                  <a:lnTo>
                    <a:pt x="1667" y="879"/>
                  </a:lnTo>
                  <a:lnTo>
                    <a:pt x="1665" y="879"/>
                  </a:lnTo>
                  <a:lnTo>
                    <a:pt x="1658" y="877"/>
                  </a:lnTo>
                  <a:lnTo>
                    <a:pt x="1656" y="874"/>
                  </a:lnTo>
                  <a:lnTo>
                    <a:pt x="1653" y="872"/>
                  </a:lnTo>
                  <a:lnTo>
                    <a:pt x="1653" y="867"/>
                  </a:lnTo>
                  <a:lnTo>
                    <a:pt x="1653" y="865"/>
                  </a:lnTo>
                  <a:lnTo>
                    <a:pt x="1653" y="851"/>
                  </a:lnTo>
                  <a:lnTo>
                    <a:pt x="1656" y="837"/>
                  </a:lnTo>
                  <a:lnTo>
                    <a:pt x="1656" y="834"/>
                  </a:lnTo>
                  <a:lnTo>
                    <a:pt x="1656" y="832"/>
                  </a:lnTo>
                  <a:lnTo>
                    <a:pt x="1653" y="829"/>
                  </a:lnTo>
                  <a:lnTo>
                    <a:pt x="1653" y="827"/>
                  </a:lnTo>
                  <a:lnTo>
                    <a:pt x="1641" y="815"/>
                  </a:lnTo>
                  <a:lnTo>
                    <a:pt x="1627" y="803"/>
                  </a:lnTo>
                  <a:lnTo>
                    <a:pt x="1622" y="799"/>
                  </a:lnTo>
                  <a:lnTo>
                    <a:pt x="1618" y="794"/>
                  </a:lnTo>
                  <a:lnTo>
                    <a:pt x="1615" y="789"/>
                  </a:lnTo>
                  <a:lnTo>
                    <a:pt x="1615" y="789"/>
                  </a:lnTo>
                  <a:lnTo>
                    <a:pt x="1615" y="787"/>
                  </a:lnTo>
                  <a:lnTo>
                    <a:pt x="1618" y="785"/>
                  </a:lnTo>
                  <a:lnTo>
                    <a:pt x="1620" y="780"/>
                  </a:lnTo>
                  <a:lnTo>
                    <a:pt x="1622" y="777"/>
                  </a:lnTo>
                  <a:lnTo>
                    <a:pt x="1625" y="773"/>
                  </a:lnTo>
                  <a:lnTo>
                    <a:pt x="1627" y="773"/>
                  </a:lnTo>
                  <a:lnTo>
                    <a:pt x="1625" y="770"/>
                  </a:lnTo>
                  <a:lnTo>
                    <a:pt x="1625" y="768"/>
                  </a:lnTo>
                  <a:lnTo>
                    <a:pt x="1625" y="768"/>
                  </a:lnTo>
                  <a:lnTo>
                    <a:pt x="1622" y="768"/>
                  </a:lnTo>
                  <a:lnTo>
                    <a:pt x="1587" y="766"/>
                  </a:lnTo>
                  <a:lnTo>
                    <a:pt x="1552" y="766"/>
                  </a:lnTo>
                  <a:lnTo>
                    <a:pt x="1545" y="763"/>
                  </a:lnTo>
                  <a:lnTo>
                    <a:pt x="1537" y="763"/>
                  </a:lnTo>
                  <a:lnTo>
                    <a:pt x="1530" y="761"/>
                  </a:lnTo>
                  <a:lnTo>
                    <a:pt x="1526" y="759"/>
                  </a:lnTo>
                  <a:lnTo>
                    <a:pt x="1519" y="756"/>
                  </a:lnTo>
                  <a:lnTo>
                    <a:pt x="1514" y="751"/>
                  </a:lnTo>
                  <a:lnTo>
                    <a:pt x="1509" y="749"/>
                  </a:lnTo>
                  <a:lnTo>
                    <a:pt x="1504" y="744"/>
                  </a:lnTo>
                  <a:lnTo>
                    <a:pt x="1507" y="735"/>
                  </a:lnTo>
                  <a:lnTo>
                    <a:pt x="1507" y="728"/>
                  </a:lnTo>
                  <a:lnTo>
                    <a:pt x="1507" y="721"/>
                  </a:lnTo>
                  <a:lnTo>
                    <a:pt x="1504" y="714"/>
                  </a:lnTo>
                  <a:lnTo>
                    <a:pt x="1502" y="709"/>
                  </a:lnTo>
                  <a:lnTo>
                    <a:pt x="1500" y="704"/>
                  </a:lnTo>
                  <a:lnTo>
                    <a:pt x="1493" y="699"/>
                  </a:lnTo>
                  <a:lnTo>
                    <a:pt x="1488" y="697"/>
                  </a:lnTo>
                  <a:lnTo>
                    <a:pt x="1478" y="697"/>
                  </a:lnTo>
                  <a:lnTo>
                    <a:pt x="1471" y="692"/>
                  </a:lnTo>
                  <a:lnTo>
                    <a:pt x="1462" y="688"/>
                  </a:lnTo>
                  <a:lnTo>
                    <a:pt x="1459" y="685"/>
                  </a:lnTo>
                  <a:lnTo>
                    <a:pt x="1457" y="681"/>
                  </a:lnTo>
                  <a:lnTo>
                    <a:pt x="1455" y="678"/>
                  </a:lnTo>
                  <a:lnTo>
                    <a:pt x="1455" y="676"/>
                  </a:lnTo>
                  <a:lnTo>
                    <a:pt x="1452" y="671"/>
                  </a:lnTo>
                  <a:lnTo>
                    <a:pt x="1455" y="669"/>
                  </a:lnTo>
                  <a:lnTo>
                    <a:pt x="1455" y="662"/>
                  </a:lnTo>
                  <a:lnTo>
                    <a:pt x="1457" y="657"/>
                  </a:lnTo>
                  <a:lnTo>
                    <a:pt x="1462" y="652"/>
                  </a:lnTo>
                  <a:lnTo>
                    <a:pt x="1467" y="648"/>
                  </a:lnTo>
                  <a:lnTo>
                    <a:pt x="1471" y="643"/>
                  </a:lnTo>
                  <a:lnTo>
                    <a:pt x="1476" y="640"/>
                  </a:lnTo>
                  <a:lnTo>
                    <a:pt x="1481" y="636"/>
                  </a:lnTo>
                  <a:lnTo>
                    <a:pt x="1485" y="631"/>
                  </a:lnTo>
                  <a:lnTo>
                    <a:pt x="1493" y="624"/>
                  </a:lnTo>
                  <a:lnTo>
                    <a:pt x="1495" y="619"/>
                  </a:lnTo>
                  <a:lnTo>
                    <a:pt x="1497" y="617"/>
                  </a:lnTo>
                  <a:lnTo>
                    <a:pt x="1497" y="614"/>
                  </a:lnTo>
                  <a:lnTo>
                    <a:pt x="1502" y="610"/>
                  </a:lnTo>
                  <a:lnTo>
                    <a:pt x="1504" y="605"/>
                  </a:lnTo>
                  <a:lnTo>
                    <a:pt x="1509" y="603"/>
                  </a:lnTo>
                  <a:lnTo>
                    <a:pt x="1511" y="600"/>
                  </a:lnTo>
                  <a:lnTo>
                    <a:pt x="1516" y="598"/>
                  </a:lnTo>
                  <a:lnTo>
                    <a:pt x="1521" y="600"/>
                  </a:lnTo>
                  <a:lnTo>
                    <a:pt x="1526" y="600"/>
                  </a:lnTo>
                  <a:lnTo>
                    <a:pt x="1533" y="603"/>
                  </a:lnTo>
                  <a:lnTo>
                    <a:pt x="1535" y="605"/>
                  </a:lnTo>
                  <a:lnTo>
                    <a:pt x="1537" y="605"/>
                  </a:lnTo>
                  <a:lnTo>
                    <a:pt x="1537" y="605"/>
                  </a:lnTo>
                  <a:lnTo>
                    <a:pt x="1540" y="605"/>
                  </a:lnTo>
                  <a:lnTo>
                    <a:pt x="1540" y="605"/>
                  </a:lnTo>
                  <a:lnTo>
                    <a:pt x="1542" y="605"/>
                  </a:lnTo>
                  <a:lnTo>
                    <a:pt x="1545" y="605"/>
                  </a:lnTo>
                  <a:lnTo>
                    <a:pt x="1545" y="603"/>
                  </a:lnTo>
                  <a:lnTo>
                    <a:pt x="1547" y="603"/>
                  </a:lnTo>
                  <a:lnTo>
                    <a:pt x="1547" y="600"/>
                  </a:lnTo>
                  <a:lnTo>
                    <a:pt x="1549" y="596"/>
                  </a:lnTo>
                  <a:lnTo>
                    <a:pt x="1549" y="591"/>
                  </a:lnTo>
                  <a:lnTo>
                    <a:pt x="1554" y="581"/>
                  </a:lnTo>
                  <a:lnTo>
                    <a:pt x="1561" y="574"/>
                  </a:lnTo>
                  <a:lnTo>
                    <a:pt x="1566" y="570"/>
                  </a:lnTo>
                  <a:lnTo>
                    <a:pt x="1573" y="567"/>
                  </a:lnTo>
                  <a:lnTo>
                    <a:pt x="1580" y="565"/>
                  </a:lnTo>
                  <a:lnTo>
                    <a:pt x="1587" y="565"/>
                  </a:lnTo>
                  <a:lnTo>
                    <a:pt x="1592" y="562"/>
                  </a:lnTo>
                  <a:lnTo>
                    <a:pt x="1596" y="562"/>
                  </a:lnTo>
                  <a:lnTo>
                    <a:pt x="1599" y="560"/>
                  </a:lnTo>
                  <a:lnTo>
                    <a:pt x="1604" y="560"/>
                  </a:lnTo>
                  <a:lnTo>
                    <a:pt x="1606" y="558"/>
                  </a:lnTo>
                  <a:lnTo>
                    <a:pt x="1611" y="555"/>
                  </a:lnTo>
                  <a:lnTo>
                    <a:pt x="1613" y="553"/>
                  </a:lnTo>
                  <a:lnTo>
                    <a:pt x="1615" y="551"/>
                  </a:lnTo>
                  <a:lnTo>
                    <a:pt x="1611" y="544"/>
                  </a:lnTo>
                  <a:lnTo>
                    <a:pt x="1606" y="536"/>
                  </a:lnTo>
                  <a:lnTo>
                    <a:pt x="1599" y="529"/>
                  </a:lnTo>
                  <a:lnTo>
                    <a:pt x="1589" y="525"/>
                  </a:lnTo>
                  <a:lnTo>
                    <a:pt x="1587" y="522"/>
                  </a:lnTo>
                  <a:lnTo>
                    <a:pt x="1587" y="520"/>
                  </a:lnTo>
                  <a:lnTo>
                    <a:pt x="1587" y="518"/>
                  </a:lnTo>
                  <a:lnTo>
                    <a:pt x="1587" y="515"/>
                  </a:lnTo>
                  <a:lnTo>
                    <a:pt x="1587" y="510"/>
                  </a:lnTo>
                  <a:lnTo>
                    <a:pt x="1587" y="506"/>
                  </a:lnTo>
                  <a:lnTo>
                    <a:pt x="1587" y="503"/>
                  </a:lnTo>
                  <a:lnTo>
                    <a:pt x="1587" y="501"/>
                  </a:lnTo>
                  <a:lnTo>
                    <a:pt x="1585" y="499"/>
                  </a:lnTo>
                  <a:lnTo>
                    <a:pt x="1585" y="496"/>
                  </a:lnTo>
                  <a:lnTo>
                    <a:pt x="1582" y="496"/>
                  </a:lnTo>
                  <a:lnTo>
                    <a:pt x="1580" y="496"/>
                  </a:lnTo>
                  <a:lnTo>
                    <a:pt x="1530" y="494"/>
                  </a:lnTo>
                  <a:lnTo>
                    <a:pt x="1481" y="496"/>
                  </a:lnTo>
                  <a:lnTo>
                    <a:pt x="1476" y="501"/>
                  </a:lnTo>
                  <a:lnTo>
                    <a:pt x="1474" y="503"/>
                  </a:lnTo>
                  <a:lnTo>
                    <a:pt x="1474" y="503"/>
                  </a:lnTo>
                  <a:lnTo>
                    <a:pt x="1474" y="503"/>
                  </a:lnTo>
                  <a:lnTo>
                    <a:pt x="1471" y="503"/>
                  </a:lnTo>
                  <a:lnTo>
                    <a:pt x="1467" y="506"/>
                  </a:lnTo>
                  <a:lnTo>
                    <a:pt x="1464" y="508"/>
                  </a:lnTo>
                  <a:lnTo>
                    <a:pt x="1462" y="508"/>
                  </a:lnTo>
                  <a:lnTo>
                    <a:pt x="1459" y="508"/>
                  </a:lnTo>
                  <a:lnTo>
                    <a:pt x="1459" y="513"/>
                  </a:lnTo>
                  <a:lnTo>
                    <a:pt x="1459" y="515"/>
                  </a:lnTo>
                  <a:lnTo>
                    <a:pt x="1457" y="518"/>
                  </a:lnTo>
                  <a:lnTo>
                    <a:pt x="1457" y="520"/>
                  </a:lnTo>
                  <a:lnTo>
                    <a:pt x="1455" y="520"/>
                  </a:lnTo>
                  <a:lnTo>
                    <a:pt x="1455" y="520"/>
                  </a:lnTo>
                  <a:lnTo>
                    <a:pt x="1455" y="518"/>
                  </a:lnTo>
                  <a:lnTo>
                    <a:pt x="1452" y="518"/>
                  </a:lnTo>
                  <a:lnTo>
                    <a:pt x="1452" y="515"/>
                  </a:lnTo>
                  <a:lnTo>
                    <a:pt x="1452" y="515"/>
                  </a:lnTo>
                  <a:lnTo>
                    <a:pt x="1452" y="515"/>
                  </a:lnTo>
                  <a:lnTo>
                    <a:pt x="1455" y="515"/>
                  </a:lnTo>
                  <a:lnTo>
                    <a:pt x="1455" y="515"/>
                  </a:lnTo>
                  <a:lnTo>
                    <a:pt x="1457" y="513"/>
                  </a:lnTo>
                  <a:lnTo>
                    <a:pt x="1459" y="510"/>
                  </a:lnTo>
                  <a:lnTo>
                    <a:pt x="1459" y="508"/>
                  </a:lnTo>
                  <a:lnTo>
                    <a:pt x="1467" y="494"/>
                  </a:lnTo>
                  <a:lnTo>
                    <a:pt x="1469" y="492"/>
                  </a:lnTo>
                  <a:lnTo>
                    <a:pt x="1469" y="489"/>
                  </a:lnTo>
                  <a:lnTo>
                    <a:pt x="1476" y="475"/>
                  </a:lnTo>
                  <a:lnTo>
                    <a:pt x="1485" y="463"/>
                  </a:lnTo>
                  <a:lnTo>
                    <a:pt x="1488" y="456"/>
                  </a:lnTo>
                  <a:lnTo>
                    <a:pt x="1493" y="451"/>
                  </a:lnTo>
                  <a:lnTo>
                    <a:pt x="1500" y="442"/>
                  </a:lnTo>
                  <a:lnTo>
                    <a:pt x="1500" y="440"/>
                  </a:lnTo>
                  <a:lnTo>
                    <a:pt x="1502" y="437"/>
                  </a:lnTo>
                  <a:lnTo>
                    <a:pt x="1502" y="435"/>
                  </a:lnTo>
                  <a:lnTo>
                    <a:pt x="1502" y="435"/>
                  </a:lnTo>
                  <a:lnTo>
                    <a:pt x="1502" y="435"/>
                  </a:lnTo>
                  <a:lnTo>
                    <a:pt x="1502" y="435"/>
                  </a:lnTo>
                  <a:lnTo>
                    <a:pt x="1502" y="430"/>
                  </a:lnTo>
                  <a:lnTo>
                    <a:pt x="1500" y="425"/>
                  </a:lnTo>
                  <a:lnTo>
                    <a:pt x="1497" y="418"/>
                  </a:lnTo>
                  <a:lnTo>
                    <a:pt x="1495" y="414"/>
                  </a:lnTo>
                  <a:lnTo>
                    <a:pt x="1490" y="409"/>
                  </a:lnTo>
                  <a:lnTo>
                    <a:pt x="1483" y="402"/>
                  </a:lnTo>
                  <a:lnTo>
                    <a:pt x="1476" y="395"/>
                  </a:lnTo>
                  <a:lnTo>
                    <a:pt x="1471" y="388"/>
                  </a:lnTo>
                  <a:lnTo>
                    <a:pt x="1467" y="381"/>
                  </a:lnTo>
                  <a:lnTo>
                    <a:pt x="1462" y="373"/>
                  </a:lnTo>
                  <a:lnTo>
                    <a:pt x="1459" y="364"/>
                  </a:lnTo>
                  <a:lnTo>
                    <a:pt x="1455" y="357"/>
                  </a:lnTo>
                  <a:lnTo>
                    <a:pt x="1452" y="347"/>
                  </a:lnTo>
                  <a:lnTo>
                    <a:pt x="1450" y="338"/>
                  </a:lnTo>
                  <a:lnTo>
                    <a:pt x="1445" y="331"/>
                  </a:lnTo>
                  <a:lnTo>
                    <a:pt x="1441" y="324"/>
                  </a:lnTo>
                  <a:lnTo>
                    <a:pt x="1434" y="317"/>
                  </a:lnTo>
                  <a:lnTo>
                    <a:pt x="1424" y="307"/>
                  </a:lnTo>
                  <a:lnTo>
                    <a:pt x="1419" y="300"/>
                  </a:lnTo>
                  <a:lnTo>
                    <a:pt x="1412" y="298"/>
                  </a:lnTo>
                  <a:lnTo>
                    <a:pt x="1408" y="293"/>
                  </a:lnTo>
                  <a:lnTo>
                    <a:pt x="1400" y="291"/>
                  </a:lnTo>
                  <a:lnTo>
                    <a:pt x="1393" y="286"/>
                  </a:lnTo>
                  <a:lnTo>
                    <a:pt x="1386" y="284"/>
                  </a:lnTo>
                  <a:lnTo>
                    <a:pt x="1377" y="284"/>
                  </a:lnTo>
                  <a:lnTo>
                    <a:pt x="1370" y="281"/>
                  </a:lnTo>
                  <a:lnTo>
                    <a:pt x="1363" y="281"/>
                  </a:lnTo>
                  <a:lnTo>
                    <a:pt x="1358" y="281"/>
                  </a:lnTo>
                  <a:lnTo>
                    <a:pt x="1351" y="281"/>
                  </a:lnTo>
                  <a:lnTo>
                    <a:pt x="1346" y="281"/>
                  </a:lnTo>
                  <a:lnTo>
                    <a:pt x="1341" y="284"/>
                  </a:lnTo>
                  <a:lnTo>
                    <a:pt x="1339" y="284"/>
                  </a:lnTo>
                  <a:lnTo>
                    <a:pt x="1334" y="286"/>
                  </a:lnTo>
                  <a:lnTo>
                    <a:pt x="1332" y="288"/>
                  </a:lnTo>
                  <a:lnTo>
                    <a:pt x="1330" y="293"/>
                  </a:lnTo>
                  <a:lnTo>
                    <a:pt x="1325" y="298"/>
                  </a:lnTo>
                  <a:lnTo>
                    <a:pt x="1323" y="303"/>
                  </a:lnTo>
                  <a:lnTo>
                    <a:pt x="1320" y="310"/>
                  </a:lnTo>
                  <a:lnTo>
                    <a:pt x="1320" y="307"/>
                  </a:lnTo>
                  <a:lnTo>
                    <a:pt x="1323" y="303"/>
                  </a:lnTo>
                  <a:lnTo>
                    <a:pt x="1323" y="298"/>
                  </a:lnTo>
                  <a:lnTo>
                    <a:pt x="1323" y="291"/>
                  </a:lnTo>
                  <a:lnTo>
                    <a:pt x="1325" y="277"/>
                  </a:lnTo>
                  <a:lnTo>
                    <a:pt x="1325" y="265"/>
                  </a:lnTo>
                  <a:lnTo>
                    <a:pt x="1325" y="253"/>
                  </a:lnTo>
                  <a:lnTo>
                    <a:pt x="1325" y="244"/>
                  </a:lnTo>
                  <a:lnTo>
                    <a:pt x="1327" y="234"/>
                  </a:lnTo>
                  <a:lnTo>
                    <a:pt x="1332" y="218"/>
                  </a:lnTo>
                  <a:lnTo>
                    <a:pt x="1334" y="210"/>
                  </a:lnTo>
                  <a:lnTo>
                    <a:pt x="1339" y="203"/>
                  </a:lnTo>
                  <a:lnTo>
                    <a:pt x="1337" y="206"/>
                  </a:lnTo>
                  <a:lnTo>
                    <a:pt x="1337" y="206"/>
                  </a:lnTo>
                  <a:lnTo>
                    <a:pt x="1334" y="206"/>
                  </a:lnTo>
                  <a:lnTo>
                    <a:pt x="1334" y="206"/>
                  </a:lnTo>
                  <a:lnTo>
                    <a:pt x="1334" y="206"/>
                  </a:lnTo>
                  <a:lnTo>
                    <a:pt x="1332" y="206"/>
                  </a:lnTo>
                  <a:lnTo>
                    <a:pt x="1330" y="208"/>
                  </a:lnTo>
                  <a:lnTo>
                    <a:pt x="1325" y="208"/>
                  </a:lnTo>
                  <a:lnTo>
                    <a:pt x="1323" y="208"/>
                  </a:lnTo>
                  <a:lnTo>
                    <a:pt x="1318" y="206"/>
                  </a:lnTo>
                  <a:lnTo>
                    <a:pt x="1313" y="206"/>
                  </a:lnTo>
                  <a:lnTo>
                    <a:pt x="1304" y="203"/>
                  </a:lnTo>
                  <a:lnTo>
                    <a:pt x="1294" y="199"/>
                  </a:lnTo>
                  <a:lnTo>
                    <a:pt x="1278" y="194"/>
                  </a:lnTo>
                  <a:lnTo>
                    <a:pt x="1268" y="192"/>
                  </a:lnTo>
                  <a:lnTo>
                    <a:pt x="1261" y="187"/>
                  </a:lnTo>
                  <a:lnTo>
                    <a:pt x="1254" y="184"/>
                  </a:lnTo>
                  <a:lnTo>
                    <a:pt x="1249" y="182"/>
                  </a:lnTo>
                  <a:lnTo>
                    <a:pt x="1245" y="180"/>
                  </a:lnTo>
                  <a:lnTo>
                    <a:pt x="1242" y="180"/>
                  </a:lnTo>
                  <a:lnTo>
                    <a:pt x="1240" y="180"/>
                  </a:lnTo>
                  <a:lnTo>
                    <a:pt x="1237" y="180"/>
                  </a:lnTo>
                  <a:lnTo>
                    <a:pt x="1214" y="187"/>
                  </a:lnTo>
                  <a:lnTo>
                    <a:pt x="1195" y="194"/>
                  </a:lnTo>
                  <a:lnTo>
                    <a:pt x="1186" y="194"/>
                  </a:lnTo>
                  <a:lnTo>
                    <a:pt x="1181" y="194"/>
                  </a:lnTo>
                  <a:lnTo>
                    <a:pt x="1174" y="192"/>
                  </a:lnTo>
                  <a:lnTo>
                    <a:pt x="1169" y="192"/>
                  </a:lnTo>
                  <a:lnTo>
                    <a:pt x="1167" y="187"/>
                  </a:lnTo>
                  <a:lnTo>
                    <a:pt x="1162" y="184"/>
                  </a:lnTo>
                  <a:lnTo>
                    <a:pt x="1160" y="177"/>
                  </a:lnTo>
                  <a:lnTo>
                    <a:pt x="1160" y="173"/>
                  </a:lnTo>
                  <a:lnTo>
                    <a:pt x="1157" y="170"/>
                  </a:lnTo>
                  <a:lnTo>
                    <a:pt x="1155" y="170"/>
                  </a:lnTo>
                  <a:lnTo>
                    <a:pt x="1152" y="173"/>
                  </a:lnTo>
                  <a:lnTo>
                    <a:pt x="1150" y="175"/>
                  </a:lnTo>
                  <a:lnTo>
                    <a:pt x="1148" y="177"/>
                  </a:lnTo>
                  <a:lnTo>
                    <a:pt x="1145" y="182"/>
                  </a:lnTo>
                  <a:lnTo>
                    <a:pt x="1143" y="187"/>
                  </a:lnTo>
                  <a:lnTo>
                    <a:pt x="1141" y="194"/>
                  </a:lnTo>
                  <a:lnTo>
                    <a:pt x="1138" y="199"/>
                  </a:lnTo>
                  <a:lnTo>
                    <a:pt x="1136" y="203"/>
                  </a:lnTo>
                  <a:lnTo>
                    <a:pt x="1134" y="206"/>
                  </a:lnTo>
                  <a:lnTo>
                    <a:pt x="1134" y="206"/>
                  </a:lnTo>
                  <a:lnTo>
                    <a:pt x="1131" y="210"/>
                  </a:lnTo>
                  <a:lnTo>
                    <a:pt x="1126" y="213"/>
                  </a:lnTo>
                  <a:lnTo>
                    <a:pt x="1124" y="215"/>
                  </a:lnTo>
                  <a:lnTo>
                    <a:pt x="1119" y="213"/>
                  </a:lnTo>
                  <a:lnTo>
                    <a:pt x="1115" y="213"/>
                  </a:lnTo>
                  <a:lnTo>
                    <a:pt x="1112" y="210"/>
                  </a:lnTo>
                  <a:lnTo>
                    <a:pt x="1110" y="208"/>
                  </a:lnTo>
                  <a:lnTo>
                    <a:pt x="1103" y="199"/>
                  </a:lnTo>
                  <a:lnTo>
                    <a:pt x="1098" y="192"/>
                  </a:lnTo>
                  <a:lnTo>
                    <a:pt x="1098" y="189"/>
                  </a:lnTo>
                  <a:lnTo>
                    <a:pt x="1098" y="184"/>
                  </a:lnTo>
                  <a:lnTo>
                    <a:pt x="1096" y="182"/>
                  </a:lnTo>
                  <a:lnTo>
                    <a:pt x="1098" y="180"/>
                  </a:lnTo>
                  <a:lnTo>
                    <a:pt x="1098" y="175"/>
                  </a:lnTo>
                  <a:lnTo>
                    <a:pt x="1098" y="170"/>
                  </a:lnTo>
                  <a:lnTo>
                    <a:pt x="1098" y="166"/>
                  </a:lnTo>
                  <a:lnTo>
                    <a:pt x="1098" y="163"/>
                  </a:lnTo>
                  <a:lnTo>
                    <a:pt x="1098" y="161"/>
                  </a:lnTo>
                  <a:lnTo>
                    <a:pt x="1098" y="161"/>
                  </a:lnTo>
                  <a:lnTo>
                    <a:pt x="1098" y="159"/>
                  </a:lnTo>
                  <a:lnTo>
                    <a:pt x="1096" y="159"/>
                  </a:lnTo>
                  <a:lnTo>
                    <a:pt x="1089" y="159"/>
                  </a:lnTo>
                  <a:lnTo>
                    <a:pt x="1082" y="156"/>
                  </a:lnTo>
                  <a:lnTo>
                    <a:pt x="1074" y="154"/>
                  </a:lnTo>
                  <a:lnTo>
                    <a:pt x="1067" y="151"/>
                  </a:lnTo>
                  <a:lnTo>
                    <a:pt x="1063" y="147"/>
                  </a:lnTo>
                  <a:lnTo>
                    <a:pt x="1060" y="144"/>
                  </a:lnTo>
                  <a:lnTo>
                    <a:pt x="1058" y="142"/>
                  </a:lnTo>
                  <a:lnTo>
                    <a:pt x="1053" y="140"/>
                  </a:lnTo>
                  <a:lnTo>
                    <a:pt x="1051" y="137"/>
                  </a:lnTo>
                  <a:lnTo>
                    <a:pt x="1049" y="135"/>
                  </a:lnTo>
                  <a:lnTo>
                    <a:pt x="1049" y="135"/>
                  </a:lnTo>
                  <a:lnTo>
                    <a:pt x="1049" y="135"/>
                  </a:lnTo>
                  <a:lnTo>
                    <a:pt x="1046" y="133"/>
                  </a:lnTo>
                  <a:lnTo>
                    <a:pt x="1039" y="125"/>
                  </a:lnTo>
                  <a:lnTo>
                    <a:pt x="1032" y="123"/>
                  </a:lnTo>
                  <a:lnTo>
                    <a:pt x="1025" y="118"/>
                  </a:lnTo>
                  <a:lnTo>
                    <a:pt x="1015" y="116"/>
                  </a:lnTo>
                  <a:lnTo>
                    <a:pt x="1008" y="114"/>
                  </a:lnTo>
                  <a:lnTo>
                    <a:pt x="1001" y="114"/>
                  </a:lnTo>
                  <a:lnTo>
                    <a:pt x="997" y="114"/>
                  </a:lnTo>
                  <a:lnTo>
                    <a:pt x="992" y="114"/>
                  </a:lnTo>
                  <a:lnTo>
                    <a:pt x="987" y="114"/>
                  </a:lnTo>
                  <a:lnTo>
                    <a:pt x="985" y="116"/>
                  </a:lnTo>
                  <a:lnTo>
                    <a:pt x="978" y="121"/>
                  </a:lnTo>
                  <a:lnTo>
                    <a:pt x="971" y="123"/>
                  </a:lnTo>
                  <a:lnTo>
                    <a:pt x="956" y="130"/>
                  </a:lnTo>
                  <a:lnTo>
                    <a:pt x="949" y="135"/>
                  </a:lnTo>
                  <a:lnTo>
                    <a:pt x="945" y="135"/>
                  </a:lnTo>
                  <a:lnTo>
                    <a:pt x="942" y="137"/>
                  </a:lnTo>
                  <a:lnTo>
                    <a:pt x="935" y="140"/>
                  </a:lnTo>
                  <a:lnTo>
                    <a:pt x="928" y="142"/>
                  </a:lnTo>
                  <a:lnTo>
                    <a:pt x="923" y="144"/>
                  </a:lnTo>
                  <a:lnTo>
                    <a:pt x="921" y="144"/>
                  </a:lnTo>
                  <a:lnTo>
                    <a:pt x="919" y="144"/>
                  </a:lnTo>
                  <a:lnTo>
                    <a:pt x="916" y="144"/>
                  </a:lnTo>
                  <a:lnTo>
                    <a:pt x="916" y="142"/>
                  </a:lnTo>
                  <a:lnTo>
                    <a:pt x="916" y="142"/>
                  </a:lnTo>
                  <a:lnTo>
                    <a:pt x="919" y="140"/>
                  </a:lnTo>
                  <a:lnTo>
                    <a:pt x="921" y="137"/>
                  </a:lnTo>
                  <a:lnTo>
                    <a:pt x="919" y="128"/>
                  </a:lnTo>
                  <a:lnTo>
                    <a:pt x="921" y="128"/>
                  </a:lnTo>
                  <a:lnTo>
                    <a:pt x="923" y="128"/>
                  </a:lnTo>
                  <a:lnTo>
                    <a:pt x="926" y="125"/>
                  </a:lnTo>
                  <a:lnTo>
                    <a:pt x="930" y="125"/>
                  </a:lnTo>
                  <a:lnTo>
                    <a:pt x="933" y="123"/>
                  </a:lnTo>
                  <a:lnTo>
                    <a:pt x="935" y="121"/>
                  </a:lnTo>
                  <a:lnTo>
                    <a:pt x="935" y="121"/>
                  </a:lnTo>
                  <a:lnTo>
                    <a:pt x="937" y="118"/>
                  </a:lnTo>
                  <a:lnTo>
                    <a:pt x="940" y="116"/>
                  </a:lnTo>
                  <a:lnTo>
                    <a:pt x="942" y="114"/>
                  </a:lnTo>
                  <a:lnTo>
                    <a:pt x="942" y="114"/>
                  </a:lnTo>
                  <a:lnTo>
                    <a:pt x="945" y="109"/>
                  </a:lnTo>
                  <a:lnTo>
                    <a:pt x="947" y="107"/>
                  </a:lnTo>
                  <a:lnTo>
                    <a:pt x="947" y="102"/>
                  </a:lnTo>
                  <a:lnTo>
                    <a:pt x="947" y="99"/>
                  </a:lnTo>
                  <a:lnTo>
                    <a:pt x="949" y="99"/>
                  </a:lnTo>
                  <a:lnTo>
                    <a:pt x="949" y="95"/>
                  </a:lnTo>
                  <a:lnTo>
                    <a:pt x="949" y="90"/>
                  </a:lnTo>
                  <a:lnTo>
                    <a:pt x="949" y="85"/>
                  </a:lnTo>
                  <a:lnTo>
                    <a:pt x="949" y="83"/>
                  </a:lnTo>
                  <a:lnTo>
                    <a:pt x="952" y="81"/>
                  </a:lnTo>
                  <a:lnTo>
                    <a:pt x="949" y="45"/>
                  </a:lnTo>
                  <a:lnTo>
                    <a:pt x="947" y="12"/>
                  </a:lnTo>
                  <a:lnTo>
                    <a:pt x="945" y="10"/>
                  </a:lnTo>
                  <a:lnTo>
                    <a:pt x="945" y="10"/>
                  </a:lnTo>
                  <a:lnTo>
                    <a:pt x="945" y="10"/>
                  </a:lnTo>
                  <a:lnTo>
                    <a:pt x="945" y="7"/>
                  </a:lnTo>
                  <a:lnTo>
                    <a:pt x="942" y="3"/>
                  </a:lnTo>
                  <a:lnTo>
                    <a:pt x="942" y="0"/>
                  </a:lnTo>
                  <a:lnTo>
                    <a:pt x="940" y="0"/>
                  </a:lnTo>
                  <a:lnTo>
                    <a:pt x="935" y="3"/>
                  </a:lnTo>
                  <a:lnTo>
                    <a:pt x="933" y="5"/>
                  </a:lnTo>
                  <a:lnTo>
                    <a:pt x="930" y="7"/>
                  </a:lnTo>
                  <a:lnTo>
                    <a:pt x="928" y="10"/>
                  </a:lnTo>
                  <a:lnTo>
                    <a:pt x="921" y="12"/>
                  </a:lnTo>
                  <a:lnTo>
                    <a:pt x="919" y="14"/>
                  </a:lnTo>
                  <a:lnTo>
                    <a:pt x="914" y="19"/>
                  </a:lnTo>
                  <a:lnTo>
                    <a:pt x="909" y="26"/>
                  </a:lnTo>
                  <a:lnTo>
                    <a:pt x="904" y="31"/>
                  </a:lnTo>
                  <a:lnTo>
                    <a:pt x="897" y="38"/>
                  </a:lnTo>
                  <a:lnTo>
                    <a:pt x="890" y="47"/>
                  </a:lnTo>
                  <a:lnTo>
                    <a:pt x="886" y="52"/>
                  </a:lnTo>
                  <a:lnTo>
                    <a:pt x="883" y="57"/>
                  </a:lnTo>
                  <a:lnTo>
                    <a:pt x="874" y="64"/>
                  </a:lnTo>
                  <a:lnTo>
                    <a:pt x="869" y="66"/>
                  </a:lnTo>
                  <a:lnTo>
                    <a:pt x="862" y="71"/>
                  </a:lnTo>
                  <a:lnTo>
                    <a:pt x="852" y="76"/>
                  </a:lnTo>
                  <a:lnTo>
                    <a:pt x="845" y="83"/>
                  </a:lnTo>
                  <a:lnTo>
                    <a:pt x="838" y="85"/>
                  </a:lnTo>
                  <a:lnTo>
                    <a:pt x="834" y="88"/>
                  </a:lnTo>
                  <a:lnTo>
                    <a:pt x="822" y="92"/>
                  </a:lnTo>
                  <a:lnTo>
                    <a:pt x="815" y="95"/>
                  </a:lnTo>
                  <a:lnTo>
                    <a:pt x="808" y="97"/>
                  </a:lnTo>
                  <a:lnTo>
                    <a:pt x="796" y="97"/>
                  </a:lnTo>
                  <a:lnTo>
                    <a:pt x="786" y="99"/>
                  </a:lnTo>
                  <a:lnTo>
                    <a:pt x="779" y="99"/>
                  </a:lnTo>
                  <a:lnTo>
                    <a:pt x="772" y="99"/>
                  </a:lnTo>
                  <a:lnTo>
                    <a:pt x="765" y="102"/>
                  </a:lnTo>
                  <a:lnTo>
                    <a:pt x="758" y="99"/>
                  </a:lnTo>
                  <a:lnTo>
                    <a:pt x="751" y="99"/>
                  </a:lnTo>
                  <a:lnTo>
                    <a:pt x="744" y="97"/>
                  </a:lnTo>
                  <a:lnTo>
                    <a:pt x="739" y="95"/>
                  </a:lnTo>
                  <a:lnTo>
                    <a:pt x="734" y="92"/>
                  </a:lnTo>
                  <a:lnTo>
                    <a:pt x="732" y="88"/>
                  </a:lnTo>
                  <a:lnTo>
                    <a:pt x="732" y="92"/>
                  </a:lnTo>
                  <a:lnTo>
                    <a:pt x="732" y="97"/>
                  </a:lnTo>
                  <a:lnTo>
                    <a:pt x="730" y="109"/>
                  </a:lnTo>
                  <a:lnTo>
                    <a:pt x="727" y="130"/>
                  </a:lnTo>
                  <a:lnTo>
                    <a:pt x="725" y="133"/>
                  </a:lnTo>
                  <a:lnTo>
                    <a:pt x="725" y="133"/>
                  </a:lnTo>
                  <a:lnTo>
                    <a:pt x="725" y="133"/>
                  </a:lnTo>
                  <a:lnTo>
                    <a:pt x="725" y="133"/>
                  </a:lnTo>
                  <a:lnTo>
                    <a:pt x="725" y="135"/>
                  </a:lnTo>
                  <a:lnTo>
                    <a:pt x="723" y="137"/>
                  </a:lnTo>
                  <a:lnTo>
                    <a:pt x="720" y="142"/>
                  </a:lnTo>
                  <a:lnTo>
                    <a:pt x="718" y="142"/>
                  </a:lnTo>
                  <a:lnTo>
                    <a:pt x="718" y="144"/>
                  </a:lnTo>
                  <a:lnTo>
                    <a:pt x="715" y="144"/>
                  </a:lnTo>
                  <a:lnTo>
                    <a:pt x="713" y="147"/>
                  </a:lnTo>
                  <a:lnTo>
                    <a:pt x="713" y="147"/>
                  </a:lnTo>
                  <a:lnTo>
                    <a:pt x="711" y="149"/>
                  </a:lnTo>
                  <a:lnTo>
                    <a:pt x="704" y="151"/>
                  </a:lnTo>
                  <a:lnTo>
                    <a:pt x="697" y="151"/>
                  </a:lnTo>
                  <a:lnTo>
                    <a:pt x="685" y="154"/>
                  </a:lnTo>
                  <a:lnTo>
                    <a:pt x="680" y="154"/>
                  </a:lnTo>
                  <a:lnTo>
                    <a:pt x="675" y="154"/>
                  </a:lnTo>
                  <a:lnTo>
                    <a:pt x="671" y="151"/>
                  </a:lnTo>
                  <a:lnTo>
                    <a:pt x="668" y="151"/>
                  </a:lnTo>
                  <a:lnTo>
                    <a:pt x="664" y="149"/>
                  </a:lnTo>
                  <a:lnTo>
                    <a:pt x="661" y="147"/>
                  </a:lnTo>
                  <a:lnTo>
                    <a:pt x="656" y="144"/>
                  </a:lnTo>
                  <a:lnTo>
                    <a:pt x="654" y="142"/>
                  </a:lnTo>
                  <a:lnTo>
                    <a:pt x="652" y="140"/>
                  </a:lnTo>
                  <a:lnTo>
                    <a:pt x="652" y="135"/>
                  </a:lnTo>
                  <a:lnTo>
                    <a:pt x="649" y="133"/>
                  </a:lnTo>
                  <a:lnTo>
                    <a:pt x="649" y="128"/>
                  </a:lnTo>
                  <a:lnTo>
                    <a:pt x="647" y="118"/>
                  </a:lnTo>
                  <a:lnTo>
                    <a:pt x="647" y="130"/>
                  </a:lnTo>
                  <a:lnTo>
                    <a:pt x="647" y="137"/>
                  </a:lnTo>
                  <a:lnTo>
                    <a:pt x="647" y="142"/>
                  </a:lnTo>
                  <a:lnTo>
                    <a:pt x="645" y="147"/>
                  </a:lnTo>
                  <a:lnTo>
                    <a:pt x="642" y="147"/>
                  </a:lnTo>
                  <a:lnTo>
                    <a:pt x="642" y="149"/>
                  </a:lnTo>
                  <a:lnTo>
                    <a:pt x="638" y="154"/>
                  </a:lnTo>
                  <a:lnTo>
                    <a:pt x="638" y="154"/>
                  </a:lnTo>
                  <a:lnTo>
                    <a:pt x="635" y="154"/>
                  </a:lnTo>
                  <a:lnTo>
                    <a:pt x="635" y="156"/>
                  </a:lnTo>
                  <a:lnTo>
                    <a:pt x="633" y="156"/>
                  </a:lnTo>
                  <a:lnTo>
                    <a:pt x="633" y="156"/>
                  </a:lnTo>
                  <a:lnTo>
                    <a:pt x="630" y="156"/>
                  </a:lnTo>
                  <a:lnTo>
                    <a:pt x="626" y="159"/>
                  </a:lnTo>
                  <a:lnTo>
                    <a:pt x="614" y="159"/>
                  </a:lnTo>
                  <a:lnTo>
                    <a:pt x="607" y="159"/>
                  </a:lnTo>
                  <a:lnTo>
                    <a:pt x="602" y="159"/>
                  </a:lnTo>
                  <a:lnTo>
                    <a:pt x="597" y="159"/>
                  </a:lnTo>
                  <a:lnTo>
                    <a:pt x="593" y="159"/>
                  </a:lnTo>
                  <a:lnTo>
                    <a:pt x="588" y="159"/>
                  </a:lnTo>
                  <a:lnTo>
                    <a:pt x="586" y="156"/>
                  </a:lnTo>
                  <a:lnTo>
                    <a:pt x="581" y="154"/>
                  </a:lnTo>
                  <a:lnTo>
                    <a:pt x="578" y="154"/>
                  </a:lnTo>
                  <a:lnTo>
                    <a:pt x="576" y="151"/>
                  </a:lnTo>
                  <a:lnTo>
                    <a:pt x="574" y="149"/>
                  </a:lnTo>
                  <a:lnTo>
                    <a:pt x="574" y="144"/>
                  </a:lnTo>
                  <a:lnTo>
                    <a:pt x="571" y="142"/>
                  </a:lnTo>
                  <a:lnTo>
                    <a:pt x="571" y="137"/>
                  </a:lnTo>
                  <a:lnTo>
                    <a:pt x="571" y="133"/>
                  </a:lnTo>
                  <a:lnTo>
                    <a:pt x="574" y="123"/>
                  </a:lnTo>
                  <a:lnTo>
                    <a:pt x="574" y="118"/>
                  </a:lnTo>
                  <a:lnTo>
                    <a:pt x="574" y="114"/>
                  </a:lnTo>
                  <a:lnTo>
                    <a:pt x="574" y="107"/>
                  </a:lnTo>
                  <a:lnTo>
                    <a:pt x="571" y="102"/>
                  </a:lnTo>
                  <a:lnTo>
                    <a:pt x="571" y="99"/>
                  </a:lnTo>
                  <a:lnTo>
                    <a:pt x="569" y="95"/>
                  </a:lnTo>
                  <a:lnTo>
                    <a:pt x="564" y="90"/>
                  </a:lnTo>
                  <a:lnTo>
                    <a:pt x="557" y="88"/>
                  </a:lnTo>
                  <a:lnTo>
                    <a:pt x="555" y="88"/>
                  </a:lnTo>
                  <a:lnTo>
                    <a:pt x="550" y="88"/>
                  </a:lnTo>
                  <a:lnTo>
                    <a:pt x="543" y="88"/>
                  </a:lnTo>
                  <a:lnTo>
                    <a:pt x="534" y="88"/>
                  </a:lnTo>
                  <a:lnTo>
                    <a:pt x="524" y="92"/>
                  </a:lnTo>
                  <a:lnTo>
                    <a:pt x="517" y="95"/>
                  </a:lnTo>
                  <a:lnTo>
                    <a:pt x="510" y="95"/>
                  </a:lnTo>
                  <a:lnTo>
                    <a:pt x="503" y="97"/>
                  </a:lnTo>
                  <a:lnTo>
                    <a:pt x="493" y="97"/>
                  </a:lnTo>
                  <a:lnTo>
                    <a:pt x="479" y="99"/>
                  </a:lnTo>
                  <a:lnTo>
                    <a:pt x="467" y="104"/>
                  </a:lnTo>
                  <a:lnTo>
                    <a:pt x="463" y="107"/>
                  </a:lnTo>
                  <a:lnTo>
                    <a:pt x="460" y="109"/>
                  </a:lnTo>
                  <a:lnTo>
                    <a:pt x="458" y="111"/>
                  </a:lnTo>
                  <a:lnTo>
                    <a:pt x="456" y="116"/>
                  </a:lnTo>
                  <a:lnTo>
                    <a:pt x="453" y="121"/>
                  </a:lnTo>
                  <a:lnTo>
                    <a:pt x="453" y="125"/>
                  </a:lnTo>
                  <a:lnTo>
                    <a:pt x="451" y="140"/>
                  </a:lnTo>
                  <a:lnTo>
                    <a:pt x="449" y="135"/>
                  </a:lnTo>
                  <a:lnTo>
                    <a:pt x="446" y="130"/>
                  </a:lnTo>
                  <a:lnTo>
                    <a:pt x="441" y="123"/>
                  </a:lnTo>
                  <a:lnTo>
                    <a:pt x="437" y="121"/>
                  </a:lnTo>
                  <a:lnTo>
                    <a:pt x="432" y="118"/>
                  </a:lnTo>
                  <a:lnTo>
                    <a:pt x="425" y="114"/>
                  </a:lnTo>
                  <a:lnTo>
                    <a:pt x="420" y="114"/>
                  </a:lnTo>
                  <a:lnTo>
                    <a:pt x="418" y="111"/>
                  </a:lnTo>
                  <a:lnTo>
                    <a:pt x="416" y="109"/>
                  </a:lnTo>
                  <a:lnTo>
                    <a:pt x="416" y="107"/>
                  </a:lnTo>
                  <a:lnTo>
                    <a:pt x="411" y="99"/>
                  </a:lnTo>
                  <a:lnTo>
                    <a:pt x="406" y="95"/>
                  </a:lnTo>
                  <a:lnTo>
                    <a:pt x="401" y="90"/>
                  </a:lnTo>
                  <a:lnTo>
                    <a:pt x="399" y="90"/>
                  </a:lnTo>
                  <a:lnTo>
                    <a:pt x="397" y="90"/>
                  </a:lnTo>
                  <a:lnTo>
                    <a:pt x="394" y="90"/>
                  </a:lnTo>
                  <a:lnTo>
                    <a:pt x="392" y="90"/>
                  </a:lnTo>
                  <a:lnTo>
                    <a:pt x="385" y="92"/>
                  </a:lnTo>
                  <a:lnTo>
                    <a:pt x="380" y="95"/>
                  </a:lnTo>
                  <a:lnTo>
                    <a:pt x="378" y="97"/>
                  </a:lnTo>
                  <a:lnTo>
                    <a:pt x="371" y="104"/>
                  </a:lnTo>
                  <a:lnTo>
                    <a:pt x="364" y="109"/>
                  </a:lnTo>
                  <a:lnTo>
                    <a:pt x="359" y="111"/>
                  </a:lnTo>
                  <a:lnTo>
                    <a:pt x="352" y="111"/>
                  </a:lnTo>
                  <a:lnTo>
                    <a:pt x="342" y="114"/>
                  </a:lnTo>
                  <a:lnTo>
                    <a:pt x="335" y="114"/>
                  </a:lnTo>
                  <a:lnTo>
                    <a:pt x="328" y="114"/>
                  </a:lnTo>
                  <a:lnTo>
                    <a:pt x="321" y="111"/>
                  </a:lnTo>
                  <a:lnTo>
                    <a:pt x="312" y="109"/>
                  </a:lnTo>
                  <a:lnTo>
                    <a:pt x="304" y="104"/>
                  </a:lnTo>
                  <a:lnTo>
                    <a:pt x="297" y="102"/>
                  </a:lnTo>
                  <a:lnTo>
                    <a:pt x="290" y="97"/>
                  </a:lnTo>
                  <a:lnTo>
                    <a:pt x="290" y="97"/>
                  </a:lnTo>
                  <a:lnTo>
                    <a:pt x="290" y="102"/>
                  </a:lnTo>
                  <a:lnTo>
                    <a:pt x="290" y="111"/>
                  </a:lnTo>
                  <a:lnTo>
                    <a:pt x="288" y="118"/>
                  </a:lnTo>
                  <a:lnTo>
                    <a:pt x="288" y="123"/>
                  </a:lnTo>
                  <a:lnTo>
                    <a:pt x="286" y="128"/>
                  </a:lnTo>
                  <a:lnTo>
                    <a:pt x="281" y="133"/>
                  </a:lnTo>
                  <a:lnTo>
                    <a:pt x="281" y="135"/>
                  </a:lnTo>
                  <a:lnTo>
                    <a:pt x="279" y="135"/>
                  </a:lnTo>
                  <a:lnTo>
                    <a:pt x="279" y="135"/>
                  </a:lnTo>
                  <a:lnTo>
                    <a:pt x="279" y="137"/>
                  </a:lnTo>
                  <a:lnTo>
                    <a:pt x="279" y="137"/>
                  </a:lnTo>
                  <a:lnTo>
                    <a:pt x="274" y="142"/>
                  </a:lnTo>
                  <a:lnTo>
                    <a:pt x="271" y="144"/>
                  </a:lnTo>
                  <a:lnTo>
                    <a:pt x="269" y="147"/>
                  </a:lnTo>
                  <a:lnTo>
                    <a:pt x="267" y="147"/>
                  </a:lnTo>
                  <a:lnTo>
                    <a:pt x="264" y="147"/>
                  </a:lnTo>
                  <a:lnTo>
                    <a:pt x="264" y="147"/>
                  </a:lnTo>
                  <a:lnTo>
                    <a:pt x="264" y="147"/>
                  </a:lnTo>
                  <a:lnTo>
                    <a:pt x="255" y="142"/>
                  </a:lnTo>
                  <a:lnTo>
                    <a:pt x="248" y="140"/>
                  </a:lnTo>
                  <a:lnTo>
                    <a:pt x="248" y="140"/>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98" name="Freeform 156">
              <a:extLst>
                <a:ext uri="{FF2B5EF4-FFF2-40B4-BE49-F238E27FC236}">
                  <a16:creationId xmlns:a16="http://schemas.microsoft.com/office/drawing/2014/main" id="{BA818A84-CF12-46F8-BB4E-AFE5E88F2E98}"/>
                </a:ext>
              </a:extLst>
            </p:cNvPr>
            <p:cNvSpPr>
              <a:spLocks/>
            </p:cNvSpPr>
            <p:nvPr/>
          </p:nvSpPr>
          <p:spPr bwMode="auto">
            <a:xfrm>
              <a:off x="3765703" y="3384076"/>
              <a:ext cx="999322" cy="1163667"/>
            </a:xfrm>
            <a:custGeom>
              <a:avLst/>
              <a:gdLst/>
              <a:ahLst/>
              <a:cxnLst>
                <a:cxn ang="0">
                  <a:pos x="1259" y="359"/>
                </a:cxn>
                <a:cxn ang="0">
                  <a:pos x="1278" y="397"/>
                </a:cxn>
                <a:cxn ang="0">
                  <a:pos x="1179" y="383"/>
                </a:cxn>
                <a:cxn ang="0">
                  <a:pos x="1080" y="359"/>
                </a:cxn>
                <a:cxn ang="0">
                  <a:pos x="1108" y="300"/>
                </a:cxn>
                <a:cxn ang="0">
                  <a:pos x="1122" y="199"/>
                </a:cxn>
                <a:cxn ang="0">
                  <a:pos x="1056" y="175"/>
                </a:cxn>
                <a:cxn ang="0">
                  <a:pos x="981" y="130"/>
                </a:cxn>
                <a:cxn ang="0">
                  <a:pos x="950" y="76"/>
                </a:cxn>
                <a:cxn ang="0">
                  <a:pos x="877" y="22"/>
                </a:cxn>
                <a:cxn ang="0">
                  <a:pos x="768" y="0"/>
                </a:cxn>
                <a:cxn ang="0">
                  <a:pos x="714" y="111"/>
                </a:cxn>
                <a:cxn ang="0">
                  <a:pos x="681" y="166"/>
                </a:cxn>
                <a:cxn ang="0">
                  <a:pos x="700" y="227"/>
                </a:cxn>
                <a:cxn ang="0">
                  <a:pos x="607" y="305"/>
                </a:cxn>
                <a:cxn ang="0">
                  <a:pos x="534" y="331"/>
                </a:cxn>
                <a:cxn ang="0">
                  <a:pos x="485" y="348"/>
                </a:cxn>
                <a:cxn ang="0">
                  <a:pos x="437" y="341"/>
                </a:cxn>
                <a:cxn ang="0">
                  <a:pos x="461" y="435"/>
                </a:cxn>
                <a:cxn ang="0">
                  <a:pos x="494" y="511"/>
                </a:cxn>
                <a:cxn ang="0">
                  <a:pos x="435" y="560"/>
                </a:cxn>
                <a:cxn ang="0">
                  <a:pos x="189" y="596"/>
                </a:cxn>
                <a:cxn ang="0">
                  <a:pos x="149" y="652"/>
                </a:cxn>
                <a:cxn ang="0">
                  <a:pos x="90" y="721"/>
                </a:cxn>
                <a:cxn ang="0">
                  <a:pos x="152" y="787"/>
                </a:cxn>
                <a:cxn ang="0">
                  <a:pos x="211" y="853"/>
                </a:cxn>
                <a:cxn ang="0">
                  <a:pos x="173" y="926"/>
                </a:cxn>
                <a:cxn ang="0">
                  <a:pos x="121" y="985"/>
                </a:cxn>
                <a:cxn ang="0">
                  <a:pos x="24" y="1052"/>
                </a:cxn>
                <a:cxn ang="0">
                  <a:pos x="24" y="1134"/>
                </a:cxn>
                <a:cxn ang="0">
                  <a:pos x="109" y="1217"/>
                </a:cxn>
                <a:cxn ang="0">
                  <a:pos x="180" y="1349"/>
                </a:cxn>
                <a:cxn ang="0">
                  <a:pos x="348" y="1423"/>
                </a:cxn>
                <a:cxn ang="0">
                  <a:pos x="385" y="1484"/>
                </a:cxn>
                <a:cxn ang="0">
                  <a:pos x="364" y="1552"/>
                </a:cxn>
                <a:cxn ang="0">
                  <a:pos x="442" y="1555"/>
                </a:cxn>
                <a:cxn ang="0">
                  <a:pos x="503" y="1619"/>
                </a:cxn>
                <a:cxn ang="0">
                  <a:pos x="518" y="1744"/>
                </a:cxn>
                <a:cxn ang="0">
                  <a:pos x="529" y="1838"/>
                </a:cxn>
                <a:cxn ang="0">
                  <a:pos x="572" y="1834"/>
                </a:cxn>
                <a:cxn ang="0">
                  <a:pos x="643" y="1793"/>
                </a:cxn>
                <a:cxn ang="0">
                  <a:pos x="714" y="1829"/>
                </a:cxn>
                <a:cxn ang="0">
                  <a:pos x="822" y="1789"/>
                </a:cxn>
                <a:cxn ang="0">
                  <a:pos x="900" y="1758"/>
                </a:cxn>
                <a:cxn ang="0">
                  <a:pos x="1025" y="1775"/>
                </a:cxn>
                <a:cxn ang="0">
                  <a:pos x="1066" y="1711"/>
                </a:cxn>
                <a:cxn ang="0">
                  <a:pos x="1106" y="1642"/>
                </a:cxn>
                <a:cxn ang="0">
                  <a:pos x="1066" y="1529"/>
                </a:cxn>
                <a:cxn ang="0">
                  <a:pos x="1099" y="1467"/>
                </a:cxn>
                <a:cxn ang="0">
                  <a:pos x="1042" y="1425"/>
                </a:cxn>
                <a:cxn ang="0">
                  <a:pos x="1007" y="1210"/>
                </a:cxn>
                <a:cxn ang="0">
                  <a:pos x="1037" y="1047"/>
                </a:cxn>
                <a:cxn ang="0">
                  <a:pos x="1134" y="957"/>
                </a:cxn>
                <a:cxn ang="0">
                  <a:pos x="1155" y="872"/>
                </a:cxn>
                <a:cxn ang="0">
                  <a:pos x="1188" y="787"/>
                </a:cxn>
                <a:cxn ang="0">
                  <a:pos x="1243" y="754"/>
                </a:cxn>
                <a:cxn ang="0">
                  <a:pos x="1297" y="697"/>
                </a:cxn>
                <a:cxn ang="0">
                  <a:pos x="1351" y="659"/>
                </a:cxn>
                <a:cxn ang="0">
                  <a:pos x="1418" y="589"/>
                </a:cxn>
                <a:cxn ang="0">
                  <a:pos x="1429" y="499"/>
                </a:cxn>
                <a:cxn ang="0">
                  <a:pos x="1448" y="437"/>
                </a:cxn>
                <a:cxn ang="0">
                  <a:pos x="1363" y="260"/>
                </a:cxn>
              </a:cxnLst>
              <a:rect l="0" t="0" r="r" b="b"/>
              <a:pathLst>
                <a:path w="1465" h="1867">
                  <a:moveTo>
                    <a:pt x="1288" y="263"/>
                  </a:moveTo>
                  <a:lnTo>
                    <a:pt x="1288" y="267"/>
                  </a:lnTo>
                  <a:lnTo>
                    <a:pt x="1285" y="270"/>
                  </a:lnTo>
                  <a:lnTo>
                    <a:pt x="1285" y="272"/>
                  </a:lnTo>
                  <a:lnTo>
                    <a:pt x="1285" y="274"/>
                  </a:lnTo>
                  <a:lnTo>
                    <a:pt x="1283" y="279"/>
                  </a:lnTo>
                  <a:lnTo>
                    <a:pt x="1281" y="282"/>
                  </a:lnTo>
                  <a:lnTo>
                    <a:pt x="1278" y="284"/>
                  </a:lnTo>
                  <a:lnTo>
                    <a:pt x="1276" y="284"/>
                  </a:lnTo>
                  <a:lnTo>
                    <a:pt x="1276" y="286"/>
                  </a:lnTo>
                  <a:lnTo>
                    <a:pt x="1276" y="289"/>
                  </a:lnTo>
                  <a:lnTo>
                    <a:pt x="1271" y="293"/>
                  </a:lnTo>
                  <a:lnTo>
                    <a:pt x="1266" y="303"/>
                  </a:lnTo>
                  <a:lnTo>
                    <a:pt x="1264" y="315"/>
                  </a:lnTo>
                  <a:lnTo>
                    <a:pt x="1262" y="324"/>
                  </a:lnTo>
                  <a:lnTo>
                    <a:pt x="1259" y="343"/>
                  </a:lnTo>
                  <a:lnTo>
                    <a:pt x="1255" y="362"/>
                  </a:lnTo>
                  <a:lnTo>
                    <a:pt x="1259" y="359"/>
                  </a:lnTo>
                  <a:lnTo>
                    <a:pt x="1266" y="359"/>
                  </a:lnTo>
                  <a:lnTo>
                    <a:pt x="1271" y="362"/>
                  </a:lnTo>
                  <a:lnTo>
                    <a:pt x="1276" y="364"/>
                  </a:lnTo>
                  <a:lnTo>
                    <a:pt x="1281" y="367"/>
                  </a:lnTo>
                  <a:lnTo>
                    <a:pt x="1283" y="371"/>
                  </a:lnTo>
                  <a:lnTo>
                    <a:pt x="1285" y="374"/>
                  </a:lnTo>
                  <a:lnTo>
                    <a:pt x="1285" y="376"/>
                  </a:lnTo>
                  <a:lnTo>
                    <a:pt x="1288" y="383"/>
                  </a:lnTo>
                  <a:lnTo>
                    <a:pt x="1288" y="385"/>
                  </a:lnTo>
                  <a:lnTo>
                    <a:pt x="1288" y="388"/>
                  </a:lnTo>
                  <a:lnTo>
                    <a:pt x="1285" y="390"/>
                  </a:lnTo>
                  <a:lnTo>
                    <a:pt x="1283" y="393"/>
                  </a:lnTo>
                  <a:lnTo>
                    <a:pt x="1283" y="393"/>
                  </a:lnTo>
                  <a:lnTo>
                    <a:pt x="1283" y="393"/>
                  </a:lnTo>
                  <a:lnTo>
                    <a:pt x="1283" y="395"/>
                  </a:lnTo>
                  <a:lnTo>
                    <a:pt x="1283" y="395"/>
                  </a:lnTo>
                  <a:lnTo>
                    <a:pt x="1281" y="395"/>
                  </a:lnTo>
                  <a:lnTo>
                    <a:pt x="1278" y="397"/>
                  </a:lnTo>
                  <a:lnTo>
                    <a:pt x="1276" y="397"/>
                  </a:lnTo>
                  <a:lnTo>
                    <a:pt x="1271" y="402"/>
                  </a:lnTo>
                  <a:lnTo>
                    <a:pt x="1269" y="402"/>
                  </a:lnTo>
                  <a:lnTo>
                    <a:pt x="1269" y="402"/>
                  </a:lnTo>
                  <a:lnTo>
                    <a:pt x="1266" y="402"/>
                  </a:lnTo>
                  <a:lnTo>
                    <a:pt x="1266" y="402"/>
                  </a:lnTo>
                  <a:lnTo>
                    <a:pt x="1264" y="402"/>
                  </a:lnTo>
                  <a:lnTo>
                    <a:pt x="1259" y="404"/>
                  </a:lnTo>
                  <a:lnTo>
                    <a:pt x="1252" y="404"/>
                  </a:lnTo>
                  <a:lnTo>
                    <a:pt x="1250" y="402"/>
                  </a:lnTo>
                  <a:lnTo>
                    <a:pt x="1245" y="402"/>
                  </a:lnTo>
                  <a:lnTo>
                    <a:pt x="1240" y="400"/>
                  </a:lnTo>
                  <a:lnTo>
                    <a:pt x="1236" y="397"/>
                  </a:lnTo>
                  <a:lnTo>
                    <a:pt x="1233" y="397"/>
                  </a:lnTo>
                  <a:lnTo>
                    <a:pt x="1224" y="393"/>
                  </a:lnTo>
                  <a:lnTo>
                    <a:pt x="1217" y="388"/>
                  </a:lnTo>
                  <a:lnTo>
                    <a:pt x="1198" y="383"/>
                  </a:lnTo>
                  <a:lnTo>
                    <a:pt x="1179" y="383"/>
                  </a:lnTo>
                  <a:lnTo>
                    <a:pt x="1162" y="383"/>
                  </a:lnTo>
                  <a:lnTo>
                    <a:pt x="1144" y="388"/>
                  </a:lnTo>
                  <a:lnTo>
                    <a:pt x="1134" y="388"/>
                  </a:lnTo>
                  <a:lnTo>
                    <a:pt x="1129" y="390"/>
                  </a:lnTo>
                  <a:lnTo>
                    <a:pt x="1127" y="390"/>
                  </a:lnTo>
                  <a:lnTo>
                    <a:pt x="1118" y="390"/>
                  </a:lnTo>
                  <a:lnTo>
                    <a:pt x="1110" y="390"/>
                  </a:lnTo>
                  <a:lnTo>
                    <a:pt x="1103" y="388"/>
                  </a:lnTo>
                  <a:lnTo>
                    <a:pt x="1096" y="388"/>
                  </a:lnTo>
                  <a:lnTo>
                    <a:pt x="1089" y="385"/>
                  </a:lnTo>
                  <a:lnTo>
                    <a:pt x="1085" y="381"/>
                  </a:lnTo>
                  <a:lnTo>
                    <a:pt x="1080" y="378"/>
                  </a:lnTo>
                  <a:lnTo>
                    <a:pt x="1077" y="374"/>
                  </a:lnTo>
                  <a:lnTo>
                    <a:pt x="1075" y="371"/>
                  </a:lnTo>
                  <a:lnTo>
                    <a:pt x="1075" y="369"/>
                  </a:lnTo>
                  <a:lnTo>
                    <a:pt x="1075" y="369"/>
                  </a:lnTo>
                  <a:lnTo>
                    <a:pt x="1075" y="367"/>
                  </a:lnTo>
                  <a:lnTo>
                    <a:pt x="1080" y="359"/>
                  </a:lnTo>
                  <a:lnTo>
                    <a:pt x="1085" y="355"/>
                  </a:lnTo>
                  <a:lnTo>
                    <a:pt x="1092" y="350"/>
                  </a:lnTo>
                  <a:lnTo>
                    <a:pt x="1096" y="345"/>
                  </a:lnTo>
                  <a:lnTo>
                    <a:pt x="1106" y="341"/>
                  </a:lnTo>
                  <a:lnTo>
                    <a:pt x="1110" y="333"/>
                  </a:lnTo>
                  <a:lnTo>
                    <a:pt x="1113" y="333"/>
                  </a:lnTo>
                  <a:lnTo>
                    <a:pt x="1113" y="331"/>
                  </a:lnTo>
                  <a:lnTo>
                    <a:pt x="1113" y="331"/>
                  </a:lnTo>
                  <a:lnTo>
                    <a:pt x="1115" y="329"/>
                  </a:lnTo>
                  <a:lnTo>
                    <a:pt x="1120" y="322"/>
                  </a:lnTo>
                  <a:lnTo>
                    <a:pt x="1120" y="317"/>
                  </a:lnTo>
                  <a:lnTo>
                    <a:pt x="1120" y="315"/>
                  </a:lnTo>
                  <a:lnTo>
                    <a:pt x="1120" y="310"/>
                  </a:lnTo>
                  <a:lnTo>
                    <a:pt x="1120" y="307"/>
                  </a:lnTo>
                  <a:lnTo>
                    <a:pt x="1118" y="305"/>
                  </a:lnTo>
                  <a:lnTo>
                    <a:pt x="1115" y="303"/>
                  </a:lnTo>
                  <a:lnTo>
                    <a:pt x="1110" y="300"/>
                  </a:lnTo>
                  <a:lnTo>
                    <a:pt x="1108" y="300"/>
                  </a:lnTo>
                  <a:lnTo>
                    <a:pt x="1106" y="298"/>
                  </a:lnTo>
                  <a:lnTo>
                    <a:pt x="1103" y="296"/>
                  </a:lnTo>
                  <a:lnTo>
                    <a:pt x="1103" y="296"/>
                  </a:lnTo>
                  <a:lnTo>
                    <a:pt x="1092" y="272"/>
                  </a:lnTo>
                  <a:lnTo>
                    <a:pt x="1080" y="251"/>
                  </a:lnTo>
                  <a:lnTo>
                    <a:pt x="1080" y="246"/>
                  </a:lnTo>
                  <a:lnTo>
                    <a:pt x="1080" y="244"/>
                  </a:lnTo>
                  <a:lnTo>
                    <a:pt x="1082" y="234"/>
                  </a:lnTo>
                  <a:lnTo>
                    <a:pt x="1087" y="227"/>
                  </a:lnTo>
                  <a:lnTo>
                    <a:pt x="1094" y="222"/>
                  </a:lnTo>
                  <a:lnTo>
                    <a:pt x="1101" y="218"/>
                  </a:lnTo>
                  <a:lnTo>
                    <a:pt x="1108" y="211"/>
                  </a:lnTo>
                  <a:lnTo>
                    <a:pt x="1113" y="208"/>
                  </a:lnTo>
                  <a:lnTo>
                    <a:pt x="1115" y="204"/>
                  </a:lnTo>
                  <a:lnTo>
                    <a:pt x="1120" y="201"/>
                  </a:lnTo>
                  <a:lnTo>
                    <a:pt x="1120" y="199"/>
                  </a:lnTo>
                  <a:lnTo>
                    <a:pt x="1120" y="199"/>
                  </a:lnTo>
                  <a:lnTo>
                    <a:pt x="1122" y="199"/>
                  </a:lnTo>
                  <a:lnTo>
                    <a:pt x="1122" y="194"/>
                  </a:lnTo>
                  <a:lnTo>
                    <a:pt x="1125" y="192"/>
                  </a:lnTo>
                  <a:lnTo>
                    <a:pt x="1122" y="187"/>
                  </a:lnTo>
                  <a:lnTo>
                    <a:pt x="1120" y="185"/>
                  </a:lnTo>
                  <a:lnTo>
                    <a:pt x="1118" y="185"/>
                  </a:lnTo>
                  <a:lnTo>
                    <a:pt x="1118" y="182"/>
                  </a:lnTo>
                  <a:lnTo>
                    <a:pt x="1103" y="182"/>
                  </a:lnTo>
                  <a:lnTo>
                    <a:pt x="1089" y="182"/>
                  </a:lnTo>
                  <a:lnTo>
                    <a:pt x="1085" y="185"/>
                  </a:lnTo>
                  <a:lnTo>
                    <a:pt x="1080" y="187"/>
                  </a:lnTo>
                  <a:lnTo>
                    <a:pt x="1075" y="187"/>
                  </a:lnTo>
                  <a:lnTo>
                    <a:pt x="1073" y="189"/>
                  </a:lnTo>
                  <a:lnTo>
                    <a:pt x="1068" y="189"/>
                  </a:lnTo>
                  <a:lnTo>
                    <a:pt x="1063" y="189"/>
                  </a:lnTo>
                  <a:lnTo>
                    <a:pt x="1061" y="192"/>
                  </a:lnTo>
                  <a:lnTo>
                    <a:pt x="1056" y="192"/>
                  </a:lnTo>
                  <a:lnTo>
                    <a:pt x="1056" y="182"/>
                  </a:lnTo>
                  <a:lnTo>
                    <a:pt x="1056" y="175"/>
                  </a:lnTo>
                  <a:lnTo>
                    <a:pt x="1056" y="170"/>
                  </a:lnTo>
                  <a:lnTo>
                    <a:pt x="1054" y="166"/>
                  </a:lnTo>
                  <a:lnTo>
                    <a:pt x="1051" y="159"/>
                  </a:lnTo>
                  <a:lnTo>
                    <a:pt x="1049" y="156"/>
                  </a:lnTo>
                  <a:lnTo>
                    <a:pt x="1044" y="154"/>
                  </a:lnTo>
                  <a:lnTo>
                    <a:pt x="1040" y="152"/>
                  </a:lnTo>
                  <a:lnTo>
                    <a:pt x="1035" y="149"/>
                  </a:lnTo>
                  <a:lnTo>
                    <a:pt x="1030" y="149"/>
                  </a:lnTo>
                  <a:lnTo>
                    <a:pt x="1025" y="149"/>
                  </a:lnTo>
                  <a:lnTo>
                    <a:pt x="1023" y="149"/>
                  </a:lnTo>
                  <a:lnTo>
                    <a:pt x="1011" y="149"/>
                  </a:lnTo>
                  <a:lnTo>
                    <a:pt x="1002" y="149"/>
                  </a:lnTo>
                  <a:lnTo>
                    <a:pt x="992" y="147"/>
                  </a:lnTo>
                  <a:lnTo>
                    <a:pt x="985" y="142"/>
                  </a:lnTo>
                  <a:lnTo>
                    <a:pt x="981" y="140"/>
                  </a:lnTo>
                  <a:lnTo>
                    <a:pt x="981" y="137"/>
                  </a:lnTo>
                  <a:lnTo>
                    <a:pt x="978" y="133"/>
                  </a:lnTo>
                  <a:lnTo>
                    <a:pt x="981" y="130"/>
                  </a:lnTo>
                  <a:lnTo>
                    <a:pt x="983" y="121"/>
                  </a:lnTo>
                  <a:lnTo>
                    <a:pt x="990" y="114"/>
                  </a:lnTo>
                  <a:lnTo>
                    <a:pt x="995" y="107"/>
                  </a:lnTo>
                  <a:lnTo>
                    <a:pt x="1002" y="100"/>
                  </a:lnTo>
                  <a:lnTo>
                    <a:pt x="1004" y="95"/>
                  </a:lnTo>
                  <a:lnTo>
                    <a:pt x="1007" y="90"/>
                  </a:lnTo>
                  <a:lnTo>
                    <a:pt x="1007" y="88"/>
                  </a:lnTo>
                  <a:lnTo>
                    <a:pt x="1007" y="85"/>
                  </a:lnTo>
                  <a:lnTo>
                    <a:pt x="1004" y="78"/>
                  </a:lnTo>
                  <a:lnTo>
                    <a:pt x="999" y="74"/>
                  </a:lnTo>
                  <a:lnTo>
                    <a:pt x="997" y="71"/>
                  </a:lnTo>
                  <a:lnTo>
                    <a:pt x="992" y="69"/>
                  </a:lnTo>
                  <a:lnTo>
                    <a:pt x="983" y="64"/>
                  </a:lnTo>
                  <a:lnTo>
                    <a:pt x="978" y="62"/>
                  </a:lnTo>
                  <a:lnTo>
                    <a:pt x="976" y="64"/>
                  </a:lnTo>
                  <a:lnTo>
                    <a:pt x="966" y="64"/>
                  </a:lnTo>
                  <a:lnTo>
                    <a:pt x="957" y="69"/>
                  </a:lnTo>
                  <a:lnTo>
                    <a:pt x="950" y="76"/>
                  </a:lnTo>
                  <a:lnTo>
                    <a:pt x="945" y="78"/>
                  </a:lnTo>
                  <a:lnTo>
                    <a:pt x="943" y="81"/>
                  </a:lnTo>
                  <a:lnTo>
                    <a:pt x="943" y="81"/>
                  </a:lnTo>
                  <a:lnTo>
                    <a:pt x="931" y="85"/>
                  </a:lnTo>
                  <a:lnTo>
                    <a:pt x="919" y="85"/>
                  </a:lnTo>
                  <a:lnTo>
                    <a:pt x="907" y="85"/>
                  </a:lnTo>
                  <a:lnTo>
                    <a:pt x="903" y="85"/>
                  </a:lnTo>
                  <a:lnTo>
                    <a:pt x="898" y="83"/>
                  </a:lnTo>
                  <a:lnTo>
                    <a:pt x="893" y="83"/>
                  </a:lnTo>
                  <a:lnTo>
                    <a:pt x="891" y="81"/>
                  </a:lnTo>
                  <a:lnTo>
                    <a:pt x="888" y="78"/>
                  </a:lnTo>
                  <a:lnTo>
                    <a:pt x="886" y="74"/>
                  </a:lnTo>
                  <a:lnTo>
                    <a:pt x="879" y="62"/>
                  </a:lnTo>
                  <a:lnTo>
                    <a:pt x="879" y="57"/>
                  </a:lnTo>
                  <a:lnTo>
                    <a:pt x="879" y="55"/>
                  </a:lnTo>
                  <a:lnTo>
                    <a:pt x="879" y="41"/>
                  </a:lnTo>
                  <a:lnTo>
                    <a:pt x="879" y="26"/>
                  </a:lnTo>
                  <a:lnTo>
                    <a:pt x="877" y="22"/>
                  </a:lnTo>
                  <a:lnTo>
                    <a:pt x="877" y="19"/>
                  </a:lnTo>
                  <a:lnTo>
                    <a:pt x="874" y="19"/>
                  </a:lnTo>
                  <a:lnTo>
                    <a:pt x="865" y="17"/>
                  </a:lnTo>
                  <a:lnTo>
                    <a:pt x="858" y="17"/>
                  </a:lnTo>
                  <a:lnTo>
                    <a:pt x="848" y="19"/>
                  </a:lnTo>
                  <a:lnTo>
                    <a:pt x="839" y="22"/>
                  </a:lnTo>
                  <a:lnTo>
                    <a:pt x="832" y="24"/>
                  </a:lnTo>
                  <a:lnTo>
                    <a:pt x="827" y="29"/>
                  </a:lnTo>
                  <a:lnTo>
                    <a:pt x="822" y="29"/>
                  </a:lnTo>
                  <a:lnTo>
                    <a:pt x="820" y="29"/>
                  </a:lnTo>
                  <a:lnTo>
                    <a:pt x="813" y="26"/>
                  </a:lnTo>
                  <a:lnTo>
                    <a:pt x="806" y="22"/>
                  </a:lnTo>
                  <a:lnTo>
                    <a:pt x="799" y="17"/>
                  </a:lnTo>
                  <a:lnTo>
                    <a:pt x="794" y="12"/>
                  </a:lnTo>
                  <a:lnTo>
                    <a:pt x="789" y="7"/>
                  </a:lnTo>
                  <a:lnTo>
                    <a:pt x="787" y="5"/>
                  </a:lnTo>
                  <a:lnTo>
                    <a:pt x="777" y="0"/>
                  </a:lnTo>
                  <a:lnTo>
                    <a:pt x="768" y="0"/>
                  </a:lnTo>
                  <a:lnTo>
                    <a:pt x="763" y="0"/>
                  </a:lnTo>
                  <a:lnTo>
                    <a:pt x="759" y="0"/>
                  </a:lnTo>
                  <a:lnTo>
                    <a:pt x="756" y="3"/>
                  </a:lnTo>
                  <a:lnTo>
                    <a:pt x="754" y="7"/>
                  </a:lnTo>
                  <a:lnTo>
                    <a:pt x="744" y="43"/>
                  </a:lnTo>
                  <a:lnTo>
                    <a:pt x="737" y="78"/>
                  </a:lnTo>
                  <a:lnTo>
                    <a:pt x="735" y="81"/>
                  </a:lnTo>
                  <a:lnTo>
                    <a:pt x="733" y="83"/>
                  </a:lnTo>
                  <a:lnTo>
                    <a:pt x="730" y="85"/>
                  </a:lnTo>
                  <a:lnTo>
                    <a:pt x="730" y="88"/>
                  </a:lnTo>
                  <a:lnTo>
                    <a:pt x="723" y="93"/>
                  </a:lnTo>
                  <a:lnTo>
                    <a:pt x="721" y="100"/>
                  </a:lnTo>
                  <a:lnTo>
                    <a:pt x="718" y="100"/>
                  </a:lnTo>
                  <a:lnTo>
                    <a:pt x="716" y="102"/>
                  </a:lnTo>
                  <a:lnTo>
                    <a:pt x="711" y="107"/>
                  </a:lnTo>
                  <a:lnTo>
                    <a:pt x="711" y="107"/>
                  </a:lnTo>
                  <a:lnTo>
                    <a:pt x="711" y="109"/>
                  </a:lnTo>
                  <a:lnTo>
                    <a:pt x="714" y="111"/>
                  </a:lnTo>
                  <a:lnTo>
                    <a:pt x="714" y="111"/>
                  </a:lnTo>
                  <a:lnTo>
                    <a:pt x="714" y="111"/>
                  </a:lnTo>
                  <a:lnTo>
                    <a:pt x="714" y="114"/>
                  </a:lnTo>
                  <a:lnTo>
                    <a:pt x="714" y="114"/>
                  </a:lnTo>
                  <a:lnTo>
                    <a:pt x="714" y="114"/>
                  </a:lnTo>
                  <a:lnTo>
                    <a:pt x="714" y="114"/>
                  </a:lnTo>
                  <a:lnTo>
                    <a:pt x="714" y="114"/>
                  </a:lnTo>
                  <a:lnTo>
                    <a:pt x="714" y="114"/>
                  </a:lnTo>
                  <a:lnTo>
                    <a:pt x="714" y="116"/>
                  </a:lnTo>
                  <a:lnTo>
                    <a:pt x="707" y="116"/>
                  </a:lnTo>
                  <a:lnTo>
                    <a:pt x="702" y="118"/>
                  </a:lnTo>
                  <a:lnTo>
                    <a:pt x="697" y="121"/>
                  </a:lnTo>
                  <a:lnTo>
                    <a:pt x="692" y="123"/>
                  </a:lnTo>
                  <a:lnTo>
                    <a:pt x="690" y="128"/>
                  </a:lnTo>
                  <a:lnTo>
                    <a:pt x="688" y="133"/>
                  </a:lnTo>
                  <a:lnTo>
                    <a:pt x="685" y="137"/>
                  </a:lnTo>
                  <a:lnTo>
                    <a:pt x="683" y="144"/>
                  </a:lnTo>
                  <a:lnTo>
                    <a:pt x="681" y="166"/>
                  </a:lnTo>
                  <a:lnTo>
                    <a:pt x="678" y="173"/>
                  </a:lnTo>
                  <a:lnTo>
                    <a:pt x="678" y="173"/>
                  </a:lnTo>
                  <a:lnTo>
                    <a:pt x="676" y="175"/>
                  </a:lnTo>
                  <a:lnTo>
                    <a:pt x="676" y="175"/>
                  </a:lnTo>
                  <a:lnTo>
                    <a:pt x="676" y="180"/>
                  </a:lnTo>
                  <a:lnTo>
                    <a:pt x="674" y="182"/>
                  </a:lnTo>
                  <a:lnTo>
                    <a:pt x="669" y="189"/>
                  </a:lnTo>
                  <a:lnTo>
                    <a:pt x="666" y="192"/>
                  </a:lnTo>
                  <a:lnTo>
                    <a:pt x="666" y="194"/>
                  </a:lnTo>
                  <a:lnTo>
                    <a:pt x="669" y="196"/>
                  </a:lnTo>
                  <a:lnTo>
                    <a:pt x="671" y="201"/>
                  </a:lnTo>
                  <a:lnTo>
                    <a:pt x="674" y="204"/>
                  </a:lnTo>
                  <a:lnTo>
                    <a:pt x="676" y="206"/>
                  </a:lnTo>
                  <a:lnTo>
                    <a:pt x="683" y="208"/>
                  </a:lnTo>
                  <a:lnTo>
                    <a:pt x="688" y="213"/>
                  </a:lnTo>
                  <a:lnTo>
                    <a:pt x="692" y="218"/>
                  </a:lnTo>
                  <a:lnTo>
                    <a:pt x="697" y="225"/>
                  </a:lnTo>
                  <a:lnTo>
                    <a:pt x="700" y="227"/>
                  </a:lnTo>
                  <a:lnTo>
                    <a:pt x="700" y="232"/>
                  </a:lnTo>
                  <a:lnTo>
                    <a:pt x="700" y="234"/>
                  </a:lnTo>
                  <a:lnTo>
                    <a:pt x="700" y="237"/>
                  </a:lnTo>
                  <a:lnTo>
                    <a:pt x="697" y="239"/>
                  </a:lnTo>
                  <a:lnTo>
                    <a:pt x="695" y="241"/>
                  </a:lnTo>
                  <a:lnTo>
                    <a:pt x="692" y="244"/>
                  </a:lnTo>
                  <a:lnTo>
                    <a:pt x="692" y="246"/>
                  </a:lnTo>
                  <a:lnTo>
                    <a:pt x="690" y="246"/>
                  </a:lnTo>
                  <a:lnTo>
                    <a:pt x="683" y="251"/>
                  </a:lnTo>
                  <a:lnTo>
                    <a:pt x="674" y="256"/>
                  </a:lnTo>
                  <a:lnTo>
                    <a:pt x="664" y="260"/>
                  </a:lnTo>
                  <a:lnTo>
                    <a:pt x="655" y="265"/>
                  </a:lnTo>
                  <a:lnTo>
                    <a:pt x="643" y="270"/>
                  </a:lnTo>
                  <a:lnTo>
                    <a:pt x="633" y="277"/>
                  </a:lnTo>
                  <a:lnTo>
                    <a:pt x="626" y="284"/>
                  </a:lnTo>
                  <a:lnTo>
                    <a:pt x="619" y="293"/>
                  </a:lnTo>
                  <a:lnTo>
                    <a:pt x="612" y="300"/>
                  </a:lnTo>
                  <a:lnTo>
                    <a:pt x="607" y="305"/>
                  </a:lnTo>
                  <a:lnTo>
                    <a:pt x="603" y="312"/>
                  </a:lnTo>
                  <a:lnTo>
                    <a:pt x="596" y="317"/>
                  </a:lnTo>
                  <a:lnTo>
                    <a:pt x="593" y="319"/>
                  </a:lnTo>
                  <a:lnTo>
                    <a:pt x="591" y="322"/>
                  </a:lnTo>
                  <a:lnTo>
                    <a:pt x="586" y="324"/>
                  </a:lnTo>
                  <a:lnTo>
                    <a:pt x="584" y="326"/>
                  </a:lnTo>
                  <a:lnTo>
                    <a:pt x="577" y="329"/>
                  </a:lnTo>
                  <a:lnTo>
                    <a:pt x="572" y="331"/>
                  </a:lnTo>
                  <a:lnTo>
                    <a:pt x="563" y="333"/>
                  </a:lnTo>
                  <a:lnTo>
                    <a:pt x="555" y="333"/>
                  </a:lnTo>
                  <a:lnTo>
                    <a:pt x="555" y="333"/>
                  </a:lnTo>
                  <a:lnTo>
                    <a:pt x="555" y="333"/>
                  </a:lnTo>
                  <a:lnTo>
                    <a:pt x="553" y="333"/>
                  </a:lnTo>
                  <a:lnTo>
                    <a:pt x="551" y="333"/>
                  </a:lnTo>
                  <a:lnTo>
                    <a:pt x="548" y="333"/>
                  </a:lnTo>
                  <a:lnTo>
                    <a:pt x="541" y="333"/>
                  </a:lnTo>
                  <a:lnTo>
                    <a:pt x="537" y="331"/>
                  </a:lnTo>
                  <a:lnTo>
                    <a:pt x="534" y="331"/>
                  </a:lnTo>
                  <a:lnTo>
                    <a:pt x="529" y="326"/>
                  </a:lnTo>
                  <a:lnTo>
                    <a:pt x="525" y="324"/>
                  </a:lnTo>
                  <a:lnTo>
                    <a:pt x="522" y="322"/>
                  </a:lnTo>
                  <a:lnTo>
                    <a:pt x="501" y="310"/>
                  </a:lnTo>
                  <a:lnTo>
                    <a:pt x="496" y="307"/>
                  </a:lnTo>
                  <a:lnTo>
                    <a:pt x="492" y="307"/>
                  </a:lnTo>
                  <a:lnTo>
                    <a:pt x="489" y="310"/>
                  </a:lnTo>
                  <a:lnTo>
                    <a:pt x="487" y="312"/>
                  </a:lnTo>
                  <a:lnTo>
                    <a:pt x="487" y="317"/>
                  </a:lnTo>
                  <a:lnTo>
                    <a:pt x="487" y="324"/>
                  </a:lnTo>
                  <a:lnTo>
                    <a:pt x="487" y="333"/>
                  </a:lnTo>
                  <a:lnTo>
                    <a:pt x="487" y="336"/>
                  </a:lnTo>
                  <a:lnTo>
                    <a:pt x="487" y="338"/>
                  </a:lnTo>
                  <a:lnTo>
                    <a:pt x="487" y="338"/>
                  </a:lnTo>
                  <a:lnTo>
                    <a:pt x="487" y="341"/>
                  </a:lnTo>
                  <a:lnTo>
                    <a:pt x="487" y="343"/>
                  </a:lnTo>
                  <a:lnTo>
                    <a:pt x="487" y="345"/>
                  </a:lnTo>
                  <a:lnTo>
                    <a:pt x="485" y="348"/>
                  </a:lnTo>
                  <a:lnTo>
                    <a:pt x="485" y="350"/>
                  </a:lnTo>
                  <a:lnTo>
                    <a:pt x="482" y="350"/>
                  </a:lnTo>
                  <a:lnTo>
                    <a:pt x="480" y="350"/>
                  </a:lnTo>
                  <a:lnTo>
                    <a:pt x="480" y="350"/>
                  </a:lnTo>
                  <a:lnTo>
                    <a:pt x="477" y="350"/>
                  </a:lnTo>
                  <a:lnTo>
                    <a:pt x="477" y="352"/>
                  </a:lnTo>
                  <a:lnTo>
                    <a:pt x="477" y="350"/>
                  </a:lnTo>
                  <a:lnTo>
                    <a:pt x="477" y="350"/>
                  </a:lnTo>
                  <a:lnTo>
                    <a:pt x="475" y="350"/>
                  </a:lnTo>
                  <a:lnTo>
                    <a:pt x="475" y="350"/>
                  </a:lnTo>
                  <a:lnTo>
                    <a:pt x="473" y="350"/>
                  </a:lnTo>
                  <a:lnTo>
                    <a:pt x="473" y="350"/>
                  </a:lnTo>
                  <a:lnTo>
                    <a:pt x="473" y="350"/>
                  </a:lnTo>
                  <a:lnTo>
                    <a:pt x="470" y="350"/>
                  </a:lnTo>
                  <a:lnTo>
                    <a:pt x="459" y="345"/>
                  </a:lnTo>
                  <a:lnTo>
                    <a:pt x="449" y="343"/>
                  </a:lnTo>
                  <a:lnTo>
                    <a:pt x="442" y="341"/>
                  </a:lnTo>
                  <a:lnTo>
                    <a:pt x="437" y="341"/>
                  </a:lnTo>
                  <a:lnTo>
                    <a:pt x="433" y="341"/>
                  </a:lnTo>
                  <a:lnTo>
                    <a:pt x="430" y="343"/>
                  </a:lnTo>
                  <a:lnTo>
                    <a:pt x="426" y="345"/>
                  </a:lnTo>
                  <a:lnTo>
                    <a:pt x="426" y="350"/>
                  </a:lnTo>
                  <a:lnTo>
                    <a:pt x="426" y="355"/>
                  </a:lnTo>
                  <a:lnTo>
                    <a:pt x="426" y="359"/>
                  </a:lnTo>
                  <a:lnTo>
                    <a:pt x="426" y="362"/>
                  </a:lnTo>
                  <a:lnTo>
                    <a:pt x="428" y="364"/>
                  </a:lnTo>
                  <a:lnTo>
                    <a:pt x="433" y="369"/>
                  </a:lnTo>
                  <a:lnTo>
                    <a:pt x="442" y="378"/>
                  </a:lnTo>
                  <a:lnTo>
                    <a:pt x="449" y="390"/>
                  </a:lnTo>
                  <a:lnTo>
                    <a:pt x="456" y="400"/>
                  </a:lnTo>
                  <a:lnTo>
                    <a:pt x="461" y="404"/>
                  </a:lnTo>
                  <a:lnTo>
                    <a:pt x="463" y="409"/>
                  </a:lnTo>
                  <a:lnTo>
                    <a:pt x="463" y="414"/>
                  </a:lnTo>
                  <a:lnTo>
                    <a:pt x="463" y="419"/>
                  </a:lnTo>
                  <a:lnTo>
                    <a:pt x="461" y="433"/>
                  </a:lnTo>
                  <a:lnTo>
                    <a:pt x="461" y="435"/>
                  </a:lnTo>
                  <a:lnTo>
                    <a:pt x="461" y="440"/>
                  </a:lnTo>
                  <a:lnTo>
                    <a:pt x="461" y="447"/>
                  </a:lnTo>
                  <a:lnTo>
                    <a:pt x="461" y="452"/>
                  </a:lnTo>
                  <a:lnTo>
                    <a:pt x="463" y="459"/>
                  </a:lnTo>
                  <a:lnTo>
                    <a:pt x="468" y="463"/>
                  </a:lnTo>
                  <a:lnTo>
                    <a:pt x="473" y="468"/>
                  </a:lnTo>
                  <a:lnTo>
                    <a:pt x="477" y="473"/>
                  </a:lnTo>
                  <a:lnTo>
                    <a:pt x="485" y="478"/>
                  </a:lnTo>
                  <a:lnTo>
                    <a:pt x="494" y="485"/>
                  </a:lnTo>
                  <a:lnTo>
                    <a:pt x="496" y="485"/>
                  </a:lnTo>
                  <a:lnTo>
                    <a:pt x="499" y="489"/>
                  </a:lnTo>
                  <a:lnTo>
                    <a:pt x="501" y="492"/>
                  </a:lnTo>
                  <a:lnTo>
                    <a:pt x="501" y="494"/>
                  </a:lnTo>
                  <a:lnTo>
                    <a:pt x="501" y="499"/>
                  </a:lnTo>
                  <a:lnTo>
                    <a:pt x="499" y="501"/>
                  </a:lnTo>
                  <a:lnTo>
                    <a:pt x="496" y="506"/>
                  </a:lnTo>
                  <a:lnTo>
                    <a:pt x="494" y="511"/>
                  </a:lnTo>
                  <a:lnTo>
                    <a:pt x="494" y="511"/>
                  </a:lnTo>
                  <a:lnTo>
                    <a:pt x="494" y="511"/>
                  </a:lnTo>
                  <a:lnTo>
                    <a:pt x="494" y="511"/>
                  </a:lnTo>
                  <a:lnTo>
                    <a:pt x="492" y="511"/>
                  </a:lnTo>
                  <a:lnTo>
                    <a:pt x="489" y="511"/>
                  </a:lnTo>
                  <a:lnTo>
                    <a:pt x="489" y="511"/>
                  </a:lnTo>
                  <a:lnTo>
                    <a:pt x="480" y="511"/>
                  </a:lnTo>
                  <a:lnTo>
                    <a:pt x="473" y="511"/>
                  </a:lnTo>
                  <a:lnTo>
                    <a:pt x="466" y="511"/>
                  </a:lnTo>
                  <a:lnTo>
                    <a:pt x="461" y="513"/>
                  </a:lnTo>
                  <a:lnTo>
                    <a:pt x="454" y="515"/>
                  </a:lnTo>
                  <a:lnTo>
                    <a:pt x="449" y="518"/>
                  </a:lnTo>
                  <a:lnTo>
                    <a:pt x="444" y="522"/>
                  </a:lnTo>
                  <a:lnTo>
                    <a:pt x="442" y="527"/>
                  </a:lnTo>
                  <a:lnTo>
                    <a:pt x="437" y="532"/>
                  </a:lnTo>
                  <a:lnTo>
                    <a:pt x="435" y="541"/>
                  </a:lnTo>
                  <a:lnTo>
                    <a:pt x="435" y="544"/>
                  </a:lnTo>
                  <a:lnTo>
                    <a:pt x="435" y="548"/>
                  </a:lnTo>
                  <a:lnTo>
                    <a:pt x="435" y="560"/>
                  </a:lnTo>
                  <a:lnTo>
                    <a:pt x="437" y="570"/>
                  </a:lnTo>
                  <a:lnTo>
                    <a:pt x="437" y="582"/>
                  </a:lnTo>
                  <a:lnTo>
                    <a:pt x="440" y="584"/>
                  </a:lnTo>
                  <a:lnTo>
                    <a:pt x="442" y="589"/>
                  </a:lnTo>
                  <a:lnTo>
                    <a:pt x="421" y="589"/>
                  </a:lnTo>
                  <a:lnTo>
                    <a:pt x="402" y="589"/>
                  </a:lnTo>
                  <a:lnTo>
                    <a:pt x="385" y="591"/>
                  </a:lnTo>
                  <a:lnTo>
                    <a:pt x="369" y="593"/>
                  </a:lnTo>
                  <a:lnTo>
                    <a:pt x="364" y="593"/>
                  </a:lnTo>
                  <a:lnTo>
                    <a:pt x="362" y="593"/>
                  </a:lnTo>
                  <a:lnTo>
                    <a:pt x="338" y="591"/>
                  </a:lnTo>
                  <a:lnTo>
                    <a:pt x="300" y="589"/>
                  </a:lnTo>
                  <a:lnTo>
                    <a:pt x="253" y="589"/>
                  </a:lnTo>
                  <a:lnTo>
                    <a:pt x="211" y="589"/>
                  </a:lnTo>
                  <a:lnTo>
                    <a:pt x="203" y="591"/>
                  </a:lnTo>
                  <a:lnTo>
                    <a:pt x="199" y="591"/>
                  </a:lnTo>
                  <a:lnTo>
                    <a:pt x="194" y="593"/>
                  </a:lnTo>
                  <a:lnTo>
                    <a:pt x="189" y="596"/>
                  </a:lnTo>
                  <a:lnTo>
                    <a:pt x="187" y="598"/>
                  </a:lnTo>
                  <a:lnTo>
                    <a:pt x="185" y="603"/>
                  </a:lnTo>
                  <a:lnTo>
                    <a:pt x="180" y="605"/>
                  </a:lnTo>
                  <a:lnTo>
                    <a:pt x="178" y="610"/>
                  </a:lnTo>
                  <a:lnTo>
                    <a:pt x="178" y="615"/>
                  </a:lnTo>
                  <a:lnTo>
                    <a:pt x="175" y="622"/>
                  </a:lnTo>
                  <a:lnTo>
                    <a:pt x="175" y="624"/>
                  </a:lnTo>
                  <a:lnTo>
                    <a:pt x="173" y="629"/>
                  </a:lnTo>
                  <a:lnTo>
                    <a:pt x="170" y="634"/>
                  </a:lnTo>
                  <a:lnTo>
                    <a:pt x="170" y="636"/>
                  </a:lnTo>
                  <a:lnTo>
                    <a:pt x="168" y="638"/>
                  </a:lnTo>
                  <a:lnTo>
                    <a:pt x="166" y="643"/>
                  </a:lnTo>
                  <a:lnTo>
                    <a:pt x="163" y="645"/>
                  </a:lnTo>
                  <a:lnTo>
                    <a:pt x="161" y="648"/>
                  </a:lnTo>
                  <a:lnTo>
                    <a:pt x="159" y="648"/>
                  </a:lnTo>
                  <a:lnTo>
                    <a:pt x="156" y="650"/>
                  </a:lnTo>
                  <a:lnTo>
                    <a:pt x="154" y="650"/>
                  </a:lnTo>
                  <a:lnTo>
                    <a:pt x="149" y="652"/>
                  </a:lnTo>
                  <a:lnTo>
                    <a:pt x="149" y="652"/>
                  </a:lnTo>
                  <a:lnTo>
                    <a:pt x="147" y="655"/>
                  </a:lnTo>
                  <a:lnTo>
                    <a:pt x="144" y="655"/>
                  </a:lnTo>
                  <a:lnTo>
                    <a:pt x="142" y="655"/>
                  </a:lnTo>
                  <a:lnTo>
                    <a:pt x="140" y="655"/>
                  </a:lnTo>
                  <a:lnTo>
                    <a:pt x="137" y="655"/>
                  </a:lnTo>
                  <a:lnTo>
                    <a:pt x="133" y="655"/>
                  </a:lnTo>
                  <a:lnTo>
                    <a:pt x="130" y="655"/>
                  </a:lnTo>
                  <a:lnTo>
                    <a:pt x="130" y="655"/>
                  </a:lnTo>
                  <a:lnTo>
                    <a:pt x="114" y="655"/>
                  </a:lnTo>
                  <a:lnTo>
                    <a:pt x="97" y="657"/>
                  </a:lnTo>
                  <a:lnTo>
                    <a:pt x="95" y="659"/>
                  </a:lnTo>
                  <a:lnTo>
                    <a:pt x="92" y="664"/>
                  </a:lnTo>
                  <a:lnTo>
                    <a:pt x="85" y="676"/>
                  </a:lnTo>
                  <a:lnTo>
                    <a:pt x="83" y="688"/>
                  </a:lnTo>
                  <a:lnTo>
                    <a:pt x="83" y="700"/>
                  </a:lnTo>
                  <a:lnTo>
                    <a:pt x="85" y="714"/>
                  </a:lnTo>
                  <a:lnTo>
                    <a:pt x="90" y="721"/>
                  </a:lnTo>
                  <a:lnTo>
                    <a:pt x="90" y="726"/>
                  </a:lnTo>
                  <a:lnTo>
                    <a:pt x="92" y="730"/>
                  </a:lnTo>
                  <a:lnTo>
                    <a:pt x="95" y="754"/>
                  </a:lnTo>
                  <a:lnTo>
                    <a:pt x="97" y="763"/>
                  </a:lnTo>
                  <a:lnTo>
                    <a:pt x="97" y="771"/>
                  </a:lnTo>
                  <a:lnTo>
                    <a:pt x="100" y="775"/>
                  </a:lnTo>
                  <a:lnTo>
                    <a:pt x="102" y="780"/>
                  </a:lnTo>
                  <a:lnTo>
                    <a:pt x="104" y="782"/>
                  </a:lnTo>
                  <a:lnTo>
                    <a:pt x="111" y="789"/>
                  </a:lnTo>
                  <a:lnTo>
                    <a:pt x="116" y="789"/>
                  </a:lnTo>
                  <a:lnTo>
                    <a:pt x="121" y="789"/>
                  </a:lnTo>
                  <a:lnTo>
                    <a:pt x="126" y="789"/>
                  </a:lnTo>
                  <a:lnTo>
                    <a:pt x="128" y="789"/>
                  </a:lnTo>
                  <a:lnTo>
                    <a:pt x="133" y="789"/>
                  </a:lnTo>
                  <a:lnTo>
                    <a:pt x="137" y="787"/>
                  </a:lnTo>
                  <a:lnTo>
                    <a:pt x="140" y="787"/>
                  </a:lnTo>
                  <a:lnTo>
                    <a:pt x="144" y="787"/>
                  </a:lnTo>
                  <a:lnTo>
                    <a:pt x="152" y="787"/>
                  </a:lnTo>
                  <a:lnTo>
                    <a:pt x="161" y="787"/>
                  </a:lnTo>
                  <a:lnTo>
                    <a:pt x="163" y="787"/>
                  </a:lnTo>
                  <a:lnTo>
                    <a:pt x="168" y="789"/>
                  </a:lnTo>
                  <a:lnTo>
                    <a:pt x="175" y="792"/>
                  </a:lnTo>
                  <a:lnTo>
                    <a:pt x="178" y="797"/>
                  </a:lnTo>
                  <a:lnTo>
                    <a:pt x="182" y="801"/>
                  </a:lnTo>
                  <a:lnTo>
                    <a:pt x="182" y="806"/>
                  </a:lnTo>
                  <a:lnTo>
                    <a:pt x="185" y="811"/>
                  </a:lnTo>
                  <a:lnTo>
                    <a:pt x="185" y="813"/>
                  </a:lnTo>
                  <a:lnTo>
                    <a:pt x="187" y="820"/>
                  </a:lnTo>
                  <a:lnTo>
                    <a:pt x="187" y="820"/>
                  </a:lnTo>
                  <a:lnTo>
                    <a:pt x="192" y="825"/>
                  </a:lnTo>
                  <a:lnTo>
                    <a:pt x="196" y="827"/>
                  </a:lnTo>
                  <a:lnTo>
                    <a:pt x="201" y="832"/>
                  </a:lnTo>
                  <a:lnTo>
                    <a:pt x="206" y="837"/>
                  </a:lnTo>
                  <a:lnTo>
                    <a:pt x="208" y="841"/>
                  </a:lnTo>
                  <a:lnTo>
                    <a:pt x="211" y="846"/>
                  </a:lnTo>
                  <a:lnTo>
                    <a:pt x="211" y="853"/>
                  </a:lnTo>
                  <a:lnTo>
                    <a:pt x="208" y="860"/>
                  </a:lnTo>
                  <a:lnTo>
                    <a:pt x="206" y="867"/>
                  </a:lnTo>
                  <a:lnTo>
                    <a:pt x="203" y="874"/>
                  </a:lnTo>
                  <a:lnTo>
                    <a:pt x="196" y="886"/>
                  </a:lnTo>
                  <a:lnTo>
                    <a:pt x="196" y="891"/>
                  </a:lnTo>
                  <a:lnTo>
                    <a:pt x="194" y="896"/>
                  </a:lnTo>
                  <a:lnTo>
                    <a:pt x="194" y="903"/>
                  </a:lnTo>
                  <a:lnTo>
                    <a:pt x="194" y="912"/>
                  </a:lnTo>
                  <a:lnTo>
                    <a:pt x="194" y="917"/>
                  </a:lnTo>
                  <a:lnTo>
                    <a:pt x="194" y="924"/>
                  </a:lnTo>
                  <a:lnTo>
                    <a:pt x="192" y="924"/>
                  </a:lnTo>
                  <a:lnTo>
                    <a:pt x="192" y="924"/>
                  </a:lnTo>
                  <a:lnTo>
                    <a:pt x="192" y="924"/>
                  </a:lnTo>
                  <a:lnTo>
                    <a:pt x="189" y="924"/>
                  </a:lnTo>
                  <a:lnTo>
                    <a:pt x="189" y="924"/>
                  </a:lnTo>
                  <a:lnTo>
                    <a:pt x="187" y="926"/>
                  </a:lnTo>
                  <a:lnTo>
                    <a:pt x="178" y="926"/>
                  </a:lnTo>
                  <a:lnTo>
                    <a:pt x="173" y="926"/>
                  </a:lnTo>
                  <a:lnTo>
                    <a:pt x="166" y="929"/>
                  </a:lnTo>
                  <a:lnTo>
                    <a:pt x="161" y="931"/>
                  </a:lnTo>
                  <a:lnTo>
                    <a:pt x="154" y="934"/>
                  </a:lnTo>
                  <a:lnTo>
                    <a:pt x="149" y="938"/>
                  </a:lnTo>
                  <a:lnTo>
                    <a:pt x="140" y="943"/>
                  </a:lnTo>
                  <a:lnTo>
                    <a:pt x="135" y="948"/>
                  </a:lnTo>
                  <a:lnTo>
                    <a:pt x="128" y="952"/>
                  </a:lnTo>
                  <a:lnTo>
                    <a:pt x="123" y="960"/>
                  </a:lnTo>
                  <a:lnTo>
                    <a:pt x="126" y="967"/>
                  </a:lnTo>
                  <a:lnTo>
                    <a:pt x="128" y="971"/>
                  </a:lnTo>
                  <a:lnTo>
                    <a:pt x="130" y="978"/>
                  </a:lnTo>
                  <a:lnTo>
                    <a:pt x="130" y="981"/>
                  </a:lnTo>
                  <a:lnTo>
                    <a:pt x="128" y="983"/>
                  </a:lnTo>
                  <a:lnTo>
                    <a:pt x="126" y="983"/>
                  </a:lnTo>
                  <a:lnTo>
                    <a:pt x="126" y="985"/>
                  </a:lnTo>
                  <a:lnTo>
                    <a:pt x="123" y="985"/>
                  </a:lnTo>
                  <a:lnTo>
                    <a:pt x="121" y="985"/>
                  </a:lnTo>
                  <a:lnTo>
                    <a:pt x="121" y="985"/>
                  </a:lnTo>
                  <a:lnTo>
                    <a:pt x="121" y="985"/>
                  </a:lnTo>
                  <a:lnTo>
                    <a:pt x="118" y="985"/>
                  </a:lnTo>
                  <a:lnTo>
                    <a:pt x="118" y="985"/>
                  </a:lnTo>
                  <a:lnTo>
                    <a:pt x="118" y="985"/>
                  </a:lnTo>
                  <a:lnTo>
                    <a:pt x="118" y="985"/>
                  </a:lnTo>
                  <a:lnTo>
                    <a:pt x="114" y="985"/>
                  </a:lnTo>
                  <a:lnTo>
                    <a:pt x="111" y="988"/>
                  </a:lnTo>
                  <a:lnTo>
                    <a:pt x="107" y="988"/>
                  </a:lnTo>
                  <a:lnTo>
                    <a:pt x="104" y="988"/>
                  </a:lnTo>
                  <a:lnTo>
                    <a:pt x="85" y="1000"/>
                  </a:lnTo>
                  <a:lnTo>
                    <a:pt x="74" y="1004"/>
                  </a:lnTo>
                  <a:lnTo>
                    <a:pt x="64" y="1009"/>
                  </a:lnTo>
                  <a:lnTo>
                    <a:pt x="52" y="1016"/>
                  </a:lnTo>
                  <a:lnTo>
                    <a:pt x="43" y="1023"/>
                  </a:lnTo>
                  <a:lnTo>
                    <a:pt x="36" y="1030"/>
                  </a:lnTo>
                  <a:lnTo>
                    <a:pt x="29" y="1042"/>
                  </a:lnTo>
                  <a:lnTo>
                    <a:pt x="26" y="1047"/>
                  </a:lnTo>
                  <a:lnTo>
                    <a:pt x="24" y="1052"/>
                  </a:lnTo>
                  <a:lnTo>
                    <a:pt x="24" y="1054"/>
                  </a:lnTo>
                  <a:lnTo>
                    <a:pt x="24" y="1054"/>
                  </a:lnTo>
                  <a:lnTo>
                    <a:pt x="24" y="1054"/>
                  </a:lnTo>
                  <a:lnTo>
                    <a:pt x="24" y="1054"/>
                  </a:lnTo>
                  <a:lnTo>
                    <a:pt x="24" y="1056"/>
                  </a:lnTo>
                  <a:lnTo>
                    <a:pt x="22" y="1063"/>
                  </a:lnTo>
                  <a:lnTo>
                    <a:pt x="19" y="1066"/>
                  </a:lnTo>
                  <a:lnTo>
                    <a:pt x="19" y="1068"/>
                  </a:lnTo>
                  <a:lnTo>
                    <a:pt x="17" y="1071"/>
                  </a:lnTo>
                  <a:lnTo>
                    <a:pt x="15" y="1075"/>
                  </a:lnTo>
                  <a:lnTo>
                    <a:pt x="12" y="1080"/>
                  </a:lnTo>
                  <a:lnTo>
                    <a:pt x="10" y="1082"/>
                  </a:lnTo>
                  <a:lnTo>
                    <a:pt x="5" y="1097"/>
                  </a:lnTo>
                  <a:lnTo>
                    <a:pt x="0" y="1108"/>
                  </a:lnTo>
                  <a:lnTo>
                    <a:pt x="5" y="1111"/>
                  </a:lnTo>
                  <a:lnTo>
                    <a:pt x="12" y="1118"/>
                  </a:lnTo>
                  <a:lnTo>
                    <a:pt x="19" y="1127"/>
                  </a:lnTo>
                  <a:lnTo>
                    <a:pt x="24" y="1134"/>
                  </a:lnTo>
                  <a:lnTo>
                    <a:pt x="29" y="1144"/>
                  </a:lnTo>
                  <a:lnTo>
                    <a:pt x="31" y="1151"/>
                  </a:lnTo>
                  <a:lnTo>
                    <a:pt x="36" y="1158"/>
                  </a:lnTo>
                  <a:lnTo>
                    <a:pt x="41" y="1163"/>
                  </a:lnTo>
                  <a:lnTo>
                    <a:pt x="45" y="1170"/>
                  </a:lnTo>
                  <a:lnTo>
                    <a:pt x="50" y="1172"/>
                  </a:lnTo>
                  <a:lnTo>
                    <a:pt x="55" y="1177"/>
                  </a:lnTo>
                  <a:lnTo>
                    <a:pt x="62" y="1182"/>
                  </a:lnTo>
                  <a:lnTo>
                    <a:pt x="69" y="1184"/>
                  </a:lnTo>
                  <a:lnTo>
                    <a:pt x="81" y="1191"/>
                  </a:lnTo>
                  <a:lnTo>
                    <a:pt x="85" y="1193"/>
                  </a:lnTo>
                  <a:lnTo>
                    <a:pt x="90" y="1196"/>
                  </a:lnTo>
                  <a:lnTo>
                    <a:pt x="97" y="1198"/>
                  </a:lnTo>
                  <a:lnTo>
                    <a:pt x="100" y="1198"/>
                  </a:lnTo>
                  <a:lnTo>
                    <a:pt x="102" y="1200"/>
                  </a:lnTo>
                  <a:lnTo>
                    <a:pt x="104" y="1208"/>
                  </a:lnTo>
                  <a:lnTo>
                    <a:pt x="107" y="1215"/>
                  </a:lnTo>
                  <a:lnTo>
                    <a:pt x="109" y="1217"/>
                  </a:lnTo>
                  <a:lnTo>
                    <a:pt x="111" y="1222"/>
                  </a:lnTo>
                  <a:lnTo>
                    <a:pt x="116" y="1226"/>
                  </a:lnTo>
                  <a:lnTo>
                    <a:pt x="118" y="1234"/>
                  </a:lnTo>
                  <a:lnTo>
                    <a:pt x="121" y="1238"/>
                  </a:lnTo>
                  <a:lnTo>
                    <a:pt x="126" y="1245"/>
                  </a:lnTo>
                  <a:lnTo>
                    <a:pt x="126" y="1252"/>
                  </a:lnTo>
                  <a:lnTo>
                    <a:pt x="128" y="1262"/>
                  </a:lnTo>
                  <a:lnTo>
                    <a:pt x="130" y="1278"/>
                  </a:lnTo>
                  <a:lnTo>
                    <a:pt x="130" y="1286"/>
                  </a:lnTo>
                  <a:lnTo>
                    <a:pt x="133" y="1295"/>
                  </a:lnTo>
                  <a:lnTo>
                    <a:pt x="137" y="1304"/>
                  </a:lnTo>
                  <a:lnTo>
                    <a:pt x="140" y="1309"/>
                  </a:lnTo>
                  <a:lnTo>
                    <a:pt x="144" y="1314"/>
                  </a:lnTo>
                  <a:lnTo>
                    <a:pt x="154" y="1326"/>
                  </a:lnTo>
                  <a:lnTo>
                    <a:pt x="166" y="1335"/>
                  </a:lnTo>
                  <a:lnTo>
                    <a:pt x="170" y="1337"/>
                  </a:lnTo>
                  <a:lnTo>
                    <a:pt x="173" y="1342"/>
                  </a:lnTo>
                  <a:lnTo>
                    <a:pt x="180" y="1349"/>
                  </a:lnTo>
                  <a:lnTo>
                    <a:pt x="185" y="1356"/>
                  </a:lnTo>
                  <a:lnTo>
                    <a:pt x="192" y="1366"/>
                  </a:lnTo>
                  <a:lnTo>
                    <a:pt x="199" y="1375"/>
                  </a:lnTo>
                  <a:lnTo>
                    <a:pt x="206" y="1385"/>
                  </a:lnTo>
                  <a:lnTo>
                    <a:pt x="215" y="1392"/>
                  </a:lnTo>
                  <a:lnTo>
                    <a:pt x="225" y="1397"/>
                  </a:lnTo>
                  <a:lnTo>
                    <a:pt x="239" y="1401"/>
                  </a:lnTo>
                  <a:lnTo>
                    <a:pt x="253" y="1404"/>
                  </a:lnTo>
                  <a:lnTo>
                    <a:pt x="270" y="1406"/>
                  </a:lnTo>
                  <a:lnTo>
                    <a:pt x="289" y="1406"/>
                  </a:lnTo>
                  <a:lnTo>
                    <a:pt x="303" y="1406"/>
                  </a:lnTo>
                  <a:lnTo>
                    <a:pt x="314" y="1408"/>
                  </a:lnTo>
                  <a:lnTo>
                    <a:pt x="319" y="1408"/>
                  </a:lnTo>
                  <a:lnTo>
                    <a:pt x="326" y="1411"/>
                  </a:lnTo>
                  <a:lnTo>
                    <a:pt x="331" y="1413"/>
                  </a:lnTo>
                  <a:lnTo>
                    <a:pt x="338" y="1415"/>
                  </a:lnTo>
                  <a:lnTo>
                    <a:pt x="343" y="1418"/>
                  </a:lnTo>
                  <a:lnTo>
                    <a:pt x="348" y="1423"/>
                  </a:lnTo>
                  <a:lnTo>
                    <a:pt x="350" y="1425"/>
                  </a:lnTo>
                  <a:lnTo>
                    <a:pt x="350" y="1427"/>
                  </a:lnTo>
                  <a:lnTo>
                    <a:pt x="352" y="1432"/>
                  </a:lnTo>
                  <a:lnTo>
                    <a:pt x="355" y="1437"/>
                  </a:lnTo>
                  <a:lnTo>
                    <a:pt x="357" y="1441"/>
                  </a:lnTo>
                  <a:lnTo>
                    <a:pt x="359" y="1444"/>
                  </a:lnTo>
                  <a:lnTo>
                    <a:pt x="364" y="1449"/>
                  </a:lnTo>
                  <a:lnTo>
                    <a:pt x="371" y="1453"/>
                  </a:lnTo>
                  <a:lnTo>
                    <a:pt x="381" y="1460"/>
                  </a:lnTo>
                  <a:lnTo>
                    <a:pt x="390" y="1470"/>
                  </a:lnTo>
                  <a:lnTo>
                    <a:pt x="390" y="1470"/>
                  </a:lnTo>
                  <a:lnTo>
                    <a:pt x="390" y="1475"/>
                  </a:lnTo>
                  <a:lnTo>
                    <a:pt x="390" y="1477"/>
                  </a:lnTo>
                  <a:lnTo>
                    <a:pt x="390" y="1479"/>
                  </a:lnTo>
                  <a:lnTo>
                    <a:pt x="388" y="1479"/>
                  </a:lnTo>
                  <a:lnTo>
                    <a:pt x="388" y="1482"/>
                  </a:lnTo>
                  <a:lnTo>
                    <a:pt x="385" y="1482"/>
                  </a:lnTo>
                  <a:lnTo>
                    <a:pt x="385" y="1484"/>
                  </a:lnTo>
                  <a:lnTo>
                    <a:pt x="381" y="1486"/>
                  </a:lnTo>
                  <a:lnTo>
                    <a:pt x="378" y="1489"/>
                  </a:lnTo>
                  <a:lnTo>
                    <a:pt x="369" y="1493"/>
                  </a:lnTo>
                  <a:lnTo>
                    <a:pt x="362" y="1501"/>
                  </a:lnTo>
                  <a:lnTo>
                    <a:pt x="357" y="1508"/>
                  </a:lnTo>
                  <a:lnTo>
                    <a:pt x="352" y="1517"/>
                  </a:lnTo>
                  <a:lnTo>
                    <a:pt x="350" y="1524"/>
                  </a:lnTo>
                  <a:lnTo>
                    <a:pt x="350" y="1529"/>
                  </a:lnTo>
                  <a:lnTo>
                    <a:pt x="350" y="1534"/>
                  </a:lnTo>
                  <a:lnTo>
                    <a:pt x="350" y="1536"/>
                  </a:lnTo>
                  <a:lnTo>
                    <a:pt x="350" y="1541"/>
                  </a:lnTo>
                  <a:lnTo>
                    <a:pt x="350" y="1543"/>
                  </a:lnTo>
                  <a:lnTo>
                    <a:pt x="352" y="1545"/>
                  </a:lnTo>
                  <a:lnTo>
                    <a:pt x="352" y="1548"/>
                  </a:lnTo>
                  <a:lnTo>
                    <a:pt x="355" y="1550"/>
                  </a:lnTo>
                  <a:lnTo>
                    <a:pt x="359" y="1552"/>
                  </a:lnTo>
                  <a:lnTo>
                    <a:pt x="362" y="1552"/>
                  </a:lnTo>
                  <a:lnTo>
                    <a:pt x="364" y="1552"/>
                  </a:lnTo>
                  <a:lnTo>
                    <a:pt x="371" y="1555"/>
                  </a:lnTo>
                  <a:lnTo>
                    <a:pt x="376" y="1552"/>
                  </a:lnTo>
                  <a:lnTo>
                    <a:pt x="381" y="1552"/>
                  </a:lnTo>
                  <a:lnTo>
                    <a:pt x="385" y="1550"/>
                  </a:lnTo>
                  <a:lnTo>
                    <a:pt x="392" y="1550"/>
                  </a:lnTo>
                  <a:lnTo>
                    <a:pt x="397" y="1545"/>
                  </a:lnTo>
                  <a:lnTo>
                    <a:pt x="402" y="1545"/>
                  </a:lnTo>
                  <a:lnTo>
                    <a:pt x="407" y="1543"/>
                  </a:lnTo>
                  <a:lnTo>
                    <a:pt x="411" y="1541"/>
                  </a:lnTo>
                  <a:lnTo>
                    <a:pt x="416" y="1541"/>
                  </a:lnTo>
                  <a:lnTo>
                    <a:pt x="421" y="1541"/>
                  </a:lnTo>
                  <a:lnTo>
                    <a:pt x="426" y="1541"/>
                  </a:lnTo>
                  <a:lnTo>
                    <a:pt x="428" y="1543"/>
                  </a:lnTo>
                  <a:lnTo>
                    <a:pt x="433" y="1545"/>
                  </a:lnTo>
                  <a:lnTo>
                    <a:pt x="435" y="1548"/>
                  </a:lnTo>
                  <a:lnTo>
                    <a:pt x="437" y="1550"/>
                  </a:lnTo>
                  <a:lnTo>
                    <a:pt x="440" y="1552"/>
                  </a:lnTo>
                  <a:lnTo>
                    <a:pt x="442" y="1555"/>
                  </a:lnTo>
                  <a:lnTo>
                    <a:pt x="444" y="1560"/>
                  </a:lnTo>
                  <a:lnTo>
                    <a:pt x="447" y="1564"/>
                  </a:lnTo>
                  <a:lnTo>
                    <a:pt x="449" y="1571"/>
                  </a:lnTo>
                  <a:lnTo>
                    <a:pt x="449" y="1571"/>
                  </a:lnTo>
                  <a:lnTo>
                    <a:pt x="449" y="1571"/>
                  </a:lnTo>
                  <a:lnTo>
                    <a:pt x="456" y="1574"/>
                  </a:lnTo>
                  <a:lnTo>
                    <a:pt x="456" y="1574"/>
                  </a:lnTo>
                  <a:lnTo>
                    <a:pt x="459" y="1576"/>
                  </a:lnTo>
                  <a:lnTo>
                    <a:pt x="461" y="1576"/>
                  </a:lnTo>
                  <a:lnTo>
                    <a:pt x="461" y="1578"/>
                  </a:lnTo>
                  <a:lnTo>
                    <a:pt x="466" y="1586"/>
                  </a:lnTo>
                  <a:lnTo>
                    <a:pt x="468" y="1590"/>
                  </a:lnTo>
                  <a:lnTo>
                    <a:pt x="473" y="1597"/>
                  </a:lnTo>
                  <a:lnTo>
                    <a:pt x="477" y="1602"/>
                  </a:lnTo>
                  <a:lnTo>
                    <a:pt x="485" y="1607"/>
                  </a:lnTo>
                  <a:lnTo>
                    <a:pt x="489" y="1612"/>
                  </a:lnTo>
                  <a:lnTo>
                    <a:pt x="496" y="1614"/>
                  </a:lnTo>
                  <a:lnTo>
                    <a:pt x="503" y="1619"/>
                  </a:lnTo>
                  <a:lnTo>
                    <a:pt x="508" y="1621"/>
                  </a:lnTo>
                  <a:lnTo>
                    <a:pt x="513" y="1628"/>
                  </a:lnTo>
                  <a:lnTo>
                    <a:pt x="518" y="1638"/>
                  </a:lnTo>
                  <a:lnTo>
                    <a:pt x="522" y="1647"/>
                  </a:lnTo>
                  <a:lnTo>
                    <a:pt x="525" y="1659"/>
                  </a:lnTo>
                  <a:lnTo>
                    <a:pt x="527" y="1671"/>
                  </a:lnTo>
                  <a:lnTo>
                    <a:pt x="525" y="1680"/>
                  </a:lnTo>
                  <a:lnTo>
                    <a:pt x="525" y="1692"/>
                  </a:lnTo>
                  <a:lnTo>
                    <a:pt x="520" y="1701"/>
                  </a:lnTo>
                  <a:lnTo>
                    <a:pt x="515" y="1713"/>
                  </a:lnTo>
                  <a:lnTo>
                    <a:pt x="513" y="1718"/>
                  </a:lnTo>
                  <a:lnTo>
                    <a:pt x="513" y="1725"/>
                  </a:lnTo>
                  <a:lnTo>
                    <a:pt x="515" y="1734"/>
                  </a:lnTo>
                  <a:lnTo>
                    <a:pt x="515" y="1737"/>
                  </a:lnTo>
                  <a:lnTo>
                    <a:pt x="518" y="1739"/>
                  </a:lnTo>
                  <a:lnTo>
                    <a:pt x="518" y="1741"/>
                  </a:lnTo>
                  <a:lnTo>
                    <a:pt x="518" y="1744"/>
                  </a:lnTo>
                  <a:lnTo>
                    <a:pt x="518" y="1744"/>
                  </a:lnTo>
                  <a:lnTo>
                    <a:pt x="520" y="1749"/>
                  </a:lnTo>
                  <a:lnTo>
                    <a:pt x="520" y="1756"/>
                  </a:lnTo>
                  <a:lnTo>
                    <a:pt x="520" y="1758"/>
                  </a:lnTo>
                  <a:lnTo>
                    <a:pt x="520" y="1760"/>
                  </a:lnTo>
                  <a:lnTo>
                    <a:pt x="520" y="1763"/>
                  </a:lnTo>
                  <a:lnTo>
                    <a:pt x="518" y="1767"/>
                  </a:lnTo>
                  <a:lnTo>
                    <a:pt x="506" y="1779"/>
                  </a:lnTo>
                  <a:lnTo>
                    <a:pt x="494" y="1793"/>
                  </a:lnTo>
                  <a:lnTo>
                    <a:pt x="492" y="1796"/>
                  </a:lnTo>
                  <a:lnTo>
                    <a:pt x="492" y="1798"/>
                  </a:lnTo>
                  <a:lnTo>
                    <a:pt x="494" y="1801"/>
                  </a:lnTo>
                  <a:lnTo>
                    <a:pt x="499" y="1805"/>
                  </a:lnTo>
                  <a:lnTo>
                    <a:pt x="503" y="1810"/>
                  </a:lnTo>
                  <a:lnTo>
                    <a:pt x="511" y="1815"/>
                  </a:lnTo>
                  <a:lnTo>
                    <a:pt x="515" y="1819"/>
                  </a:lnTo>
                  <a:lnTo>
                    <a:pt x="520" y="1824"/>
                  </a:lnTo>
                  <a:lnTo>
                    <a:pt x="525" y="1831"/>
                  </a:lnTo>
                  <a:lnTo>
                    <a:pt x="529" y="1838"/>
                  </a:lnTo>
                  <a:lnTo>
                    <a:pt x="532" y="1848"/>
                  </a:lnTo>
                  <a:lnTo>
                    <a:pt x="532" y="1855"/>
                  </a:lnTo>
                  <a:lnTo>
                    <a:pt x="532" y="1867"/>
                  </a:lnTo>
                  <a:lnTo>
                    <a:pt x="537" y="1864"/>
                  </a:lnTo>
                  <a:lnTo>
                    <a:pt x="541" y="1862"/>
                  </a:lnTo>
                  <a:lnTo>
                    <a:pt x="544" y="1862"/>
                  </a:lnTo>
                  <a:lnTo>
                    <a:pt x="546" y="1860"/>
                  </a:lnTo>
                  <a:lnTo>
                    <a:pt x="551" y="1857"/>
                  </a:lnTo>
                  <a:lnTo>
                    <a:pt x="555" y="1852"/>
                  </a:lnTo>
                  <a:lnTo>
                    <a:pt x="558" y="1850"/>
                  </a:lnTo>
                  <a:lnTo>
                    <a:pt x="558" y="1848"/>
                  </a:lnTo>
                  <a:lnTo>
                    <a:pt x="558" y="1848"/>
                  </a:lnTo>
                  <a:lnTo>
                    <a:pt x="560" y="1848"/>
                  </a:lnTo>
                  <a:lnTo>
                    <a:pt x="560" y="1848"/>
                  </a:lnTo>
                  <a:lnTo>
                    <a:pt x="563" y="1845"/>
                  </a:lnTo>
                  <a:lnTo>
                    <a:pt x="565" y="1841"/>
                  </a:lnTo>
                  <a:lnTo>
                    <a:pt x="567" y="1838"/>
                  </a:lnTo>
                  <a:lnTo>
                    <a:pt x="572" y="1834"/>
                  </a:lnTo>
                  <a:lnTo>
                    <a:pt x="579" y="1827"/>
                  </a:lnTo>
                  <a:lnTo>
                    <a:pt x="581" y="1824"/>
                  </a:lnTo>
                  <a:lnTo>
                    <a:pt x="588" y="1824"/>
                  </a:lnTo>
                  <a:lnTo>
                    <a:pt x="593" y="1822"/>
                  </a:lnTo>
                  <a:lnTo>
                    <a:pt x="593" y="1822"/>
                  </a:lnTo>
                  <a:lnTo>
                    <a:pt x="596" y="1822"/>
                  </a:lnTo>
                  <a:lnTo>
                    <a:pt x="600" y="1819"/>
                  </a:lnTo>
                  <a:lnTo>
                    <a:pt x="605" y="1819"/>
                  </a:lnTo>
                  <a:lnTo>
                    <a:pt x="607" y="1817"/>
                  </a:lnTo>
                  <a:lnTo>
                    <a:pt x="612" y="1817"/>
                  </a:lnTo>
                  <a:lnTo>
                    <a:pt x="619" y="1812"/>
                  </a:lnTo>
                  <a:lnTo>
                    <a:pt x="626" y="1808"/>
                  </a:lnTo>
                  <a:lnTo>
                    <a:pt x="633" y="1803"/>
                  </a:lnTo>
                  <a:lnTo>
                    <a:pt x="638" y="1796"/>
                  </a:lnTo>
                  <a:lnTo>
                    <a:pt x="640" y="1791"/>
                  </a:lnTo>
                  <a:lnTo>
                    <a:pt x="643" y="1791"/>
                  </a:lnTo>
                  <a:lnTo>
                    <a:pt x="645" y="1789"/>
                  </a:lnTo>
                  <a:lnTo>
                    <a:pt x="643" y="1793"/>
                  </a:lnTo>
                  <a:lnTo>
                    <a:pt x="643" y="1801"/>
                  </a:lnTo>
                  <a:lnTo>
                    <a:pt x="643" y="1803"/>
                  </a:lnTo>
                  <a:lnTo>
                    <a:pt x="645" y="1808"/>
                  </a:lnTo>
                  <a:lnTo>
                    <a:pt x="648" y="1812"/>
                  </a:lnTo>
                  <a:lnTo>
                    <a:pt x="650" y="1815"/>
                  </a:lnTo>
                  <a:lnTo>
                    <a:pt x="652" y="1817"/>
                  </a:lnTo>
                  <a:lnTo>
                    <a:pt x="659" y="1817"/>
                  </a:lnTo>
                  <a:lnTo>
                    <a:pt x="664" y="1819"/>
                  </a:lnTo>
                  <a:lnTo>
                    <a:pt x="669" y="1824"/>
                  </a:lnTo>
                  <a:lnTo>
                    <a:pt x="671" y="1827"/>
                  </a:lnTo>
                  <a:lnTo>
                    <a:pt x="676" y="1829"/>
                  </a:lnTo>
                  <a:lnTo>
                    <a:pt x="681" y="1838"/>
                  </a:lnTo>
                  <a:lnTo>
                    <a:pt x="683" y="1843"/>
                  </a:lnTo>
                  <a:lnTo>
                    <a:pt x="688" y="1850"/>
                  </a:lnTo>
                  <a:lnTo>
                    <a:pt x="695" y="1855"/>
                  </a:lnTo>
                  <a:lnTo>
                    <a:pt x="702" y="1860"/>
                  </a:lnTo>
                  <a:lnTo>
                    <a:pt x="707" y="1843"/>
                  </a:lnTo>
                  <a:lnTo>
                    <a:pt x="714" y="1829"/>
                  </a:lnTo>
                  <a:lnTo>
                    <a:pt x="718" y="1817"/>
                  </a:lnTo>
                  <a:lnTo>
                    <a:pt x="728" y="1808"/>
                  </a:lnTo>
                  <a:lnTo>
                    <a:pt x="740" y="1796"/>
                  </a:lnTo>
                  <a:lnTo>
                    <a:pt x="754" y="1784"/>
                  </a:lnTo>
                  <a:lnTo>
                    <a:pt x="763" y="1779"/>
                  </a:lnTo>
                  <a:lnTo>
                    <a:pt x="773" y="1775"/>
                  </a:lnTo>
                  <a:lnTo>
                    <a:pt x="785" y="1770"/>
                  </a:lnTo>
                  <a:lnTo>
                    <a:pt x="794" y="1770"/>
                  </a:lnTo>
                  <a:lnTo>
                    <a:pt x="806" y="1770"/>
                  </a:lnTo>
                  <a:lnTo>
                    <a:pt x="808" y="1770"/>
                  </a:lnTo>
                  <a:lnTo>
                    <a:pt x="811" y="1770"/>
                  </a:lnTo>
                  <a:lnTo>
                    <a:pt x="813" y="1772"/>
                  </a:lnTo>
                  <a:lnTo>
                    <a:pt x="815" y="1775"/>
                  </a:lnTo>
                  <a:lnTo>
                    <a:pt x="815" y="1777"/>
                  </a:lnTo>
                  <a:lnTo>
                    <a:pt x="818" y="1779"/>
                  </a:lnTo>
                  <a:lnTo>
                    <a:pt x="818" y="1784"/>
                  </a:lnTo>
                  <a:lnTo>
                    <a:pt x="820" y="1789"/>
                  </a:lnTo>
                  <a:lnTo>
                    <a:pt x="822" y="1789"/>
                  </a:lnTo>
                  <a:lnTo>
                    <a:pt x="827" y="1791"/>
                  </a:lnTo>
                  <a:lnTo>
                    <a:pt x="834" y="1791"/>
                  </a:lnTo>
                  <a:lnTo>
                    <a:pt x="839" y="1791"/>
                  </a:lnTo>
                  <a:lnTo>
                    <a:pt x="841" y="1791"/>
                  </a:lnTo>
                  <a:lnTo>
                    <a:pt x="841" y="1791"/>
                  </a:lnTo>
                  <a:lnTo>
                    <a:pt x="841" y="1791"/>
                  </a:lnTo>
                  <a:lnTo>
                    <a:pt x="844" y="1791"/>
                  </a:lnTo>
                  <a:lnTo>
                    <a:pt x="851" y="1791"/>
                  </a:lnTo>
                  <a:lnTo>
                    <a:pt x="858" y="1789"/>
                  </a:lnTo>
                  <a:lnTo>
                    <a:pt x="865" y="1786"/>
                  </a:lnTo>
                  <a:lnTo>
                    <a:pt x="872" y="1784"/>
                  </a:lnTo>
                  <a:lnTo>
                    <a:pt x="874" y="1782"/>
                  </a:lnTo>
                  <a:lnTo>
                    <a:pt x="877" y="1779"/>
                  </a:lnTo>
                  <a:lnTo>
                    <a:pt x="881" y="1777"/>
                  </a:lnTo>
                  <a:lnTo>
                    <a:pt x="884" y="1777"/>
                  </a:lnTo>
                  <a:lnTo>
                    <a:pt x="893" y="1767"/>
                  </a:lnTo>
                  <a:lnTo>
                    <a:pt x="898" y="1760"/>
                  </a:lnTo>
                  <a:lnTo>
                    <a:pt x="900" y="1758"/>
                  </a:lnTo>
                  <a:lnTo>
                    <a:pt x="905" y="1756"/>
                  </a:lnTo>
                  <a:lnTo>
                    <a:pt x="910" y="1756"/>
                  </a:lnTo>
                  <a:lnTo>
                    <a:pt x="917" y="1758"/>
                  </a:lnTo>
                  <a:lnTo>
                    <a:pt x="924" y="1760"/>
                  </a:lnTo>
                  <a:lnTo>
                    <a:pt x="933" y="1767"/>
                  </a:lnTo>
                  <a:lnTo>
                    <a:pt x="940" y="1775"/>
                  </a:lnTo>
                  <a:lnTo>
                    <a:pt x="950" y="1782"/>
                  </a:lnTo>
                  <a:lnTo>
                    <a:pt x="959" y="1791"/>
                  </a:lnTo>
                  <a:lnTo>
                    <a:pt x="969" y="1801"/>
                  </a:lnTo>
                  <a:lnTo>
                    <a:pt x="973" y="1805"/>
                  </a:lnTo>
                  <a:lnTo>
                    <a:pt x="981" y="1810"/>
                  </a:lnTo>
                  <a:lnTo>
                    <a:pt x="988" y="1803"/>
                  </a:lnTo>
                  <a:lnTo>
                    <a:pt x="990" y="1798"/>
                  </a:lnTo>
                  <a:lnTo>
                    <a:pt x="995" y="1796"/>
                  </a:lnTo>
                  <a:lnTo>
                    <a:pt x="1004" y="1789"/>
                  </a:lnTo>
                  <a:lnTo>
                    <a:pt x="1016" y="1782"/>
                  </a:lnTo>
                  <a:lnTo>
                    <a:pt x="1023" y="1777"/>
                  </a:lnTo>
                  <a:lnTo>
                    <a:pt x="1025" y="1775"/>
                  </a:lnTo>
                  <a:lnTo>
                    <a:pt x="1025" y="1775"/>
                  </a:lnTo>
                  <a:lnTo>
                    <a:pt x="1025" y="1775"/>
                  </a:lnTo>
                  <a:lnTo>
                    <a:pt x="1025" y="1775"/>
                  </a:lnTo>
                  <a:lnTo>
                    <a:pt x="1028" y="1775"/>
                  </a:lnTo>
                  <a:lnTo>
                    <a:pt x="1030" y="1772"/>
                  </a:lnTo>
                  <a:lnTo>
                    <a:pt x="1030" y="1772"/>
                  </a:lnTo>
                  <a:lnTo>
                    <a:pt x="1033" y="1772"/>
                  </a:lnTo>
                  <a:lnTo>
                    <a:pt x="1035" y="1765"/>
                  </a:lnTo>
                  <a:lnTo>
                    <a:pt x="1040" y="1756"/>
                  </a:lnTo>
                  <a:lnTo>
                    <a:pt x="1047" y="1749"/>
                  </a:lnTo>
                  <a:lnTo>
                    <a:pt x="1051" y="1741"/>
                  </a:lnTo>
                  <a:lnTo>
                    <a:pt x="1054" y="1739"/>
                  </a:lnTo>
                  <a:lnTo>
                    <a:pt x="1054" y="1737"/>
                  </a:lnTo>
                  <a:lnTo>
                    <a:pt x="1059" y="1732"/>
                  </a:lnTo>
                  <a:lnTo>
                    <a:pt x="1063" y="1725"/>
                  </a:lnTo>
                  <a:lnTo>
                    <a:pt x="1063" y="1720"/>
                  </a:lnTo>
                  <a:lnTo>
                    <a:pt x="1066" y="1718"/>
                  </a:lnTo>
                  <a:lnTo>
                    <a:pt x="1066" y="1711"/>
                  </a:lnTo>
                  <a:lnTo>
                    <a:pt x="1068" y="1704"/>
                  </a:lnTo>
                  <a:lnTo>
                    <a:pt x="1073" y="1699"/>
                  </a:lnTo>
                  <a:lnTo>
                    <a:pt x="1077" y="1694"/>
                  </a:lnTo>
                  <a:lnTo>
                    <a:pt x="1085" y="1689"/>
                  </a:lnTo>
                  <a:lnTo>
                    <a:pt x="1087" y="1687"/>
                  </a:lnTo>
                  <a:lnTo>
                    <a:pt x="1087" y="1687"/>
                  </a:lnTo>
                  <a:lnTo>
                    <a:pt x="1089" y="1687"/>
                  </a:lnTo>
                  <a:lnTo>
                    <a:pt x="1089" y="1685"/>
                  </a:lnTo>
                  <a:lnTo>
                    <a:pt x="1092" y="1682"/>
                  </a:lnTo>
                  <a:lnTo>
                    <a:pt x="1094" y="1678"/>
                  </a:lnTo>
                  <a:lnTo>
                    <a:pt x="1096" y="1673"/>
                  </a:lnTo>
                  <a:lnTo>
                    <a:pt x="1099" y="1666"/>
                  </a:lnTo>
                  <a:lnTo>
                    <a:pt x="1101" y="1661"/>
                  </a:lnTo>
                  <a:lnTo>
                    <a:pt x="1103" y="1654"/>
                  </a:lnTo>
                  <a:lnTo>
                    <a:pt x="1106" y="1649"/>
                  </a:lnTo>
                  <a:lnTo>
                    <a:pt x="1106" y="1645"/>
                  </a:lnTo>
                  <a:lnTo>
                    <a:pt x="1106" y="1645"/>
                  </a:lnTo>
                  <a:lnTo>
                    <a:pt x="1106" y="1642"/>
                  </a:lnTo>
                  <a:lnTo>
                    <a:pt x="1106" y="1642"/>
                  </a:lnTo>
                  <a:lnTo>
                    <a:pt x="1106" y="1642"/>
                  </a:lnTo>
                  <a:lnTo>
                    <a:pt x="1106" y="1635"/>
                  </a:lnTo>
                  <a:lnTo>
                    <a:pt x="1106" y="1628"/>
                  </a:lnTo>
                  <a:lnTo>
                    <a:pt x="1106" y="1621"/>
                  </a:lnTo>
                  <a:lnTo>
                    <a:pt x="1103" y="1612"/>
                  </a:lnTo>
                  <a:lnTo>
                    <a:pt x="1101" y="1602"/>
                  </a:lnTo>
                  <a:lnTo>
                    <a:pt x="1099" y="1593"/>
                  </a:lnTo>
                  <a:lnTo>
                    <a:pt x="1096" y="1586"/>
                  </a:lnTo>
                  <a:lnTo>
                    <a:pt x="1092" y="1578"/>
                  </a:lnTo>
                  <a:lnTo>
                    <a:pt x="1089" y="1576"/>
                  </a:lnTo>
                  <a:lnTo>
                    <a:pt x="1085" y="1569"/>
                  </a:lnTo>
                  <a:lnTo>
                    <a:pt x="1080" y="1564"/>
                  </a:lnTo>
                  <a:lnTo>
                    <a:pt x="1075" y="1560"/>
                  </a:lnTo>
                  <a:lnTo>
                    <a:pt x="1073" y="1552"/>
                  </a:lnTo>
                  <a:lnTo>
                    <a:pt x="1068" y="1548"/>
                  </a:lnTo>
                  <a:lnTo>
                    <a:pt x="1068" y="1541"/>
                  </a:lnTo>
                  <a:lnTo>
                    <a:pt x="1066" y="1529"/>
                  </a:lnTo>
                  <a:lnTo>
                    <a:pt x="1075" y="1524"/>
                  </a:lnTo>
                  <a:lnTo>
                    <a:pt x="1077" y="1524"/>
                  </a:lnTo>
                  <a:lnTo>
                    <a:pt x="1080" y="1522"/>
                  </a:lnTo>
                  <a:lnTo>
                    <a:pt x="1085" y="1522"/>
                  </a:lnTo>
                  <a:lnTo>
                    <a:pt x="1092" y="1515"/>
                  </a:lnTo>
                  <a:lnTo>
                    <a:pt x="1096" y="1512"/>
                  </a:lnTo>
                  <a:lnTo>
                    <a:pt x="1101" y="1508"/>
                  </a:lnTo>
                  <a:lnTo>
                    <a:pt x="1103" y="1505"/>
                  </a:lnTo>
                  <a:lnTo>
                    <a:pt x="1106" y="1498"/>
                  </a:lnTo>
                  <a:lnTo>
                    <a:pt x="1108" y="1493"/>
                  </a:lnTo>
                  <a:lnTo>
                    <a:pt x="1108" y="1491"/>
                  </a:lnTo>
                  <a:lnTo>
                    <a:pt x="1108" y="1491"/>
                  </a:lnTo>
                  <a:lnTo>
                    <a:pt x="1108" y="1489"/>
                  </a:lnTo>
                  <a:lnTo>
                    <a:pt x="1108" y="1489"/>
                  </a:lnTo>
                  <a:lnTo>
                    <a:pt x="1108" y="1486"/>
                  </a:lnTo>
                  <a:lnTo>
                    <a:pt x="1103" y="1475"/>
                  </a:lnTo>
                  <a:lnTo>
                    <a:pt x="1101" y="1470"/>
                  </a:lnTo>
                  <a:lnTo>
                    <a:pt x="1099" y="1467"/>
                  </a:lnTo>
                  <a:lnTo>
                    <a:pt x="1096" y="1465"/>
                  </a:lnTo>
                  <a:lnTo>
                    <a:pt x="1092" y="1465"/>
                  </a:lnTo>
                  <a:lnTo>
                    <a:pt x="1082" y="1463"/>
                  </a:lnTo>
                  <a:lnTo>
                    <a:pt x="1075" y="1460"/>
                  </a:lnTo>
                  <a:lnTo>
                    <a:pt x="1066" y="1460"/>
                  </a:lnTo>
                  <a:lnTo>
                    <a:pt x="1059" y="1463"/>
                  </a:lnTo>
                  <a:lnTo>
                    <a:pt x="1054" y="1463"/>
                  </a:lnTo>
                  <a:lnTo>
                    <a:pt x="1049" y="1463"/>
                  </a:lnTo>
                  <a:lnTo>
                    <a:pt x="1044" y="1463"/>
                  </a:lnTo>
                  <a:lnTo>
                    <a:pt x="1042" y="1460"/>
                  </a:lnTo>
                  <a:lnTo>
                    <a:pt x="1040" y="1460"/>
                  </a:lnTo>
                  <a:lnTo>
                    <a:pt x="1037" y="1458"/>
                  </a:lnTo>
                  <a:lnTo>
                    <a:pt x="1037" y="1456"/>
                  </a:lnTo>
                  <a:lnTo>
                    <a:pt x="1037" y="1453"/>
                  </a:lnTo>
                  <a:lnTo>
                    <a:pt x="1037" y="1449"/>
                  </a:lnTo>
                  <a:lnTo>
                    <a:pt x="1037" y="1446"/>
                  </a:lnTo>
                  <a:lnTo>
                    <a:pt x="1040" y="1439"/>
                  </a:lnTo>
                  <a:lnTo>
                    <a:pt x="1042" y="1425"/>
                  </a:lnTo>
                  <a:lnTo>
                    <a:pt x="1044" y="1411"/>
                  </a:lnTo>
                  <a:lnTo>
                    <a:pt x="1047" y="1397"/>
                  </a:lnTo>
                  <a:lnTo>
                    <a:pt x="1047" y="1380"/>
                  </a:lnTo>
                  <a:lnTo>
                    <a:pt x="1044" y="1366"/>
                  </a:lnTo>
                  <a:lnTo>
                    <a:pt x="1042" y="1352"/>
                  </a:lnTo>
                  <a:lnTo>
                    <a:pt x="1037" y="1340"/>
                  </a:lnTo>
                  <a:lnTo>
                    <a:pt x="1035" y="1337"/>
                  </a:lnTo>
                  <a:lnTo>
                    <a:pt x="1033" y="1333"/>
                  </a:lnTo>
                  <a:lnTo>
                    <a:pt x="1028" y="1328"/>
                  </a:lnTo>
                  <a:lnTo>
                    <a:pt x="1021" y="1321"/>
                  </a:lnTo>
                  <a:lnTo>
                    <a:pt x="1016" y="1314"/>
                  </a:lnTo>
                  <a:lnTo>
                    <a:pt x="1011" y="1307"/>
                  </a:lnTo>
                  <a:lnTo>
                    <a:pt x="1009" y="1302"/>
                  </a:lnTo>
                  <a:lnTo>
                    <a:pt x="1009" y="1297"/>
                  </a:lnTo>
                  <a:lnTo>
                    <a:pt x="1009" y="1222"/>
                  </a:lnTo>
                  <a:lnTo>
                    <a:pt x="1009" y="1217"/>
                  </a:lnTo>
                  <a:lnTo>
                    <a:pt x="1009" y="1215"/>
                  </a:lnTo>
                  <a:lnTo>
                    <a:pt x="1007" y="1210"/>
                  </a:lnTo>
                  <a:lnTo>
                    <a:pt x="999" y="1198"/>
                  </a:lnTo>
                  <a:lnTo>
                    <a:pt x="995" y="1191"/>
                  </a:lnTo>
                  <a:lnTo>
                    <a:pt x="992" y="1186"/>
                  </a:lnTo>
                  <a:lnTo>
                    <a:pt x="990" y="1179"/>
                  </a:lnTo>
                  <a:lnTo>
                    <a:pt x="990" y="1172"/>
                  </a:lnTo>
                  <a:lnTo>
                    <a:pt x="988" y="1156"/>
                  </a:lnTo>
                  <a:lnTo>
                    <a:pt x="988" y="1139"/>
                  </a:lnTo>
                  <a:lnTo>
                    <a:pt x="990" y="1125"/>
                  </a:lnTo>
                  <a:lnTo>
                    <a:pt x="995" y="1111"/>
                  </a:lnTo>
                  <a:lnTo>
                    <a:pt x="999" y="1099"/>
                  </a:lnTo>
                  <a:lnTo>
                    <a:pt x="1004" y="1087"/>
                  </a:lnTo>
                  <a:lnTo>
                    <a:pt x="1014" y="1075"/>
                  </a:lnTo>
                  <a:lnTo>
                    <a:pt x="1023" y="1068"/>
                  </a:lnTo>
                  <a:lnTo>
                    <a:pt x="1028" y="1061"/>
                  </a:lnTo>
                  <a:lnTo>
                    <a:pt x="1035" y="1054"/>
                  </a:lnTo>
                  <a:lnTo>
                    <a:pt x="1035" y="1052"/>
                  </a:lnTo>
                  <a:lnTo>
                    <a:pt x="1037" y="1049"/>
                  </a:lnTo>
                  <a:lnTo>
                    <a:pt x="1037" y="1047"/>
                  </a:lnTo>
                  <a:lnTo>
                    <a:pt x="1037" y="1047"/>
                  </a:lnTo>
                  <a:lnTo>
                    <a:pt x="1042" y="1040"/>
                  </a:lnTo>
                  <a:lnTo>
                    <a:pt x="1044" y="1030"/>
                  </a:lnTo>
                  <a:lnTo>
                    <a:pt x="1047" y="1023"/>
                  </a:lnTo>
                  <a:lnTo>
                    <a:pt x="1049" y="1014"/>
                  </a:lnTo>
                  <a:lnTo>
                    <a:pt x="1051" y="1004"/>
                  </a:lnTo>
                  <a:lnTo>
                    <a:pt x="1051" y="997"/>
                  </a:lnTo>
                  <a:lnTo>
                    <a:pt x="1054" y="993"/>
                  </a:lnTo>
                  <a:lnTo>
                    <a:pt x="1070" y="981"/>
                  </a:lnTo>
                  <a:lnTo>
                    <a:pt x="1080" y="974"/>
                  </a:lnTo>
                  <a:lnTo>
                    <a:pt x="1092" y="969"/>
                  </a:lnTo>
                  <a:lnTo>
                    <a:pt x="1106" y="964"/>
                  </a:lnTo>
                  <a:lnTo>
                    <a:pt x="1120" y="962"/>
                  </a:lnTo>
                  <a:lnTo>
                    <a:pt x="1125" y="960"/>
                  </a:lnTo>
                  <a:lnTo>
                    <a:pt x="1127" y="960"/>
                  </a:lnTo>
                  <a:lnTo>
                    <a:pt x="1129" y="960"/>
                  </a:lnTo>
                  <a:lnTo>
                    <a:pt x="1129" y="960"/>
                  </a:lnTo>
                  <a:lnTo>
                    <a:pt x="1134" y="957"/>
                  </a:lnTo>
                  <a:lnTo>
                    <a:pt x="1136" y="955"/>
                  </a:lnTo>
                  <a:lnTo>
                    <a:pt x="1139" y="952"/>
                  </a:lnTo>
                  <a:lnTo>
                    <a:pt x="1141" y="948"/>
                  </a:lnTo>
                  <a:lnTo>
                    <a:pt x="1141" y="945"/>
                  </a:lnTo>
                  <a:lnTo>
                    <a:pt x="1141" y="941"/>
                  </a:lnTo>
                  <a:lnTo>
                    <a:pt x="1141" y="938"/>
                  </a:lnTo>
                  <a:lnTo>
                    <a:pt x="1141" y="934"/>
                  </a:lnTo>
                  <a:lnTo>
                    <a:pt x="1139" y="929"/>
                  </a:lnTo>
                  <a:lnTo>
                    <a:pt x="1136" y="924"/>
                  </a:lnTo>
                  <a:lnTo>
                    <a:pt x="1134" y="919"/>
                  </a:lnTo>
                  <a:lnTo>
                    <a:pt x="1132" y="910"/>
                  </a:lnTo>
                  <a:lnTo>
                    <a:pt x="1132" y="903"/>
                  </a:lnTo>
                  <a:lnTo>
                    <a:pt x="1132" y="896"/>
                  </a:lnTo>
                  <a:lnTo>
                    <a:pt x="1134" y="889"/>
                  </a:lnTo>
                  <a:lnTo>
                    <a:pt x="1139" y="884"/>
                  </a:lnTo>
                  <a:lnTo>
                    <a:pt x="1144" y="879"/>
                  </a:lnTo>
                  <a:lnTo>
                    <a:pt x="1148" y="874"/>
                  </a:lnTo>
                  <a:lnTo>
                    <a:pt x="1155" y="872"/>
                  </a:lnTo>
                  <a:lnTo>
                    <a:pt x="1160" y="870"/>
                  </a:lnTo>
                  <a:lnTo>
                    <a:pt x="1165" y="867"/>
                  </a:lnTo>
                  <a:lnTo>
                    <a:pt x="1174" y="863"/>
                  </a:lnTo>
                  <a:lnTo>
                    <a:pt x="1177" y="860"/>
                  </a:lnTo>
                  <a:lnTo>
                    <a:pt x="1179" y="860"/>
                  </a:lnTo>
                  <a:lnTo>
                    <a:pt x="1179" y="858"/>
                  </a:lnTo>
                  <a:lnTo>
                    <a:pt x="1181" y="858"/>
                  </a:lnTo>
                  <a:lnTo>
                    <a:pt x="1184" y="856"/>
                  </a:lnTo>
                  <a:lnTo>
                    <a:pt x="1186" y="851"/>
                  </a:lnTo>
                  <a:lnTo>
                    <a:pt x="1188" y="848"/>
                  </a:lnTo>
                  <a:lnTo>
                    <a:pt x="1191" y="846"/>
                  </a:lnTo>
                  <a:lnTo>
                    <a:pt x="1191" y="844"/>
                  </a:lnTo>
                  <a:lnTo>
                    <a:pt x="1186" y="830"/>
                  </a:lnTo>
                  <a:lnTo>
                    <a:pt x="1184" y="815"/>
                  </a:lnTo>
                  <a:lnTo>
                    <a:pt x="1179" y="804"/>
                  </a:lnTo>
                  <a:lnTo>
                    <a:pt x="1177" y="792"/>
                  </a:lnTo>
                  <a:lnTo>
                    <a:pt x="1184" y="787"/>
                  </a:lnTo>
                  <a:lnTo>
                    <a:pt x="1188" y="787"/>
                  </a:lnTo>
                  <a:lnTo>
                    <a:pt x="1191" y="787"/>
                  </a:lnTo>
                  <a:lnTo>
                    <a:pt x="1196" y="785"/>
                  </a:lnTo>
                  <a:lnTo>
                    <a:pt x="1200" y="785"/>
                  </a:lnTo>
                  <a:lnTo>
                    <a:pt x="1203" y="785"/>
                  </a:lnTo>
                  <a:lnTo>
                    <a:pt x="1203" y="785"/>
                  </a:lnTo>
                  <a:lnTo>
                    <a:pt x="1205" y="785"/>
                  </a:lnTo>
                  <a:lnTo>
                    <a:pt x="1210" y="782"/>
                  </a:lnTo>
                  <a:lnTo>
                    <a:pt x="1214" y="780"/>
                  </a:lnTo>
                  <a:lnTo>
                    <a:pt x="1217" y="780"/>
                  </a:lnTo>
                  <a:lnTo>
                    <a:pt x="1226" y="775"/>
                  </a:lnTo>
                  <a:lnTo>
                    <a:pt x="1229" y="771"/>
                  </a:lnTo>
                  <a:lnTo>
                    <a:pt x="1231" y="768"/>
                  </a:lnTo>
                  <a:lnTo>
                    <a:pt x="1233" y="766"/>
                  </a:lnTo>
                  <a:lnTo>
                    <a:pt x="1236" y="763"/>
                  </a:lnTo>
                  <a:lnTo>
                    <a:pt x="1238" y="761"/>
                  </a:lnTo>
                  <a:lnTo>
                    <a:pt x="1238" y="759"/>
                  </a:lnTo>
                  <a:lnTo>
                    <a:pt x="1240" y="759"/>
                  </a:lnTo>
                  <a:lnTo>
                    <a:pt x="1243" y="754"/>
                  </a:lnTo>
                  <a:lnTo>
                    <a:pt x="1247" y="745"/>
                  </a:lnTo>
                  <a:lnTo>
                    <a:pt x="1250" y="737"/>
                  </a:lnTo>
                  <a:lnTo>
                    <a:pt x="1252" y="730"/>
                  </a:lnTo>
                  <a:lnTo>
                    <a:pt x="1255" y="723"/>
                  </a:lnTo>
                  <a:lnTo>
                    <a:pt x="1257" y="719"/>
                  </a:lnTo>
                  <a:lnTo>
                    <a:pt x="1262" y="714"/>
                  </a:lnTo>
                  <a:lnTo>
                    <a:pt x="1269" y="711"/>
                  </a:lnTo>
                  <a:lnTo>
                    <a:pt x="1271" y="711"/>
                  </a:lnTo>
                  <a:lnTo>
                    <a:pt x="1273" y="709"/>
                  </a:lnTo>
                  <a:lnTo>
                    <a:pt x="1276" y="709"/>
                  </a:lnTo>
                  <a:lnTo>
                    <a:pt x="1276" y="709"/>
                  </a:lnTo>
                  <a:lnTo>
                    <a:pt x="1276" y="704"/>
                  </a:lnTo>
                  <a:lnTo>
                    <a:pt x="1278" y="702"/>
                  </a:lnTo>
                  <a:lnTo>
                    <a:pt x="1283" y="697"/>
                  </a:lnTo>
                  <a:lnTo>
                    <a:pt x="1285" y="697"/>
                  </a:lnTo>
                  <a:lnTo>
                    <a:pt x="1288" y="697"/>
                  </a:lnTo>
                  <a:lnTo>
                    <a:pt x="1292" y="695"/>
                  </a:lnTo>
                  <a:lnTo>
                    <a:pt x="1297" y="697"/>
                  </a:lnTo>
                  <a:lnTo>
                    <a:pt x="1299" y="697"/>
                  </a:lnTo>
                  <a:lnTo>
                    <a:pt x="1302" y="697"/>
                  </a:lnTo>
                  <a:lnTo>
                    <a:pt x="1302" y="697"/>
                  </a:lnTo>
                  <a:lnTo>
                    <a:pt x="1304" y="697"/>
                  </a:lnTo>
                  <a:lnTo>
                    <a:pt x="1304" y="697"/>
                  </a:lnTo>
                  <a:lnTo>
                    <a:pt x="1311" y="697"/>
                  </a:lnTo>
                  <a:lnTo>
                    <a:pt x="1316" y="695"/>
                  </a:lnTo>
                  <a:lnTo>
                    <a:pt x="1318" y="695"/>
                  </a:lnTo>
                  <a:lnTo>
                    <a:pt x="1323" y="693"/>
                  </a:lnTo>
                  <a:lnTo>
                    <a:pt x="1325" y="693"/>
                  </a:lnTo>
                  <a:lnTo>
                    <a:pt x="1333" y="685"/>
                  </a:lnTo>
                  <a:lnTo>
                    <a:pt x="1337" y="681"/>
                  </a:lnTo>
                  <a:lnTo>
                    <a:pt x="1344" y="674"/>
                  </a:lnTo>
                  <a:lnTo>
                    <a:pt x="1347" y="667"/>
                  </a:lnTo>
                  <a:lnTo>
                    <a:pt x="1347" y="667"/>
                  </a:lnTo>
                  <a:lnTo>
                    <a:pt x="1349" y="664"/>
                  </a:lnTo>
                  <a:lnTo>
                    <a:pt x="1349" y="662"/>
                  </a:lnTo>
                  <a:lnTo>
                    <a:pt x="1351" y="659"/>
                  </a:lnTo>
                  <a:lnTo>
                    <a:pt x="1351" y="655"/>
                  </a:lnTo>
                  <a:lnTo>
                    <a:pt x="1354" y="650"/>
                  </a:lnTo>
                  <a:lnTo>
                    <a:pt x="1354" y="645"/>
                  </a:lnTo>
                  <a:lnTo>
                    <a:pt x="1354" y="643"/>
                  </a:lnTo>
                  <a:lnTo>
                    <a:pt x="1354" y="638"/>
                  </a:lnTo>
                  <a:lnTo>
                    <a:pt x="1354" y="636"/>
                  </a:lnTo>
                  <a:lnTo>
                    <a:pt x="1356" y="634"/>
                  </a:lnTo>
                  <a:lnTo>
                    <a:pt x="1354" y="626"/>
                  </a:lnTo>
                  <a:lnTo>
                    <a:pt x="1356" y="622"/>
                  </a:lnTo>
                  <a:lnTo>
                    <a:pt x="1358" y="615"/>
                  </a:lnTo>
                  <a:lnTo>
                    <a:pt x="1361" y="610"/>
                  </a:lnTo>
                  <a:lnTo>
                    <a:pt x="1363" y="608"/>
                  </a:lnTo>
                  <a:lnTo>
                    <a:pt x="1366" y="605"/>
                  </a:lnTo>
                  <a:lnTo>
                    <a:pt x="1377" y="598"/>
                  </a:lnTo>
                  <a:lnTo>
                    <a:pt x="1389" y="596"/>
                  </a:lnTo>
                  <a:lnTo>
                    <a:pt x="1401" y="593"/>
                  </a:lnTo>
                  <a:lnTo>
                    <a:pt x="1415" y="591"/>
                  </a:lnTo>
                  <a:lnTo>
                    <a:pt x="1418" y="589"/>
                  </a:lnTo>
                  <a:lnTo>
                    <a:pt x="1427" y="579"/>
                  </a:lnTo>
                  <a:lnTo>
                    <a:pt x="1436" y="570"/>
                  </a:lnTo>
                  <a:lnTo>
                    <a:pt x="1444" y="563"/>
                  </a:lnTo>
                  <a:lnTo>
                    <a:pt x="1451" y="556"/>
                  </a:lnTo>
                  <a:lnTo>
                    <a:pt x="1451" y="553"/>
                  </a:lnTo>
                  <a:lnTo>
                    <a:pt x="1453" y="551"/>
                  </a:lnTo>
                  <a:lnTo>
                    <a:pt x="1453" y="546"/>
                  </a:lnTo>
                  <a:lnTo>
                    <a:pt x="1451" y="541"/>
                  </a:lnTo>
                  <a:lnTo>
                    <a:pt x="1448" y="539"/>
                  </a:lnTo>
                  <a:lnTo>
                    <a:pt x="1446" y="537"/>
                  </a:lnTo>
                  <a:lnTo>
                    <a:pt x="1441" y="534"/>
                  </a:lnTo>
                  <a:lnTo>
                    <a:pt x="1439" y="532"/>
                  </a:lnTo>
                  <a:lnTo>
                    <a:pt x="1436" y="530"/>
                  </a:lnTo>
                  <a:lnTo>
                    <a:pt x="1434" y="525"/>
                  </a:lnTo>
                  <a:lnTo>
                    <a:pt x="1429" y="515"/>
                  </a:lnTo>
                  <a:lnTo>
                    <a:pt x="1427" y="511"/>
                  </a:lnTo>
                  <a:lnTo>
                    <a:pt x="1427" y="508"/>
                  </a:lnTo>
                  <a:lnTo>
                    <a:pt x="1429" y="499"/>
                  </a:lnTo>
                  <a:lnTo>
                    <a:pt x="1432" y="494"/>
                  </a:lnTo>
                  <a:lnTo>
                    <a:pt x="1434" y="489"/>
                  </a:lnTo>
                  <a:lnTo>
                    <a:pt x="1436" y="485"/>
                  </a:lnTo>
                  <a:lnTo>
                    <a:pt x="1436" y="482"/>
                  </a:lnTo>
                  <a:lnTo>
                    <a:pt x="1439" y="480"/>
                  </a:lnTo>
                  <a:lnTo>
                    <a:pt x="1441" y="470"/>
                  </a:lnTo>
                  <a:lnTo>
                    <a:pt x="1441" y="466"/>
                  </a:lnTo>
                  <a:lnTo>
                    <a:pt x="1444" y="461"/>
                  </a:lnTo>
                  <a:lnTo>
                    <a:pt x="1444" y="459"/>
                  </a:lnTo>
                  <a:lnTo>
                    <a:pt x="1444" y="456"/>
                  </a:lnTo>
                  <a:lnTo>
                    <a:pt x="1444" y="456"/>
                  </a:lnTo>
                  <a:lnTo>
                    <a:pt x="1446" y="452"/>
                  </a:lnTo>
                  <a:lnTo>
                    <a:pt x="1446" y="447"/>
                  </a:lnTo>
                  <a:lnTo>
                    <a:pt x="1446" y="445"/>
                  </a:lnTo>
                  <a:lnTo>
                    <a:pt x="1446" y="440"/>
                  </a:lnTo>
                  <a:lnTo>
                    <a:pt x="1446" y="440"/>
                  </a:lnTo>
                  <a:lnTo>
                    <a:pt x="1448" y="437"/>
                  </a:lnTo>
                  <a:lnTo>
                    <a:pt x="1448" y="437"/>
                  </a:lnTo>
                  <a:lnTo>
                    <a:pt x="1458" y="390"/>
                  </a:lnTo>
                  <a:lnTo>
                    <a:pt x="1460" y="381"/>
                  </a:lnTo>
                  <a:lnTo>
                    <a:pt x="1462" y="348"/>
                  </a:lnTo>
                  <a:lnTo>
                    <a:pt x="1465" y="333"/>
                  </a:lnTo>
                  <a:lnTo>
                    <a:pt x="1462" y="329"/>
                  </a:lnTo>
                  <a:lnTo>
                    <a:pt x="1460" y="324"/>
                  </a:lnTo>
                  <a:lnTo>
                    <a:pt x="1458" y="317"/>
                  </a:lnTo>
                  <a:lnTo>
                    <a:pt x="1453" y="312"/>
                  </a:lnTo>
                  <a:lnTo>
                    <a:pt x="1446" y="305"/>
                  </a:lnTo>
                  <a:lnTo>
                    <a:pt x="1441" y="300"/>
                  </a:lnTo>
                  <a:lnTo>
                    <a:pt x="1439" y="296"/>
                  </a:lnTo>
                  <a:lnTo>
                    <a:pt x="1429" y="291"/>
                  </a:lnTo>
                  <a:lnTo>
                    <a:pt x="1427" y="289"/>
                  </a:lnTo>
                  <a:lnTo>
                    <a:pt x="1427" y="289"/>
                  </a:lnTo>
                  <a:lnTo>
                    <a:pt x="1420" y="284"/>
                  </a:lnTo>
                  <a:lnTo>
                    <a:pt x="1415" y="279"/>
                  </a:lnTo>
                  <a:lnTo>
                    <a:pt x="1389" y="270"/>
                  </a:lnTo>
                  <a:lnTo>
                    <a:pt x="1363" y="260"/>
                  </a:lnTo>
                  <a:lnTo>
                    <a:pt x="1351" y="256"/>
                  </a:lnTo>
                  <a:lnTo>
                    <a:pt x="1344" y="253"/>
                  </a:lnTo>
                  <a:lnTo>
                    <a:pt x="1340" y="251"/>
                  </a:lnTo>
                  <a:lnTo>
                    <a:pt x="1316" y="246"/>
                  </a:lnTo>
                  <a:lnTo>
                    <a:pt x="1307" y="244"/>
                  </a:lnTo>
                  <a:lnTo>
                    <a:pt x="1302" y="244"/>
                  </a:lnTo>
                  <a:lnTo>
                    <a:pt x="1297" y="244"/>
                  </a:lnTo>
                  <a:lnTo>
                    <a:pt x="1295" y="246"/>
                  </a:lnTo>
                  <a:lnTo>
                    <a:pt x="1292" y="248"/>
                  </a:lnTo>
                  <a:lnTo>
                    <a:pt x="1290" y="248"/>
                  </a:lnTo>
                  <a:lnTo>
                    <a:pt x="1290" y="253"/>
                  </a:lnTo>
                  <a:lnTo>
                    <a:pt x="1288" y="263"/>
                  </a:lnTo>
                  <a:lnTo>
                    <a:pt x="1288" y="263"/>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104" name="TextBox 103">
              <a:extLst>
                <a:ext uri="{FF2B5EF4-FFF2-40B4-BE49-F238E27FC236}">
                  <a16:creationId xmlns:a16="http://schemas.microsoft.com/office/drawing/2014/main" id="{8B01EB7F-0EAC-44D8-9B62-AF241573F705}"/>
                </a:ext>
              </a:extLst>
            </p:cNvPr>
            <p:cNvSpPr txBox="1"/>
            <p:nvPr/>
          </p:nvSpPr>
          <p:spPr>
            <a:xfrm>
              <a:off x="4273216" y="3140018"/>
              <a:ext cx="559361" cy="288464"/>
            </a:xfrm>
            <a:prstGeom prst="rect">
              <a:avLst/>
            </a:prstGeom>
            <a:grpFill/>
            <a:ln>
              <a:noFill/>
            </a:ln>
          </p:spPr>
          <p:txBody>
            <a:bodyPr wrap="none" lIns="0" tIns="0" rIns="0" bIns="0" rtlCol="0">
              <a:spAutoFit/>
            </a:bodyPr>
            <a:lstStyle/>
            <a:p>
              <a:pPr algn="ctr"/>
              <a:r>
                <a:rPr lang="en-US" sz="1300" dirty="0">
                  <a:solidFill>
                    <a:schemeClr val="bg1"/>
                  </a:solidFill>
                  <a:latin typeface="+mj-lt"/>
                </a:rPr>
                <a:t>29%</a:t>
              </a:r>
            </a:p>
          </p:txBody>
        </p:sp>
        <p:sp>
          <p:nvSpPr>
            <p:cNvPr id="105" name="TextBox 104">
              <a:extLst>
                <a:ext uri="{FF2B5EF4-FFF2-40B4-BE49-F238E27FC236}">
                  <a16:creationId xmlns:a16="http://schemas.microsoft.com/office/drawing/2014/main" id="{148D8C7D-488C-44F0-B094-88ED13664C07}"/>
                </a:ext>
              </a:extLst>
            </p:cNvPr>
            <p:cNvSpPr txBox="1"/>
            <p:nvPr/>
          </p:nvSpPr>
          <p:spPr>
            <a:xfrm>
              <a:off x="4034601" y="3914501"/>
              <a:ext cx="399874" cy="288464"/>
            </a:xfrm>
            <a:prstGeom prst="rect">
              <a:avLst/>
            </a:prstGeom>
            <a:grpFill/>
            <a:ln>
              <a:noFill/>
            </a:ln>
          </p:spPr>
          <p:txBody>
            <a:bodyPr wrap="none" lIns="0" tIns="0" rIns="0" bIns="0" rtlCol="0">
              <a:spAutoFit/>
            </a:bodyPr>
            <a:lstStyle/>
            <a:p>
              <a:pPr algn="ctr"/>
              <a:r>
                <a:rPr lang="en-US" sz="1300" dirty="0">
                  <a:solidFill>
                    <a:schemeClr val="bg1"/>
                  </a:solidFill>
                  <a:latin typeface="+mj-lt"/>
                </a:rPr>
                <a:t>5%</a:t>
              </a:r>
            </a:p>
          </p:txBody>
        </p:sp>
        <p:sp>
          <p:nvSpPr>
            <p:cNvPr id="106" name="TextBox 105">
              <a:extLst>
                <a:ext uri="{FF2B5EF4-FFF2-40B4-BE49-F238E27FC236}">
                  <a16:creationId xmlns:a16="http://schemas.microsoft.com/office/drawing/2014/main" id="{4689A6EC-560D-48C8-A4E3-FE2DA22D6875}"/>
                </a:ext>
              </a:extLst>
            </p:cNvPr>
            <p:cNvSpPr txBox="1"/>
            <p:nvPr/>
          </p:nvSpPr>
          <p:spPr>
            <a:xfrm>
              <a:off x="3643513" y="3293542"/>
              <a:ext cx="399874" cy="288464"/>
            </a:xfrm>
            <a:prstGeom prst="rect">
              <a:avLst/>
            </a:prstGeom>
            <a:grpFill/>
            <a:ln>
              <a:noFill/>
            </a:ln>
          </p:spPr>
          <p:txBody>
            <a:bodyPr wrap="none" lIns="0" tIns="0" rIns="0" bIns="0" rtlCol="0">
              <a:spAutoFit/>
            </a:bodyPr>
            <a:lstStyle/>
            <a:p>
              <a:pPr algn="ctr"/>
              <a:r>
                <a:rPr lang="en-US" sz="1300" dirty="0">
                  <a:solidFill>
                    <a:schemeClr val="bg1"/>
                  </a:solidFill>
                  <a:latin typeface="+mj-lt"/>
                </a:rPr>
                <a:t>9%</a:t>
              </a:r>
            </a:p>
          </p:txBody>
        </p:sp>
        <p:sp>
          <p:nvSpPr>
            <p:cNvPr id="107" name="TextBox 106">
              <a:extLst>
                <a:ext uri="{FF2B5EF4-FFF2-40B4-BE49-F238E27FC236}">
                  <a16:creationId xmlns:a16="http://schemas.microsoft.com/office/drawing/2014/main" id="{DAEF514A-8031-469E-A520-742CB84C0D9A}"/>
                </a:ext>
              </a:extLst>
            </p:cNvPr>
            <p:cNvSpPr txBox="1"/>
            <p:nvPr/>
          </p:nvSpPr>
          <p:spPr>
            <a:xfrm>
              <a:off x="2812056" y="2952803"/>
              <a:ext cx="559361" cy="288464"/>
            </a:xfrm>
            <a:prstGeom prst="rect">
              <a:avLst/>
            </a:prstGeom>
            <a:noFill/>
            <a:ln>
              <a:noFill/>
            </a:ln>
          </p:spPr>
          <p:txBody>
            <a:bodyPr wrap="none" lIns="0" tIns="0" rIns="0" bIns="0" rtlCol="0">
              <a:spAutoFit/>
            </a:bodyPr>
            <a:lstStyle/>
            <a:p>
              <a:pPr algn="ctr"/>
              <a:r>
                <a:rPr lang="en-US" sz="1300" dirty="0">
                  <a:solidFill>
                    <a:schemeClr val="bg1"/>
                  </a:solidFill>
                  <a:latin typeface="+mj-lt"/>
                </a:rPr>
                <a:t>50%</a:t>
              </a:r>
            </a:p>
          </p:txBody>
        </p:sp>
        <p:sp>
          <p:nvSpPr>
            <p:cNvPr id="108" name="TextBox 107">
              <a:extLst>
                <a:ext uri="{FF2B5EF4-FFF2-40B4-BE49-F238E27FC236}">
                  <a16:creationId xmlns:a16="http://schemas.microsoft.com/office/drawing/2014/main" id="{A428329B-2270-4F2A-8319-AAAAC2D76989}"/>
                </a:ext>
              </a:extLst>
            </p:cNvPr>
            <p:cNvSpPr txBox="1"/>
            <p:nvPr/>
          </p:nvSpPr>
          <p:spPr>
            <a:xfrm>
              <a:off x="3537736" y="2861617"/>
              <a:ext cx="399874" cy="288464"/>
            </a:xfrm>
            <a:prstGeom prst="rect">
              <a:avLst/>
            </a:prstGeom>
            <a:noFill/>
            <a:ln>
              <a:noFill/>
            </a:ln>
          </p:spPr>
          <p:txBody>
            <a:bodyPr wrap="none" lIns="0" tIns="0" rIns="0" bIns="0" rtlCol="0">
              <a:spAutoFit/>
            </a:bodyPr>
            <a:lstStyle/>
            <a:p>
              <a:pPr algn="ctr"/>
              <a:r>
                <a:rPr lang="en-US" sz="1300" dirty="0">
                  <a:solidFill>
                    <a:schemeClr val="bg1"/>
                  </a:solidFill>
                  <a:latin typeface="+mj-lt"/>
                </a:rPr>
                <a:t>7%</a:t>
              </a:r>
            </a:p>
          </p:txBody>
        </p:sp>
      </p:grpSp>
      <p:grpSp>
        <p:nvGrpSpPr>
          <p:cNvPr id="152" name="Group 151">
            <a:extLst>
              <a:ext uri="{FF2B5EF4-FFF2-40B4-BE49-F238E27FC236}">
                <a16:creationId xmlns:a16="http://schemas.microsoft.com/office/drawing/2014/main" id="{C9C80228-0A50-4F48-848A-BE6BE71053CC}"/>
              </a:ext>
            </a:extLst>
          </p:cNvPr>
          <p:cNvGrpSpPr/>
          <p:nvPr/>
        </p:nvGrpSpPr>
        <p:grpSpPr>
          <a:xfrm>
            <a:off x="8130274" y="2275465"/>
            <a:ext cx="1835626" cy="1324580"/>
            <a:chOff x="2470284" y="2637802"/>
            <a:chExt cx="2646830" cy="1909941"/>
          </a:xfrm>
          <a:solidFill>
            <a:schemeClr val="bg2"/>
          </a:solidFill>
        </p:grpSpPr>
        <p:sp>
          <p:nvSpPr>
            <p:cNvPr id="153" name="Freeform 152">
              <a:extLst>
                <a:ext uri="{FF2B5EF4-FFF2-40B4-BE49-F238E27FC236}">
                  <a16:creationId xmlns:a16="http://schemas.microsoft.com/office/drawing/2014/main" id="{EEE28AF5-1209-4E93-8515-BA8E12BD83A7}"/>
                </a:ext>
              </a:extLst>
            </p:cNvPr>
            <p:cNvSpPr>
              <a:spLocks/>
            </p:cNvSpPr>
            <p:nvPr/>
          </p:nvSpPr>
          <p:spPr bwMode="auto">
            <a:xfrm>
              <a:off x="2470284" y="2637802"/>
              <a:ext cx="1136931" cy="1205320"/>
            </a:xfrm>
            <a:custGeom>
              <a:avLst/>
              <a:gdLst/>
              <a:ahLst/>
              <a:cxnLst>
                <a:cxn ang="0">
                  <a:pos x="413" y="92"/>
                </a:cxn>
                <a:cxn ang="0">
                  <a:pos x="326" y="71"/>
                </a:cxn>
                <a:cxn ang="0">
                  <a:pos x="182" y="134"/>
                </a:cxn>
                <a:cxn ang="0">
                  <a:pos x="94" y="23"/>
                </a:cxn>
                <a:cxn ang="0">
                  <a:pos x="5" y="21"/>
                </a:cxn>
                <a:cxn ang="0">
                  <a:pos x="38" y="118"/>
                </a:cxn>
                <a:cxn ang="0">
                  <a:pos x="66" y="205"/>
                </a:cxn>
                <a:cxn ang="0">
                  <a:pos x="61" y="368"/>
                </a:cxn>
                <a:cxn ang="0">
                  <a:pos x="87" y="562"/>
                </a:cxn>
                <a:cxn ang="0">
                  <a:pos x="208" y="593"/>
                </a:cxn>
                <a:cxn ang="0">
                  <a:pos x="307" y="642"/>
                </a:cxn>
                <a:cxn ang="0">
                  <a:pos x="371" y="647"/>
                </a:cxn>
                <a:cxn ang="0">
                  <a:pos x="442" y="687"/>
                </a:cxn>
                <a:cxn ang="0">
                  <a:pos x="472" y="812"/>
                </a:cxn>
                <a:cxn ang="0">
                  <a:pos x="477" y="895"/>
                </a:cxn>
                <a:cxn ang="0">
                  <a:pos x="468" y="1051"/>
                </a:cxn>
                <a:cxn ang="0">
                  <a:pos x="491" y="1070"/>
                </a:cxn>
                <a:cxn ang="0">
                  <a:pos x="555" y="985"/>
                </a:cxn>
                <a:cxn ang="0">
                  <a:pos x="739" y="1086"/>
                </a:cxn>
                <a:cxn ang="0">
                  <a:pos x="815" y="1051"/>
                </a:cxn>
                <a:cxn ang="0">
                  <a:pos x="921" y="1039"/>
                </a:cxn>
                <a:cxn ang="0">
                  <a:pos x="985" y="1155"/>
                </a:cxn>
                <a:cxn ang="0">
                  <a:pos x="1058" y="1249"/>
                </a:cxn>
                <a:cxn ang="0">
                  <a:pos x="1108" y="1273"/>
                </a:cxn>
                <a:cxn ang="0">
                  <a:pos x="983" y="1438"/>
                </a:cxn>
                <a:cxn ang="0">
                  <a:pos x="1006" y="1490"/>
                </a:cxn>
                <a:cxn ang="0">
                  <a:pos x="1060" y="1599"/>
                </a:cxn>
                <a:cxn ang="0">
                  <a:pos x="1032" y="1665"/>
                </a:cxn>
                <a:cxn ang="0">
                  <a:pos x="926" y="1727"/>
                </a:cxn>
                <a:cxn ang="0">
                  <a:pos x="973" y="1809"/>
                </a:cxn>
                <a:cxn ang="0">
                  <a:pos x="1146" y="1849"/>
                </a:cxn>
                <a:cxn ang="0">
                  <a:pos x="1271" y="1934"/>
                </a:cxn>
                <a:cxn ang="0">
                  <a:pos x="1287" y="1849"/>
                </a:cxn>
                <a:cxn ang="0">
                  <a:pos x="1273" y="1703"/>
                </a:cxn>
                <a:cxn ang="0">
                  <a:pos x="1275" y="1585"/>
                </a:cxn>
                <a:cxn ang="0">
                  <a:pos x="1264" y="1488"/>
                </a:cxn>
                <a:cxn ang="0">
                  <a:pos x="1327" y="1341"/>
                </a:cxn>
                <a:cxn ang="0">
                  <a:pos x="1245" y="1339"/>
                </a:cxn>
                <a:cxn ang="0">
                  <a:pos x="1240" y="1254"/>
                </a:cxn>
                <a:cxn ang="0">
                  <a:pos x="1294" y="1242"/>
                </a:cxn>
                <a:cxn ang="0">
                  <a:pos x="1351" y="1216"/>
                </a:cxn>
                <a:cxn ang="0">
                  <a:pos x="1450" y="1181"/>
                </a:cxn>
                <a:cxn ang="0">
                  <a:pos x="1564" y="1207"/>
                </a:cxn>
                <a:cxn ang="0">
                  <a:pos x="1597" y="1136"/>
                </a:cxn>
                <a:cxn ang="0">
                  <a:pos x="1639" y="1065"/>
                </a:cxn>
                <a:cxn ang="0">
                  <a:pos x="1620" y="959"/>
                </a:cxn>
                <a:cxn ang="0">
                  <a:pos x="1665" y="888"/>
                </a:cxn>
                <a:cxn ang="0">
                  <a:pos x="1573" y="808"/>
                </a:cxn>
                <a:cxn ang="0">
                  <a:pos x="1528" y="746"/>
                </a:cxn>
                <a:cxn ang="0">
                  <a:pos x="1453" y="697"/>
                </a:cxn>
                <a:cxn ang="0">
                  <a:pos x="1360" y="706"/>
                </a:cxn>
                <a:cxn ang="0">
                  <a:pos x="1318" y="656"/>
                </a:cxn>
                <a:cxn ang="0">
                  <a:pos x="1264" y="576"/>
                </a:cxn>
                <a:cxn ang="0">
                  <a:pos x="1221" y="529"/>
                </a:cxn>
                <a:cxn ang="0">
                  <a:pos x="1141" y="503"/>
                </a:cxn>
                <a:cxn ang="0">
                  <a:pos x="1127" y="354"/>
                </a:cxn>
                <a:cxn ang="0">
                  <a:pos x="1049" y="335"/>
                </a:cxn>
                <a:cxn ang="0">
                  <a:pos x="985" y="333"/>
                </a:cxn>
                <a:cxn ang="0">
                  <a:pos x="864" y="274"/>
                </a:cxn>
                <a:cxn ang="0">
                  <a:pos x="831" y="189"/>
                </a:cxn>
                <a:cxn ang="0">
                  <a:pos x="742" y="153"/>
                </a:cxn>
                <a:cxn ang="0">
                  <a:pos x="683" y="115"/>
                </a:cxn>
                <a:cxn ang="0">
                  <a:pos x="586" y="182"/>
                </a:cxn>
              </a:cxnLst>
              <a:rect l="0" t="0" r="r" b="b"/>
              <a:pathLst>
                <a:path w="1668" h="1934">
                  <a:moveTo>
                    <a:pt x="508" y="146"/>
                  </a:moveTo>
                  <a:lnTo>
                    <a:pt x="501" y="146"/>
                  </a:lnTo>
                  <a:lnTo>
                    <a:pt x="494" y="146"/>
                  </a:lnTo>
                  <a:lnTo>
                    <a:pt x="487" y="146"/>
                  </a:lnTo>
                  <a:lnTo>
                    <a:pt x="479" y="146"/>
                  </a:lnTo>
                  <a:lnTo>
                    <a:pt x="472" y="144"/>
                  </a:lnTo>
                  <a:lnTo>
                    <a:pt x="468" y="144"/>
                  </a:lnTo>
                  <a:lnTo>
                    <a:pt x="463" y="141"/>
                  </a:lnTo>
                  <a:lnTo>
                    <a:pt x="458" y="139"/>
                  </a:lnTo>
                  <a:lnTo>
                    <a:pt x="453" y="137"/>
                  </a:lnTo>
                  <a:lnTo>
                    <a:pt x="451" y="134"/>
                  </a:lnTo>
                  <a:lnTo>
                    <a:pt x="449" y="132"/>
                  </a:lnTo>
                  <a:lnTo>
                    <a:pt x="446" y="130"/>
                  </a:lnTo>
                  <a:lnTo>
                    <a:pt x="446" y="127"/>
                  </a:lnTo>
                  <a:lnTo>
                    <a:pt x="446" y="115"/>
                  </a:lnTo>
                  <a:lnTo>
                    <a:pt x="449" y="106"/>
                  </a:lnTo>
                  <a:lnTo>
                    <a:pt x="449" y="96"/>
                  </a:lnTo>
                  <a:lnTo>
                    <a:pt x="453" y="89"/>
                  </a:lnTo>
                  <a:lnTo>
                    <a:pt x="439" y="82"/>
                  </a:lnTo>
                  <a:lnTo>
                    <a:pt x="430" y="87"/>
                  </a:lnTo>
                  <a:lnTo>
                    <a:pt x="420" y="89"/>
                  </a:lnTo>
                  <a:lnTo>
                    <a:pt x="413" y="92"/>
                  </a:lnTo>
                  <a:lnTo>
                    <a:pt x="404" y="92"/>
                  </a:lnTo>
                  <a:lnTo>
                    <a:pt x="397" y="89"/>
                  </a:lnTo>
                  <a:lnTo>
                    <a:pt x="390" y="87"/>
                  </a:lnTo>
                  <a:lnTo>
                    <a:pt x="383" y="82"/>
                  </a:lnTo>
                  <a:lnTo>
                    <a:pt x="376" y="75"/>
                  </a:lnTo>
                  <a:lnTo>
                    <a:pt x="376" y="78"/>
                  </a:lnTo>
                  <a:lnTo>
                    <a:pt x="376" y="78"/>
                  </a:lnTo>
                  <a:lnTo>
                    <a:pt x="376" y="80"/>
                  </a:lnTo>
                  <a:lnTo>
                    <a:pt x="373" y="80"/>
                  </a:lnTo>
                  <a:lnTo>
                    <a:pt x="373" y="82"/>
                  </a:lnTo>
                  <a:lnTo>
                    <a:pt x="371" y="80"/>
                  </a:lnTo>
                  <a:lnTo>
                    <a:pt x="368" y="80"/>
                  </a:lnTo>
                  <a:lnTo>
                    <a:pt x="366" y="78"/>
                  </a:lnTo>
                  <a:lnTo>
                    <a:pt x="366" y="78"/>
                  </a:lnTo>
                  <a:lnTo>
                    <a:pt x="366" y="75"/>
                  </a:lnTo>
                  <a:lnTo>
                    <a:pt x="364" y="75"/>
                  </a:lnTo>
                  <a:lnTo>
                    <a:pt x="359" y="73"/>
                  </a:lnTo>
                  <a:lnTo>
                    <a:pt x="357" y="71"/>
                  </a:lnTo>
                  <a:lnTo>
                    <a:pt x="354" y="71"/>
                  </a:lnTo>
                  <a:lnTo>
                    <a:pt x="342" y="71"/>
                  </a:lnTo>
                  <a:lnTo>
                    <a:pt x="335" y="71"/>
                  </a:lnTo>
                  <a:lnTo>
                    <a:pt x="326" y="71"/>
                  </a:lnTo>
                  <a:lnTo>
                    <a:pt x="319" y="71"/>
                  </a:lnTo>
                  <a:lnTo>
                    <a:pt x="309" y="73"/>
                  </a:lnTo>
                  <a:lnTo>
                    <a:pt x="302" y="75"/>
                  </a:lnTo>
                  <a:lnTo>
                    <a:pt x="298" y="78"/>
                  </a:lnTo>
                  <a:lnTo>
                    <a:pt x="290" y="80"/>
                  </a:lnTo>
                  <a:lnTo>
                    <a:pt x="283" y="85"/>
                  </a:lnTo>
                  <a:lnTo>
                    <a:pt x="274" y="89"/>
                  </a:lnTo>
                  <a:lnTo>
                    <a:pt x="267" y="96"/>
                  </a:lnTo>
                  <a:lnTo>
                    <a:pt x="260" y="104"/>
                  </a:lnTo>
                  <a:lnTo>
                    <a:pt x="257" y="106"/>
                  </a:lnTo>
                  <a:lnTo>
                    <a:pt x="255" y="108"/>
                  </a:lnTo>
                  <a:lnTo>
                    <a:pt x="250" y="111"/>
                  </a:lnTo>
                  <a:lnTo>
                    <a:pt x="248" y="113"/>
                  </a:lnTo>
                  <a:lnTo>
                    <a:pt x="222" y="130"/>
                  </a:lnTo>
                  <a:lnTo>
                    <a:pt x="198" y="146"/>
                  </a:lnTo>
                  <a:lnTo>
                    <a:pt x="194" y="148"/>
                  </a:lnTo>
                  <a:lnTo>
                    <a:pt x="191" y="148"/>
                  </a:lnTo>
                  <a:lnTo>
                    <a:pt x="189" y="148"/>
                  </a:lnTo>
                  <a:lnTo>
                    <a:pt x="187" y="146"/>
                  </a:lnTo>
                  <a:lnTo>
                    <a:pt x="184" y="144"/>
                  </a:lnTo>
                  <a:lnTo>
                    <a:pt x="184" y="139"/>
                  </a:lnTo>
                  <a:lnTo>
                    <a:pt x="182" y="134"/>
                  </a:lnTo>
                  <a:lnTo>
                    <a:pt x="182" y="127"/>
                  </a:lnTo>
                  <a:lnTo>
                    <a:pt x="177" y="96"/>
                  </a:lnTo>
                  <a:lnTo>
                    <a:pt x="175" y="63"/>
                  </a:lnTo>
                  <a:lnTo>
                    <a:pt x="175" y="59"/>
                  </a:lnTo>
                  <a:lnTo>
                    <a:pt x="172" y="56"/>
                  </a:lnTo>
                  <a:lnTo>
                    <a:pt x="170" y="52"/>
                  </a:lnTo>
                  <a:lnTo>
                    <a:pt x="168" y="49"/>
                  </a:lnTo>
                  <a:lnTo>
                    <a:pt x="165" y="47"/>
                  </a:lnTo>
                  <a:lnTo>
                    <a:pt x="161" y="47"/>
                  </a:lnTo>
                  <a:lnTo>
                    <a:pt x="156" y="47"/>
                  </a:lnTo>
                  <a:lnTo>
                    <a:pt x="149" y="47"/>
                  </a:lnTo>
                  <a:lnTo>
                    <a:pt x="142" y="49"/>
                  </a:lnTo>
                  <a:lnTo>
                    <a:pt x="135" y="47"/>
                  </a:lnTo>
                  <a:lnTo>
                    <a:pt x="128" y="47"/>
                  </a:lnTo>
                  <a:lnTo>
                    <a:pt x="123" y="45"/>
                  </a:lnTo>
                  <a:lnTo>
                    <a:pt x="109" y="42"/>
                  </a:lnTo>
                  <a:lnTo>
                    <a:pt x="106" y="40"/>
                  </a:lnTo>
                  <a:lnTo>
                    <a:pt x="104" y="37"/>
                  </a:lnTo>
                  <a:lnTo>
                    <a:pt x="99" y="33"/>
                  </a:lnTo>
                  <a:lnTo>
                    <a:pt x="97" y="30"/>
                  </a:lnTo>
                  <a:lnTo>
                    <a:pt x="97" y="28"/>
                  </a:lnTo>
                  <a:lnTo>
                    <a:pt x="94" y="23"/>
                  </a:lnTo>
                  <a:lnTo>
                    <a:pt x="94" y="21"/>
                  </a:lnTo>
                  <a:lnTo>
                    <a:pt x="92" y="19"/>
                  </a:lnTo>
                  <a:lnTo>
                    <a:pt x="90" y="19"/>
                  </a:lnTo>
                  <a:lnTo>
                    <a:pt x="87" y="19"/>
                  </a:lnTo>
                  <a:lnTo>
                    <a:pt x="83" y="16"/>
                  </a:lnTo>
                  <a:lnTo>
                    <a:pt x="80" y="14"/>
                  </a:lnTo>
                  <a:lnTo>
                    <a:pt x="78" y="14"/>
                  </a:lnTo>
                  <a:lnTo>
                    <a:pt x="76" y="11"/>
                  </a:lnTo>
                  <a:lnTo>
                    <a:pt x="76" y="9"/>
                  </a:lnTo>
                  <a:lnTo>
                    <a:pt x="73" y="2"/>
                  </a:lnTo>
                  <a:lnTo>
                    <a:pt x="73" y="2"/>
                  </a:lnTo>
                  <a:lnTo>
                    <a:pt x="71" y="2"/>
                  </a:lnTo>
                  <a:lnTo>
                    <a:pt x="68" y="0"/>
                  </a:lnTo>
                  <a:lnTo>
                    <a:pt x="66" y="0"/>
                  </a:lnTo>
                  <a:lnTo>
                    <a:pt x="54" y="0"/>
                  </a:lnTo>
                  <a:lnTo>
                    <a:pt x="45" y="2"/>
                  </a:lnTo>
                  <a:lnTo>
                    <a:pt x="35" y="4"/>
                  </a:lnTo>
                  <a:lnTo>
                    <a:pt x="28" y="11"/>
                  </a:lnTo>
                  <a:lnTo>
                    <a:pt x="24" y="14"/>
                  </a:lnTo>
                  <a:lnTo>
                    <a:pt x="19" y="19"/>
                  </a:lnTo>
                  <a:lnTo>
                    <a:pt x="12" y="19"/>
                  </a:lnTo>
                  <a:lnTo>
                    <a:pt x="5" y="21"/>
                  </a:lnTo>
                  <a:lnTo>
                    <a:pt x="5" y="23"/>
                  </a:lnTo>
                  <a:lnTo>
                    <a:pt x="5" y="28"/>
                  </a:lnTo>
                  <a:lnTo>
                    <a:pt x="2" y="33"/>
                  </a:lnTo>
                  <a:lnTo>
                    <a:pt x="2" y="35"/>
                  </a:lnTo>
                  <a:lnTo>
                    <a:pt x="2" y="40"/>
                  </a:lnTo>
                  <a:lnTo>
                    <a:pt x="2" y="45"/>
                  </a:lnTo>
                  <a:lnTo>
                    <a:pt x="0" y="47"/>
                  </a:lnTo>
                  <a:lnTo>
                    <a:pt x="0" y="52"/>
                  </a:lnTo>
                  <a:lnTo>
                    <a:pt x="2" y="59"/>
                  </a:lnTo>
                  <a:lnTo>
                    <a:pt x="5" y="68"/>
                  </a:lnTo>
                  <a:lnTo>
                    <a:pt x="9" y="75"/>
                  </a:lnTo>
                  <a:lnTo>
                    <a:pt x="14" y="82"/>
                  </a:lnTo>
                  <a:lnTo>
                    <a:pt x="21" y="89"/>
                  </a:lnTo>
                  <a:lnTo>
                    <a:pt x="24" y="89"/>
                  </a:lnTo>
                  <a:lnTo>
                    <a:pt x="26" y="94"/>
                  </a:lnTo>
                  <a:lnTo>
                    <a:pt x="28" y="96"/>
                  </a:lnTo>
                  <a:lnTo>
                    <a:pt x="28" y="101"/>
                  </a:lnTo>
                  <a:lnTo>
                    <a:pt x="28" y="104"/>
                  </a:lnTo>
                  <a:lnTo>
                    <a:pt x="31" y="108"/>
                  </a:lnTo>
                  <a:lnTo>
                    <a:pt x="33" y="111"/>
                  </a:lnTo>
                  <a:lnTo>
                    <a:pt x="35" y="115"/>
                  </a:lnTo>
                  <a:lnTo>
                    <a:pt x="38" y="118"/>
                  </a:lnTo>
                  <a:lnTo>
                    <a:pt x="42" y="120"/>
                  </a:lnTo>
                  <a:lnTo>
                    <a:pt x="47" y="122"/>
                  </a:lnTo>
                  <a:lnTo>
                    <a:pt x="52" y="127"/>
                  </a:lnTo>
                  <a:lnTo>
                    <a:pt x="59" y="130"/>
                  </a:lnTo>
                  <a:lnTo>
                    <a:pt x="64" y="132"/>
                  </a:lnTo>
                  <a:lnTo>
                    <a:pt x="68" y="137"/>
                  </a:lnTo>
                  <a:lnTo>
                    <a:pt x="73" y="141"/>
                  </a:lnTo>
                  <a:lnTo>
                    <a:pt x="76" y="148"/>
                  </a:lnTo>
                  <a:lnTo>
                    <a:pt x="78" y="153"/>
                  </a:lnTo>
                  <a:lnTo>
                    <a:pt x="78" y="158"/>
                  </a:lnTo>
                  <a:lnTo>
                    <a:pt x="78" y="163"/>
                  </a:lnTo>
                  <a:lnTo>
                    <a:pt x="76" y="167"/>
                  </a:lnTo>
                  <a:lnTo>
                    <a:pt x="76" y="172"/>
                  </a:lnTo>
                  <a:lnTo>
                    <a:pt x="73" y="177"/>
                  </a:lnTo>
                  <a:lnTo>
                    <a:pt x="71" y="184"/>
                  </a:lnTo>
                  <a:lnTo>
                    <a:pt x="68" y="191"/>
                  </a:lnTo>
                  <a:lnTo>
                    <a:pt x="66" y="198"/>
                  </a:lnTo>
                  <a:lnTo>
                    <a:pt x="66" y="200"/>
                  </a:lnTo>
                  <a:lnTo>
                    <a:pt x="66" y="200"/>
                  </a:lnTo>
                  <a:lnTo>
                    <a:pt x="66" y="200"/>
                  </a:lnTo>
                  <a:lnTo>
                    <a:pt x="66" y="203"/>
                  </a:lnTo>
                  <a:lnTo>
                    <a:pt x="66" y="205"/>
                  </a:lnTo>
                  <a:lnTo>
                    <a:pt x="64" y="210"/>
                  </a:lnTo>
                  <a:lnTo>
                    <a:pt x="61" y="215"/>
                  </a:lnTo>
                  <a:lnTo>
                    <a:pt x="59" y="219"/>
                  </a:lnTo>
                  <a:lnTo>
                    <a:pt x="57" y="222"/>
                  </a:lnTo>
                  <a:lnTo>
                    <a:pt x="57" y="224"/>
                  </a:lnTo>
                  <a:lnTo>
                    <a:pt x="54" y="226"/>
                  </a:lnTo>
                  <a:lnTo>
                    <a:pt x="50" y="231"/>
                  </a:lnTo>
                  <a:lnTo>
                    <a:pt x="42" y="238"/>
                  </a:lnTo>
                  <a:lnTo>
                    <a:pt x="35" y="248"/>
                  </a:lnTo>
                  <a:lnTo>
                    <a:pt x="31" y="257"/>
                  </a:lnTo>
                  <a:lnTo>
                    <a:pt x="31" y="269"/>
                  </a:lnTo>
                  <a:lnTo>
                    <a:pt x="31" y="276"/>
                  </a:lnTo>
                  <a:lnTo>
                    <a:pt x="31" y="285"/>
                  </a:lnTo>
                  <a:lnTo>
                    <a:pt x="33" y="293"/>
                  </a:lnTo>
                  <a:lnTo>
                    <a:pt x="35" y="297"/>
                  </a:lnTo>
                  <a:lnTo>
                    <a:pt x="38" y="307"/>
                  </a:lnTo>
                  <a:lnTo>
                    <a:pt x="40" y="316"/>
                  </a:lnTo>
                  <a:lnTo>
                    <a:pt x="42" y="326"/>
                  </a:lnTo>
                  <a:lnTo>
                    <a:pt x="47" y="335"/>
                  </a:lnTo>
                  <a:lnTo>
                    <a:pt x="54" y="352"/>
                  </a:lnTo>
                  <a:lnTo>
                    <a:pt x="57" y="359"/>
                  </a:lnTo>
                  <a:lnTo>
                    <a:pt x="61" y="368"/>
                  </a:lnTo>
                  <a:lnTo>
                    <a:pt x="64" y="375"/>
                  </a:lnTo>
                  <a:lnTo>
                    <a:pt x="64" y="382"/>
                  </a:lnTo>
                  <a:lnTo>
                    <a:pt x="66" y="389"/>
                  </a:lnTo>
                  <a:lnTo>
                    <a:pt x="66" y="399"/>
                  </a:lnTo>
                  <a:lnTo>
                    <a:pt x="66" y="406"/>
                  </a:lnTo>
                  <a:lnTo>
                    <a:pt x="64" y="415"/>
                  </a:lnTo>
                  <a:lnTo>
                    <a:pt x="61" y="423"/>
                  </a:lnTo>
                  <a:lnTo>
                    <a:pt x="57" y="444"/>
                  </a:lnTo>
                  <a:lnTo>
                    <a:pt x="54" y="467"/>
                  </a:lnTo>
                  <a:lnTo>
                    <a:pt x="52" y="489"/>
                  </a:lnTo>
                  <a:lnTo>
                    <a:pt x="52" y="512"/>
                  </a:lnTo>
                  <a:lnTo>
                    <a:pt x="54" y="519"/>
                  </a:lnTo>
                  <a:lnTo>
                    <a:pt x="54" y="526"/>
                  </a:lnTo>
                  <a:lnTo>
                    <a:pt x="57" y="531"/>
                  </a:lnTo>
                  <a:lnTo>
                    <a:pt x="59" y="538"/>
                  </a:lnTo>
                  <a:lnTo>
                    <a:pt x="61" y="543"/>
                  </a:lnTo>
                  <a:lnTo>
                    <a:pt x="66" y="548"/>
                  </a:lnTo>
                  <a:lnTo>
                    <a:pt x="71" y="550"/>
                  </a:lnTo>
                  <a:lnTo>
                    <a:pt x="76" y="555"/>
                  </a:lnTo>
                  <a:lnTo>
                    <a:pt x="80" y="557"/>
                  </a:lnTo>
                  <a:lnTo>
                    <a:pt x="83" y="560"/>
                  </a:lnTo>
                  <a:lnTo>
                    <a:pt x="87" y="562"/>
                  </a:lnTo>
                  <a:lnTo>
                    <a:pt x="90" y="567"/>
                  </a:lnTo>
                  <a:lnTo>
                    <a:pt x="104" y="578"/>
                  </a:lnTo>
                  <a:lnTo>
                    <a:pt x="111" y="588"/>
                  </a:lnTo>
                  <a:lnTo>
                    <a:pt x="116" y="590"/>
                  </a:lnTo>
                  <a:lnTo>
                    <a:pt x="120" y="593"/>
                  </a:lnTo>
                  <a:lnTo>
                    <a:pt x="125" y="597"/>
                  </a:lnTo>
                  <a:lnTo>
                    <a:pt x="130" y="604"/>
                  </a:lnTo>
                  <a:lnTo>
                    <a:pt x="132" y="609"/>
                  </a:lnTo>
                  <a:lnTo>
                    <a:pt x="135" y="612"/>
                  </a:lnTo>
                  <a:lnTo>
                    <a:pt x="139" y="614"/>
                  </a:lnTo>
                  <a:lnTo>
                    <a:pt x="144" y="616"/>
                  </a:lnTo>
                  <a:lnTo>
                    <a:pt x="149" y="619"/>
                  </a:lnTo>
                  <a:lnTo>
                    <a:pt x="156" y="619"/>
                  </a:lnTo>
                  <a:lnTo>
                    <a:pt x="163" y="616"/>
                  </a:lnTo>
                  <a:lnTo>
                    <a:pt x="170" y="614"/>
                  </a:lnTo>
                  <a:lnTo>
                    <a:pt x="177" y="612"/>
                  </a:lnTo>
                  <a:lnTo>
                    <a:pt x="187" y="607"/>
                  </a:lnTo>
                  <a:lnTo>
                    <a:pt x="189" y="604"/>
                  </a:lnTo>
                  <a:lnTo>
                    <a:pt x="191" y="604"/>
                  </a:lnTo>
                  <a:lnTo>
                    <a:pt x="198" y="600"/>
                  </a:lnTo>
                  <a:lnTo>
                    <a:pt x="203" y="597"/>
                  </a:lnTo>
                  <a:lnTo>
                    <a:pt x="208" y="593"/>
                  </a:lnTo>
                  <a:lnTo>
                    <a:pt x="227" y="581"/>
                  </a:lnTo>
                  <a:lnTo>
                    <a:pt x="229" y="578"/>
                  </a:lnTo>
                  <a:lnTo>
                    <a:pt x="236" y="576"/>
                  </a:lnTo>
                  <a:lnTo>
                    <a:pt x="248" y="571"/>
                  </a:lnTo>
                  <a:lnTo>
                    <a:pt x="260" y="567"/>
                  </a:lnTo>
                  <a:lnTo>
                    <a:pt x="276" y="567"/>
                  </a:lnTo>
                  <a:lnTo>
                    <a:pt x="283" y="564"/>
                  </a:lnTo>
                  <a:lnTo>
                    <a:pt x="293" y="567"/>
                  </a:lnTo>
                  <a:lnTo>
                    <a:pt x="309" y="569"/>
                  </a:lnTo>
                  <a:lnTo>
                    <a:pt x="314" y="569"/>
                  </a:lnTo>
                  <a:lnTo>
                    <a:pt x="319" y="576"/>
                  </a:lnTo>
                  <a:lnTo>
                    <a:pt x="324" y="581"/>
                  </a:lnTo>
                  <a:lnTo>
                    <a:pt x="326" y="586"/>
                  </a:lnTo>
                  <a:lnTo>
                    <a:pt x="326" y="593"/>
                  </a:lnTo>
                  <a:lnTo>
                    <a:pt x="328" y="597"/>
                  </a:lnTo>
                  <a:lnTo>
                    <a:pt x="326" y="602"/>
                  </a:lnTo>
                  <a:lnTo>
                    <a:pt x="326" y="609"/>
                  </a:lnTo>
                  <a:lnTo>
                    <a:pt x="324" y="614"/>
                  </a:lnTo>
                  <a:lnTo>
                    <a:pt x="321" y="621"/>
                  </a:lnTo>
                  <a:lnTo>
                    <a:pt x="314" y="630"/>
                  </a:lnTo>
                  <a:lnTo>
                    <a:pt x="312" y="635"/>
                  </a:lnTo>
                  <a:lnTo>
                    <a:pt x="307" y="642"/>
                  </a:lnTo>
                  <a:lnTo>
                    <a:pt x="300" y="649"/>
                  </a:lnTo>
                  <a:lnTo>
                    <a:pt x="295" y="659"/>
                  </a:lnTo>
                  <a:lnTo>
                    <a:pt x="295" y="663"/>
                  </a:lnTo>
                  <a:lnTo>
                    <a:pt x="293" y="668"/>
                  </a:lnTo>
                  <a:lnTo>
                    <a:pt x="293" y="671"/>
                  </a:lnTo>
                  <a:lnTo>
                    <a:pt x="293" y="675"/>
                  </a:lnTo>
                  <a:lnTo>
                    <a:pt x="295" y="678"/>
                  </a:lnTo>
                  <a:lnTo>
                    <a:pt x="298" y="680"/>
                  </a:lnTo>
                  <a:lnTo>
                    <a:pt x="300" y="682"/>
                  </a:lnTo>
                  <a:lnTo>
                    <a:pt x="302" y="682"/>
                  </a:lnTo>
                  <a:lnTo>
                    <a:pt x="307" y="682"/>
                  </a:lnTo>
                  <a:lnTo>
                    <a:pt x="312" y="682"/>
                  </a:lnTo>
                  <a:lnTo>
                    <a:pt x="340" y="680"/>
                  </a:lnTo>
                  <a:lnTo>
                    <a:pt x="342" y="678"/>
                  </a:lnTo>
                  <a:lnTo>
                    <a:pt x="347" y="678"/>
                  </a:lnTo>
                  <a:lnTo>
                    <a:pt x="350" y="675"/>
                  </a:lnTo>
                  <a:lnTo>
                    <a:pt x="354" y="673"/>
                  </a:lnTo>
                  <a:lnTo>
                    <a:pt x="357" y="671"/>
                  </a:lnTo>
                  <a:lnTo>
                    <a:pt x="359" y="666"/>
                  </a:lnTo>
                  <a:lnTo>
                    <a:pt x="361" y="663"/>
                  </a:lnTo>
                  <a:lnTo>
                    <a:pt x="364" y="659"/>
                  </a:lnTo>
                  <a:lnTo>
                    <a:pt x="371" y="647"/>
                  </a:lnTo>
                  <a:lnTo>
                    <a:pt x="376" y="649"/>
                  </a:lnTo>
                  <a:lnTo>
                    <a:pt x="378" y="649"/>
                  </a:lnTo>
                  <a:lnTo>
                    <a:pt x="383" y="652"/>
                  </a:lnTo>
                  <a:lnTo>
                    <a:pt x="385" y="656"/>
                  </a:lnTo>
                  <a:lnTo>
                    <a:pt x="387" y="659"/>
                  </a:lnTo>
                  <a:lnTo>
                    <a:pt x="390" y="663"/>
                  </a:lnTo>
                  <a:lnTo>
                    <a:pt x="390" y="668"/>
                  </a:lnTo>
                  <a:lnTo>
                    <a:pt x="392" y="675"/>
                  </a:lnTo>
                  <a:lnTo>
                    <a:pt x="392" y="678"/>
                  </a:lnTo>
                  <a:lnTo>
                    <a:pt x="392" y="680"/>
                  </a:lnTo>
                  <a:lnTo>
                    <a:pt x="394" y="682"/>
                  </a:lnTo>
                  <a:lnTo>
                    <a:pt x="397" y="685"/>
                  </a:lnTo>
                  <a:lnTo>
                    <a:pt x="404" y="687"/>
                  </a:lnTo>
                  <a:lnTo>
                    <a:pt x="411" y="689"/>
                  </a:lnTo>
                  <a:lnTo>
                    <a:pt x="416" y="692"/>
                  </a:lnTo>
                  <a:lnTo>
                    <a:pt x="423" y="692"/>
                  </a:lnTo>
                  <a:lnTo>
                    <a:pt x="425" y="692"/>
                  </a:lnTo>
                  <a:lnTo>
                    <a:pt x="427" y="692"/>
                  </a:lnTo>
                  <a:lnTo>
                    <a:pt x="432" y="692"/>
                  </a:lnTo>
                  <a:lnTo>
                    <a:pt x="437" y="689"/>
                  </a:lnTo>
                  <a:lnTo>
                    <a:pt x="439" y="689"/>
                  </a:lnTo>
                  <a:lnTo>
                    <a:pt x="442" y="687"/>
                  </a:lnTo>
                  <a:lnTo>
                    <a:pt x="444" y="687"/>
                  </a:lnTo>
                  <a:lnTo>
                    <a:pt x="446" y="687"/>
                  </a:lnTo>
                  <a:lnTo>
                    <a:pt x="449" y="685"/>
                  </a:lnTo>
                  <a:lnTo>
                    <a:pt x="451" y="682"/>
                  </a:lnTo>
                  <a:lnTo>
                    <a:pt x="458" y="708"/>
                  </a:lnTo>
                  <a:lnTo>
                    <a:pt x="461" y="723"/>
                  </a:lnTo>
                  <a:lnTo>
                    <a:pt x="461" y="737"/>
                  </a:lnTo>
                  <a:lnTo>
                    <a:pt x="461" y="739"/>
                  </a:lnTo>
                  <a:lnTo>
                    <a:pt x="463" y="744"/>
                  </a:lnTo>
                  <a:lnTo>
                    <a:pt x="465" y="746"/>
                  </a:lnTo>
                  <a:lnTo>
                    <a:pt x="468" y="751"/>
                  </a:lnTo>
                  <a:lnTo>
                    <a:pt x="472" y="756"/>
                  </a:lnTo>
                  <a:lnTo>
                    <a:pt x="475" y="763"/>
                  </a:lnTo>
                  <a:lnTo>
                    <a:pt x="477" y="767"/>
                  </a:lnTo>
                  <a:lnTo>
                    <a:pt x="479" y="775"/>
                  </a:lnTo>
                  <a:lnTo>
                    <a:pt x="479" y="782"/>
                  </a:lnTo>
                  <a:lnTo>
                    <a:pt x="479" y="789"/>
                  </a:lnTo>
                  <a:lnTo>
                    <a:pt x="477" y="793"/>
                  </a:lnTo>
                  <a:lnTo>
                    <a:pt x="475" y="803"/>
                  </a:lnTo>
                  <a:lnTo>
                    <a:pt x="472" y="808"/>
                  </a:lnTo>
                  <a:lnTo>
                    <a:pt x="472" y="812"/>
                  </a:lnTo>
                  <a:lnTo>
                    <a:pt x="472" y="812"/>
                  </a:lnTo>
                  <a:lnTo>
                    <a:pt x="477" y="812"/>
                  </a:lnTo>
                  <a:lnTo>
                    <a:pt x="477" y="819"/>
                  </a:lnTo>
                  <a:lnTo>
                    <a:pt x="477" y="829"/>
                  </a:lnTo>
                  <a:lnTo>
                    <a:pt x="479" y="836"/>
                  </a:lnTo>
                  <a:lnTo>
                    <a:pt x="484" y="843"/>
                  </a:lnTo>
                  <a:lnTo>
                    <a:pt x="487" y="850"/>
                  </a:lnTo>
                  <a:lnTo>
                    <a:pt x="487" y="857"/>
                  </a:lnTo>
                  <a:lnTo>
                    <a:pt x="487" y="864"/>
                  </a:lnTo>
                  <a:lnTo>
                    <a:pt x="487" y="864"/>
                  </a:lnTo>
                  <a:lnTo>
                    <a:pt x="487" y="864"/>
                  </a:lnTo>
                  <a:lnTo>
                    <a:pt x="487" y="864"/>
                  </a:lnTo>
                  <a:lnTo>
                    <a:pt x="487" y="867"/>
                  </a:lnTo>
                  <a:lnTo>
                    <a:pt x="487" y="871"/>
                  </a:lnTo>
                  <a:lnTo>
                    <a:pt x="484" y="878"/>
                  </a:lnTo>
                  <a:lnTo>
                    <a:pt x="484" y="881"/>
                  </a:lnTo>
                  <a:lnTo>
                    <a:pt x="484" y="881"/>
                  </a:lnTo>
                  <a:lnTo>
                    <a:pt x="484" y="881"/>
                  </a:lnTo>
                  <a:lnTo>
                    <a:pt x="484" y="881"/>
                  </a:lnTo>
                  <a:lnTo>
                    <a:pt x="484" y="883"/>
                  </a:lnTo>
                  <a:lnTo>
                    <a:pt x="482" y="888"/>
                  </a:lnTo>
                  <a:lnTo>
                    <a:pt x="479" y="890"/>
                  </a:lnTo>
                  <a:lnTo>
                    <a:pt x="477" y="895"/>
                  </a:lnTo>
                  <a:lnTo>
                    <a:pt x="472" y="900"/>
                  </a:lnTo>
                  <a:lnTo>
                    <a:pt x="468" y="902"/>
                  </a:lnTo>
                  <a:lnTo>
                    <a:pt x="465" y="907"/>
                  </a:lnTo>
                  <a:lnTo>
                    <a:pt x="463" y="909"/>
                  </a:lnTo>
                  <a:lnTo>
                    <a:pt x="453" y="921"/>
                  </a:lnTo>
                  <a:lnTo>
                    <a:pt x="451" y="926"/>
                  </a:lnTo>
                  <a:lnTo>
                    <a:pt x="449" y="933"/>
                  </a:lnTo>
                  <a:lnTo>
                    <a:pt x="449" y="938"/>
                  </a:lnTo>
                  <a:lnTo>
                    <a:pt x="446" y="940"/>
                  </a:lnTo>
                  <a:lnTo>
                    <a:pt x="444" y="961"/>
                  </a:lnTo>
                  <a:lnTo>
                    <a:pt x="444" y="982"/>
                  </a:lnTo>
                  <a:lnTo>
                    <a:pt x="446" y="992"/>
                  </a:lnTo>
                  <a:lnTo>
                    <a:pt x="449" y="1001"/>
                  </a:lnTo>
                  <a:lnTo>
                    <a:pt x="453" y="1011"/>
                  </a:lnTo>
                  <a:lnTo>
                    <a:pt x="458" y="1015"/>
                  </a:lnTo>
                  <a:lnTo>
                    <a:pt x="463" y="1020"/>
                  </a:lnTo>
                  <a:lnTo>
                    <a:pt x="463" y="1025"/>
                  </a:lnTo>
                  <a:lnTo>
                    <a:pt x="465" y="1027"/>
                  </a:lnTo>
                  <a:lnTo>
                    <a:pt x="465" y="1032"/>
                  </a:lnTo>
                  <a:lnTo>
                    <a:pt x="465" y="1037"/>
                  </a:lnTo>
                  <a:lnTo>
                    <a:pt x="465" y="1041"/>
                  </a:lnTo>
                  <a:lnTo>
                    <a:pt x="468" y="1051"/>
                  </a:lnTo>
                  <a:lnTo>
                    <a:pt x="470" y="1058"/>
                  </a:lnTo>
                  <a:lnTo>
                    <a:pt x="472" y="1060"/>
                  </a:lnTo>
                  <a:lnTo>
                    <a:pt x="477" y="1063"/>
                  </a:lnTo>
                  <a:lnTo>
                    <a:pt x="477" y="1065"/>
                  </a:lnTo>
                  <a:lnTo>
                    <a:pt x="479" y="1067"/>
                  </a:lnTo>
                  <a:lnTo>
                    <a:pt x="479" y="1070"/>
                  </a:lnTo>
                  <a:lnTo>
                    <a:pt x="479" y="1075"/>
                  </a:lnTo>
                  <a:lnTo>
                    <a:pt x="479" y="1072"/>
                  </a:lnTo>
                  <a:lnTo>
                    <a:pt x="479" y="1072"/>
                  </a:lnTo>
                  <a:lnTo>
                    <a:pt x="482" y="1072"/>
                  </a:lnTo>
                  <a:lnTo>
                    <a:pt x="482" y="1072"/>
                  </a:lnTo>
                  <a:lnTo>
                    <a:pt x="482" y="1072"/>
                  </a:lnTo>
                  <a:lnTo>
                    <a:pt x="484" y="1072"/>
                  </a:lnTo>
                  <a:lnTo>
                    <a:pt x="484" y="1072"/>
                  </a:lnTo>
                  <a:lnTo>
                    <a:pt x="487" y="1072"/>
                  </a:lnTo>
                  <a:lnTo>
                    <a:pt x="489" y="1072"/>
                  </a:lnTo>
                  <a:lnTo>
                    <a:pt x="489" y="1070"/>
                  </a:lnTo>
                  <a:lnTo>
                    <a:pt x="489" y="1070"/>
                  </a:lnTo>
                  <a:lnTo>
                    <a:pt x="489" y="1070"/>
                  </a:lnTo>
                  <a:lnTo>
                    <a:pt x="491" y="1070"/>
                  </a:lnTo>
                  <a:lnTo>
                    <a:pt x="491" y="1070"/>
                  </a:lnTo>
                  <a:lnTo>
                    <a:pt x="491" y="1070"/>
                  </a:lnTo>
                  <a:lnTo>
                    <a:pt x="491" y="1070"/>
                  </a:lnTo>
                  <a:lnTo>
                    <a:pt x="491" y="1067"/>
                  </a:lnTo>
                  <a:lnTo>
                    <a:pt x="494" y="1065"/>
                  </a:lnTo>
                  <a:lnTo>
                    <a:pt x="496" y="1063"/>
                  </a:lnTo>
                  <a:lnTo>
                    <a:pt x="496" y="1060"/>
                  </a:lnTo>
                  <a:lnTo>
                    <a:pt x="496" y="1053"/>
                  </a:lnTo>
                  <a:lnTo>
                    <a:pt x="501" y="1046"/>
                  </a:lnTo>
                  <a:lnTo>
                    <a:pt x="508" y="1034"/>
                  </a:lnTo>
                  <a:lnTo>
                    <a:pt x="517" y="1023"/>
                  </a:lnTo>
                  <a:lnTo>
                    <a:pt x="529" y="1013"/>
                  </a:lnTo>
                  <a:lnTo>
                    <a:pt x="543" y="1004"/>
                  </a:lnTo>
                  <a:lnTo>
                    <a:pt x="543" y="1001"/>
                  </a:lnTo>
                  <a:lnTo>
                    <a:pt x="546" y="999"/>
                  </a:lnTo>
                  <a:lnTo>
                    <a:pt x="550" y="994"/>
                  </a:lnTo>
                  <a:lnTo>
                    <a:pt x="553" y="992"/>
                  </a:lnTo>
                  <a:lnTo>
                    <a:pt x="553" y="989"/>
                  </a:lnTo>
                  <a:lnTo>
                    <a:pt x="553" y="989"/>
                  </a:lnTo>
                  <a:lnTo>
                    <a:pt x="553" y="989"/>
                  </a:lnTo>
                  <a:lnTo>
                    <a:pt x="553" y="989"/>
                  </a:lnTo>
                  <a:lnTo>
                    <a:pt x="555" y="987"/>
                  </a:lnTo>
                  <a:lnTo>
                    <a:pt x="555" y="985"/>
                  </a:lnTo>
                  <a:lnTo>
                    <a:pt x="555" y="985"/>
                  </a:lnTo>
                  <a:lnTo>
                    <a:pt x="555" y="985"/>
                  </a:lnTo>
                  <a:lnTo>
                    <a:pt x="555" y="985"/>
                  </a:lnTo>
                  <a:lnTo>
                    <a:pt x="555" y="982"/>
                  </a:lnTo>
                  <a:lnTo>
                    <a:pt x="557" y="980"/>
                  </a:lnTo>
                  <a:lnTo>
                    <a:pt x="560" y="978"/>
                  </a:lnTo>
                  <a:lnTo>
                    <a:pt x="564" y="978"/>
                  </a:lnTo>
                  <a:lnTo>
                    <a:pt x="598" y="978"/>
                  </a:lnTo>
                  <a:lnTo>
                    <a:pt x="633" y="978"/>
                  </a:lnTo>
                  <a:lnTo>
                    <a:pt x="647" y="982"/>
                  </a:lnTo>
                  <a:lnTo>
                    <a:pt x="654" y="985"/>
                  </a:lnTo>
                  <a:lnTo>
                    <a:pt x="659" y="987"/>
                  </a:lnTo>
                  <a:lnTo>
                    <a:pt x="661" y="992"/>
                  </a:lnTo>
                  <a:lnTo>
                    <a:pt x="666" y="997"/>
                  </a:lnTo>
                  <a:lnTo>
                    <a:pt x="680" y="1032"/>
                  </a:lnTo>
                  <a:lnTo>
                    <a:pt x="685" y="1041"/>
                  </a:lnTo>
                  <a:lnTo>
                    <a:pt x="690" y="1051"/>
                  </a:lnTo>
                  <a:lnTo>
                    <a:pt x="697" y="1060"/>
                  </a:lnTo>
                  <a:lnTo>
                    <a:pt x="704" y="1067"/>
                  </a:lnTo>
                  <a:lnTo>
                    <a:pt x="711" y="1072"/>
                  </a:lnTo>
                  <a:lnTo>
                    <a:pt x="720" y="1079"/>
                  </a:lnTo>
                  <a:lnTo>
                    <a:pt x="730" y="1082"/>
                  </a:lnTo>
                  <a:lnTo>
                    <a:pt x="739" y="1086"/>
                  </a:lnTo>
                  <a:lnTo>
                    <a:pt x="744" y="1086"/>
                  </a:lnTo>
                  <a:lnTo>
                    <a:pt x="746" y="1086"/>
                  </a:lnTo>
                  <a:lnTo>
                    <a:pt x="749" y="1086"/>
                  </a:lnTo>
                  <a:lnTo>
                    <a:pt x="753" y="1086"/>
                  </a:lnTo>
                  <a:lnTo>
                    <a:pt x="753" y="1086"/>
                  </a:lnTo>
                  <a:lnTo>
                    <a:pt x="756" y="1086"/>
                  </a:lnTo>
                  <a:lnTo>
                    <a:pt x="758" y="1086"/>
                  </a:lnTo>
                  <a:lnTo>
                    <a:pt x="763" y="1084"/>
                  </a:lnTo>
                  <a:lnTo>
                    <a:pt x="768" y="1082"/>
                  </a:lnTo>
                  <a:lnTo>
                    <a:pt x="772" y="1079"/>
                  </a:lnTo>
                  <a:lnTo>
                    <a:pt x="772" y="1077"/>
                  </a:lnTo>
                  <a:lnTo>
                    <a:pt x="775" y="1077"/>
                  </a:lnTo>
                  <a:lnTo>
                    <a:pt x="775" y="1077"/>
                  </a:lnTo>
                  <a:lnTo>
                    <a:pt x="775" y="1077"/>
                  </a:lnTo>
                  <a:lnTo>
                    <a:pt x="775" y="1077"/>
                  </a:lnTo>
                  <a:lnTo>
                    <a:pt x="782" y="1070"/>
                  </a:lnTo>
                  <a:lnTo>
                    <a:pt x="789" y="1063"/>
                  </a:lnTo>
                  <a:lnTo>
                    <a:pt x="798" y="1058"/>
                  </a:lnTo>
                  <a:lnTo>
                    <a:pt x="808" y="1056"/>
                  </a:lnTo>
                  <a:lnTo>
                    <a:pt x="810" y="1053"/>
                  </a:lnTo>
                  <a:lnTo>
                    <a:pt x="812" y="1053"/>
                  </a:lnTo>
                  <a:lnTo>
                    <a:pt x="815" y="1051"/>
                  </a:lnTo>
                  <a:lnTo>
                    <a:pt x="815" y="1051"/>
                  </a:lnTo>
                  <a:lnTo>
                    <a:pt x="824" y="1049"/>
                  </a:lnTo>
                  <a:lnTo>
                    <a:pt x="829" y="1046"/>
                  </a:lnTo>
                  <a:lnTo>
                    <a:pt x="836" y="1046"/>
                  </a:lnTo>
                  <a:lnTo>
                    <a:pt x="843" y="1046"/>
                  </a:lnTo>
                  <a:lnTo>
                    <a:pt x="850" y="1046"/>
                  </a:lnTo>
                  <a:lnTo>
                    <a:pt x="857" y="1046"/>
                  </a:lnTo>
                  <a:lnTo>
                    <a:pt x="864" y="1044"/>
                  </a:lnTo>
                  <a:lnTo>
                    <a:pt x="869" y="1044"/>
                  </a:lnTo>
                  <a:lnTo>
                    <a:pt x="876" y="1041"/>
                  </a:lnTo>
                  <a:lnTo>
                    <a:pt x="881" y="1037"/>
                  </a:lnTo>
                  <a:lnTo>
                    <a:pt x="888" y="1034"/>
                  </a:lnTo>
                  <a:lnTo>
                    <a:pt x="898" y="1030"/>
                  </a:lnTo>
                  <a:lnTo>
                    <a:pt x="907" y="1027"/>
                  </a:lnTo>
                  <a:lnTo>
                    <a:pt x="909" y="1025"/>
                  </a:lnTo>
                  <a:lnTo>
                    <a:pt x="912" y="1025"/>
                  </a:lnTo>
                  <a:lnTo>
                    <a:pt x="914" y="1027"/>
                  </a:lnTo>
                  <a:lnTo>
                    <a:pt x="916" y="1027"/>
                  </a:lnTo>
                  <a:lnTo>
                    <a:pt x="919" y="1030"/>
                  </a:lnTo>
                  <a:lnTo>
                    <a:pt x="921" y="1032"/>
                  </a:lnTo>
                  <a:lnTo>
                    <a:pt x="921" y="1034"/>
                  </a:lnTo>
                  <a:lnTo>
                    <a:pt x="921" y="1039"/>
                  </a:lnTo>
                  <a:lnTo>
                    <a:pt x="921" y="1086"/>
                  </a:lnTo>
                  <a:lnTo>
                    <a:pt x="919" y="1089"/>
                  </a:lnTo>
                  <a:lnTo>
                    <a:pt x="921" y="1091"/>
                  </a:lnTo>
                  <a:lnTo>
                    <a:pt x="921" y="1093"/>
                  </a:lnTo>
                  <a:lnTo>
                    <a:pt x="923" y="1096"/>
                  </a:lnTo>
                  <a:lnTo>
                    <a:pt x="926" y="1096"/>
                  </a:lnTo>
                  <a:lnTo>
                    <a:pt x="928" y="1098"/>
                  </a:lnTo>
                  <a:lnTo>
                    <a:pt x="931" y="1098"/>
                  </a:lnTo>
                  <a:lnTo>
                    <a:pt x="935" y="1098"/>
                  </a:lnTo>
                  <a:lnTo>
                    <a:pt x="938" y="1105"/>
                  </a:lnTo>
                  <a:lnTo>
                    <a:pt x="940" y="1108"/>
                  </a:lnTo>
                  <a:lnTo>
                    <a:pt x="942" y="1110"/>
                  </a:lnTo>
                  <a:lnTo>
                    <a:pt x="947" y="1112"/>
                  </a:lnTo>
                  <a:lnTo>
                    <a:pt x="954" y="1115"/>
                  </a:lnTo>
                  <a:lnTo>
                    <a:pt x="957" y="1115"/>
                  </a:lnTo>
                  <a:lnTo>
                    <a:pt x="959" y="1117"/>
                  </a:lnTo>
                  <a:lnTo>
                    <a:pt x="961" y="1119"/>
                  </a:lnTo>
                  <a:lnTo>
                    <a:pt x="961" y="1122"/>
                  </a:lnTo>
                  <a:lnTo>
                    <a:pt x="968" y="1136"/>
                  </a:lnTo>
                  <a:lnTo>
                    <a:pt x="971" y="1141"/>
                  </a:lnTo>
                  <a:lnTo>
                    <a:pt x="975" y="1148"/>
                  </a:lnTo>
                  <a:lnTo>
                    <a:pt x="985" y="1155"/>
                  </a:lnTo>
                  <a:lnTo>
                    <a:pt x="997" y="1162"/>
                  </a:lnTo>
                  <a:lnTo>
                    <a:pt x="999" y="1162"/>
                  </a:lnTo>
                  <a:lnTo>
                    <a:pt x="999" y="1164"/>
                  </a:lnTo>
                  <a:lnTo>
                    <a:pt x="1001" y="1169"/>
                  </a:lnTo>
                  <a:lnTo>
                    <a:pt x="1001" y="1171"/>
                  </a:lnTo>
                  <a:lnTo>
                    <a:pt x="1001" y="1183"/>
                  </a:lnTo>
                  <a:lnTo>
                    <a:pt x="1001" y="1190"/>
                  </a:lnTo>
                  <a:lnTo>
                    <a:pt x="1004" y="1197"/>
                  </a:lnTo>
                  <a:lnTo>
                    <a:pt x="1001" y="1209"/>
                  </a:lnTo>
                  <a:lnTo>
                    <a:pt x="1001" y="1221"/>
                  </a:lnTo>
                  <a:lnTo>
                    <a:pt x="999" y="1226"/>
                  </a:lnTo>
                  <a:lnTo>
                    <a:pt x="1001" y="1228"/>
                  </a:lnTo>
                  <a:lnTo>
                    <a:pt x="1001" y="1233"/>
                  </a:lnTo>
                  <a:lnTo>
                    <a:pt x="1006" y="1238"/>
                  </a:lnTo>
                  <a:lnTo>
                    <a:pt x="1009" y="1238"/>
                  </a:lnTo>
                  <a:lnTo>
                    <a:pt x="1011" y="1240"/>
                  </a:lnTo>
                  <a:lnTo>
                    <a:pt x="1020" y="1245"/>
                  </a:lnTo>
                  <a:lnTo>
                    <a:pt x="1027" y="1247"/>
                  </a:lnTo>
                  <a:lnTo>
                    <a:pt x="1035" y="1247"/>
                  </a:lnTo>
                  <a:lnTo>
                    <a:pt x="1044" y="1249"/>
                  </a:lnTo>
                  <a:lnTo>
                    <a:pt x="1051" y="1249"/>
                  </a:lnTo>
                  <a:lnTo>
                    <a:pt x="1058" y="1249"/>
                  </a:lnTo>
                  <a:lnTo>
                    <a:pt x="1068" y="1247"/>
                  </a:lnTo>
                  <a:lnTo>
                    <a:pt x="1075" y="1245"/>
                  </a:lnTo>
                  <a:lnTo>
                    <a:pt x="1082" y="1242"/>
                  </a:lnTo>
                  <a:lnTo>
                    <a:pt x="1089" y="1240"/>
                  </a:lnTo>
                  <a:lnTo>
                    <a:pt x="1098" y="1238"/>
                  </a:lnTo>
                  <a:lnTo>
                    <a:pt x="1101" y="1238"/>
                  </a:lnTo>
                  <a:lnTo>
                    <a:pt x="1105" y="1240"/>
                  </a:lnTo>
                  <a:lnTo>
                    <a:pt x="1108" y="1240"/>
                  </a:lnTo>
                  <a:lnTo>
                    <a:pt x="1110" y="1242"/>
                  </a:lnTo>
                  <a:lnTo>
                    <a:pt x="1112" y="1242"/>
                  </a:lnTo>
                  <a:lnTo>
                    <a:pt x="1115" y="1245"/>
                  </a:lnTo>
                  <a:lnTo>
                    <a:pt x="1115" y="1247"/>
                  </a:lnTo>
                  <a:lnTo>
                    <a:pt x="1117" y="1247"/>
                  </a:lnTo>
                  <a:lnTo>
                    <a:pt x="1120" y="1247"/>
                  </a:lnTo>
                  <a:lnTo>
                    <a:pt x="1124" y="1249"/>
                  </a:lnTo>
                  <a:lnTo>
                    <a:pt x="1124" y="1252"/>
                  </a:lnTo>
                  <a:lnTo>
                    <a:pt x="1122" y="1256"/>
                  </a:lnTo>
                  <a:lnTo>
                    <a:pt x="1120" y="1264"/>
                  </a:lnTo>
                  <a:lnTo>
                    <a:pt x="1117" y="1266"/>
                  </a:lnTo>
                  <a:lnTo>
                    <a:pt x="1115" y="1268"/>
                  </a:lnTo>
                  <a:lnTo>
                    <a:pt x="1112" y="1271"/>
                  </a:lnTo>
                  <a:lnTo>
                    <a:pt x="1108" y="1273"/>
                  </a:lnTo>
                  <a:lnTo>
                    <a:pt x="1103" y="1278"/>
                  </a:lnTo>
                  <a:lnTo>
                    <a:pt x="1098" y="1280"/>
                  </a:lnTo>
                  <a:lnTo>
                    <a:pt x="1096" y="1282"/>
                  </a:lnTo>
                  <a:lnTo>
                    <a:pt x="1086" y="1287"/>
                  </a:lnTo>
                  <a:lnTo>
                    <a:pt x="1077" y="1292"/>
                  </a:lnTo>
                  <a:lnTo>
                    <a:pt x="1060" y="1304"/>
                  </a:lnTo>
                  <a:lnTo>
                    <a:pt x="1046" y="1318"/>
                  </a:lnTo>
                  <a:lnTo>
                    <a:pt x="1039" y="1325"/>
                  </a:lnTo>
                  <a:lnTo>
                    <a:pt x="1035" y="1334"/>
                  </a:lnTo>
                  <a:lnTo>
                    <a:pt x="1025" y="1346"/>
                  </a:lnTo>
                  <a:lnTo>
                    <a:pt x="1016" y="1358"/>
                  </a:lnTo>
                  <a:lnTo>
                    <a:pt x="1006" y="1372"/>
                  </a:lnTo>
                  <a:lnTo>
                    <a:pt x="1001" y="1384"/>
                  </a:lnTo>
                  <a:lnTo>
                    <a:pt x="997" y="1401"/>
                  </a:lnTo>
                  <a:lnTo>
                    <a:pt x="994" y="1417"/>
                  </a:lnTo>
                  <a:lnTo>
                    <a:pt x="994" y="1419"/>
                  </a:lnTo>
                  <a:lnTo>
                    <a:pt x="992" y="1424"/>
                  </a:lnTo>
                  <a:lnTo>
                    <a:pt x="990" y="1427"/>
                  </a:lnTo>
                  <a:lnTo>
                    <a:pt x="990" y="1429"/>
                  </a:lnTo>
                  <a:lnTo>
                    <a:pt x="990" y="1431"/>
                  </a:lnTo>
                  <a:lnTo>
                    <a:pt x="985" y="1436"/>
                  </a:lnTo>
                  <a:lnTo>
                    <a:pt x="983" y="1438"/>
                  </a:lnTo>
                  <a:lnTo>
                    <a:pt x="980" y="1441"/>
                  </a:lnTo>
                  <a:lnTo>
                    <a:pt x="978" y="1441"/>
                  </a:lnTo>
                  <a:lnTo>
                    <a:pt x="975" y="1443"/>
                  </a:lnTo>
                  <a:lnTo>
                    <a:pt x="966" y="1448"/>
                  </a:lnTo>
                  <a:lnTo>
                    <a:pt x="959" y="1455"/>
                  </a:lnTo>
                  <a:lnTo>
                    <a:pt x="952" y="1460"/>
                  </a:lnTo>
                  <a:lnTo>
                    <a:pt x="947" y="1464"/>
                  </a:lnTo>
                  <a:lnTo>
                    <a:pt x="942" y="1474"/>
                  </a:lnTo>
                  <a:lnTo>
                    <a:pt x="935" y="1486"/>
                  </a:lnTo>
                  <a:lnTo>
                    <a:pt x="935" y="1488"/>
                  </a:lnTo>
                  <a:lnTo>
                    <a:pt x="940" y="1490"/>
                  </a:lnTo>
                  <a:lnTo>
                    <a:pt x="942" y="1493"/>
                  </a:lnTo>
                  <a:lnTo>
                    <a:pt x="947" y="1495"/>
                  </a:lnTo>
                  <a:lnTo>
                    <a:pt x="952" y="1495"/>
                  </a:lnTo>
                  <a:lnTo>
                    <a:pt x="957" y="1495"/>
                  </a:lnTo>
                  <a:lnTo>
                    <a:pt x="964" y="1493"/>
                  </a:lnTo>
                  <a:lnTo>
                    <a:pt x="968" y="1493"/>
                  </a:lnTo>
                  <a:lnTo>
                    <a:pt x="975" y="1490"/>
                  </a:lnTo>
                  <a:lnTo>
                    <a:pt x="985" y="1490"/>
                  </a:lnTo>
                  <a:lnTo>
                    <a:pt x="990" y="1488"/>
                  </a:lnTo>
                  <a:lnTo>
                    <a:pt x="994" y="1488"/>
                  </a:lnTo>
                  <a:lnTo>
                    <a:pt x="1006" y="1490"/>
                  </a:lnTo>
                  <a:lnTo>
                    <a:pt x="1009" y="1490"/>
                  </a:lnTo>
                  <a:lnTo>
                    <a:pt x="1013" y="1493"/>
                  </a:lnTo>
                  <a:lnTo>
                    <a:pt x="1020" y="1497"/>
                  </a:lnTo>
                  <a:lnTo>
                    <a:pt x="1023" y="1500"/>
                  </a:lnTo>
                  <a:lnTo>
                    <a:pt x="1025" y="1504"/>
                  </a:lnTo>
                  <a:lnTo>
                    <a:pt x="1027" y="1509"/>
                  </a:lnTo>
                  <a:lnTo>
                    <a:pt x="1027" y="1514"/>
                  </a:lnTo>
                  <a:lnTo>
                    <a:pt x="1030" y="1519"/>
                  </a:lnTo>
                  <a:lnTo>
                    <a:pt x="1030" y="1523"/>
                  </a:lnTo>
                  <a:lnTo>
                    <a:pt x="1030" y="1535"/>
                  </a:lnTo>
                  <a:lnTo>
                    <a:pt x="1030" y="1542"/>
                  </a:lnTo>
                  <a:lnTo>
                    <a:pt x="1030" y="1549"/>
                  </a:lnTo>
                  <a:lnTo>
                    <a:pt x="1030" y="1554"/>
                  </a:lnTo>
                  <a:lnTo>
                    <a:pt x="1032" y="1559"/>
                  </a:lnTo>
                  <a:lnTo>
                    <a:pt x="1037" y="1568"/>
                  </a:lnTo>
                  <a:lnTo>
                    <a:pt x="1042" y="1575"/>
                  </a:lnTo>
                  <a:lnTo>
                    <a:pt x="1044" y="1578"/>
                  </a:lnTo>
                  <a:lnTo>
                    <a:pt x="1049" y="1582"/>
                  </a:lnTo>
                  <a:lnTo>
                    <a:pt x="1053" y="1587"/>
                  </a:lnTo>
                  <a:lnTo>
                    <a:pt x="1056" y="1590"/>
                  </a:lnTo>
                  <a:lnTo>
                    <a:pt x="1058" y="1594"/>
                  </a:lnTo>
                  <a:lnTo>
                    <a:pt x="1060" y="1599"/>
                  </a:lnTo>
                  <a:lnTo>
                    <a:pt x="1063" y="1613"/>
                  </a:lnTo>
                  <a:lnTo>
                    <a:pt x="1065" y="1627"/>
                  </a:lnTo>
                  <a:lnTo>
                    <a:pt x="1065" y="1630"/>
                  </a:lnTo>
                  <a:lnTo>
                    <a:pt x="1065" y="1634"/>
                  </a:lnTo>
                  <a:lnTo>
                    <a:pt x="1065" y="1634"/>
                  </a:lnTo>
                  <a:lnTo>
                    <a:pt x="1065" y="1634"/>
                  </a:lnTo>
                  <a:lnTo>
                    <a:pt x="1065" y="1634"/>
                  </a:lnTo>
                  <a:lnTo>
                    <a:pt x="1065" y="1637"/>
                  </a:lnTo>
                  <a:lnTo>
                    <a:pt x="1065" y="1642"/>
                  </a:lnTo>
                  <a:lnTo>
                    <a:pt x="1063" y="1644"/>
                  </a:lnTo>
                  <a:lnTo>
                    <a:pt x="1063" y="1646"/>
                  </a:lnTo>
                  <a:lnTo>
                    <a:pt x="1060" y="1649"/>
                  </a:lnTo>
                  <a:lnTo>
                    <a:pt x="1058" y="1653"/>
                  </a:lnTo>
                  <a:lnTo>
                    <a:pt x="1056" y="1653"/>
                  </a:lnTo>
                  <a:lnTo>
                    <a:pt x="1056" y="1656"/>
                  </a:lnTo>
                  <a:lnTo>
                    <a:pt x="1053" y="1656"/>
                  </a:lnTo>
                  <a:lnTo>
                    <a:pt x="1051" y="1658"/>
                  </a:lnTo>
                  <a:lnTo>
                    <a:pt x="1049" y="1660"/>
                  </a:lnTo>
                  <a:lnTo>
                    <a:pt x="1044" y="1660"/>
                  </a:lnTo>
                  <a:lnTo>
                    <a:pt x="1042" y="1660"/>
                  </a:lnTo>
                  <a:lnTo>
                    <a:pt x="1042" y="1663"/>
                  </a:lnTo>
                  <a:lnTo>
                    <a:pt x="1032" y="1665"/>
                  </a:lnTo>
                  <a:lnTo>
                    <a:pt x="1018" y="1667"/>
                  </a:lnTo>
                  <a:lnTo>
                    <a:pt x="1013" y="1667"/>
                  </a:lnTo>
                  <a:lnTo>
                    <a:pt x="1011" y="1670"/>
                  </a:lnTo>
                  <a:lnTo>
                    <a:pt x="1006" y="1670"/>
                  </a:lnTo>
                  <a:lnTo>
                    <a:pt x="1001" y="1667"/>
                  </a:lnTo>
                  <a:lnTo>
                    <a:pt x="999" y="1665"/>
                  </a:lnTo>
                  <a:lnTo>
                    <a:pt x="999" y="1665"/>
                  </a:lnTo>
                  <a:lnTo>
                    <a:pt x="997" y="1663"/>
                  </a:lnTo>
                  <a:lnTo>
                    <a:pt x="997" y="1663"/>
                  </a:lnTo>
                  <a:lnTo>
                    <a:pt x="994" y="1663"/>
                  </a:lnTo>
                  <a:lnTo>
                    <a:pt x="990" y="1663"/>
                  </a:lnTo>
                  <a:lnTo>
                    <a:pt x="978" y="1665"/>
                  </a:lnTo>
                  <a:lnTo>
                    <a:pt x="966" y="1670"/>
                  </a:lnTo>
                  <a:lnTo>
                    <a:pt x="957" y="1677"/>
                  </a:lnTo>
                  <a:lnTo>
                    <a:pt x="947" y="1689"/>
                  </a:lnTo>
                  <a:lnTo>
                    <a:pt x="945" y="1693"/>
                  </a:lnTo>
                  <a:lnTo>
                    <a:pt x="942" y="1696"/>
                  </a:lnTo>
                  <a:lnTo>
                    <a:pt x="935" y="1703"/>
                  </a:lnTo>
                  <a:lnTo>
                    <a:pt x="931" y="1708"/>
                  </a:lnTo>
                  <a:lnTo>
                    <a:pt x="928" y="1715"/>
                  </a:lnTo>
                  <a:lnTo>
                    <a:pt x="926" y="1719"/>
                  </a:lnTo>
                  <a:lnTo>
                    <a:pt x="926" y="1727"/>
                  </a:lnTo>
                  <a:lnTo>
                    <a:pt x="926" y="1734"/>
                  </a:lnTo>
                  <a:lnTo>
                    <a:pt x="928" y="1741"/>
                  </a:lnTo>
                  <a:lnTo>
                    <a:pt x="931" y="1748"/>
                  </a:lnTo>
                  <a:lnTo>
                    <a:pt x="933" y="1750"/>
                  </a:lnTo>
                  <a:lnTo>
                    <a:pt x="933" y="1753"/>
                  </a:lnTo>
                  <a:lnTo>
                    <a:pt x="933" y="1760"/>
                  </a:lnTo>
                  <a:lnTo>
                    <a:pt x="931" y="1767"/>
                  </a:lnTo>
                  <a:lnTo>
                    <a:pt x="928" y="1776"/>
                  </a:lnTo>
                  <a:lnTo>
                    <a:pt x="931" y="1783"/>
                  </a:lnTo>
                  <a:lnTo>
                    <a:pt x="933" y="1793"/>
                  </a:lnTo>
                  <a:lnTo>
                    <a:pt x="933" y="1795"/>
                  </a:lnTo>
                  <a:lnTo>
                    <a:pt x="935" y="1797"/>
                  </a:lnTo>
                  <a:lnTo>
                    <a:pt x="938" y="1800"/>
                  </a:lnTo>
                  <a:lnTo>
                    <a:pt x="942" y="1800"/>
                  </a:lnTo>
                  <a:lnTo>
                    <a:pt x="952" y="1802"/>
                  </a:lnTo>
                  <a:lnTo>
                    <a:pt x="964" y="1802"/>
                  </a:lnTo>
                  <a:lnTo>
                    <a:pt x="966" y="1802"/>
                  </a:lnTo>
                  <a:lnTo>
                    <a:pt x="968" y="1802"/>
                  </a:lnTo>
                  <a:lnTo>
                    <a:pt x="968" y="1802"/>
                  </a:lnTo>
                  <a:lnTo>
                    <a:pt x="971" y="1805"/>
                  </a:lnTo>
                  <a:lnTo>
                    <a:pt x="971" y="1807"/>
                  </a:lnTo>
                  <a:lnTo>
                    <a:pt x="973" y="1809"/>
                  </a:lnTo>
                  <a:lnTo>
                    <a:pt x="973" y="1812"/>
                  </a:lnTo>
                  <a:lnTo>
                    <a:pt x="973" y="1816"/>
                  </a:lnTo>
                  <a:lnTo>
                    <a:pt x="973" y="1823"/>
                  </a:lnTo>
                  <a:lnTo>
                    <a:pt x="975" y="1831"/>
                  </a:lnTo>
                  <a:lnTo>
                    <a:pt x="978" y="1835"/>
                  </a:lnTo>
                  <a:lnTo>
                    <a:pt x="980" y="1838"/>
                  </a:lnTo>
                  <a:lnTo>
                    <a:pt x="983" y="1842"/>
                  </a:lnTo>
                  <a:lnTo>
                    <a:pt x="990" y="1847"/>
                  </a:lnTo>
                  <a:lnTo>
                    <a:pt x="994" y="1852"/>
                  </a:lnTo>
                  <a:lnTo>
                    <a:pt x="999" y="1854"/>
                  </a:lnTo>
                  <a:lnTo>
                    <a:pt x="1004" y="1856"/>
                  </a:lnTo>
                  <a:lnTo>
                    <a:pt x="1009" y="1856"/>
                  </a:lnTo>
                  <a:lnTo>
                    <a:pt x="1011" y="1856"/>
                  </a:lnTo>
                  <a:lnTo>
                    <a:pt x="1027" y="1852"/>
                  </a:lnTo>
                  <a:lnTo>
                    <a:pt x="1044" y="1849"/>
                  </a:lnTo>
                  <a:lnTo>
                    <a:pt x="1063" y="1847"/>
                  </a:lnTo>
                  <a:lnTo>
                    <a:pt x="1082" y="1845"/>
                  </a:lnTo>
                  <a:lnTo>
                    <a:pt x="1110" y="1845"/>
                  </a:lnTo>
                  <a:lnTo>
                    <a:pt x="1122" y="1845"/>
                  </a:lnTo>
                  <a:lnTo>
                    <a:pt x="1136" y="1847"/>
                  </a:lnTo>
                  <a:lnTo>
                    <a:pt x="1141" y="1847"/>
                  </a:lnTo>
                  <a:lnTo>
                    <a:pt x="1146" y="1849"/>
                  </a:lnTo>
                  <a:lnTo>
                    <a:pt x="1150" y="1852"/>
                  </a:lnTo>
                  <a:lnTo>
                    <a:pt x="1153" y="1854"/>
                  </a:lnTo>
                  <a:lnTo>
                    <a:pt x="1160" y="1861"/>
                  </a:lnTo>
                  <a:lnTo>
                    <a:pt x="1162" y="1868"/>
                  </a:lnTo>
                  <a:lnTo>
                    <a:pt x="1162" y="1873"/>
                  </a:lnTo>
                  <a:lnTo>
                    <a:pt x="1162" y="1880"/>
                  </a:lnTo>
                  <a:lnTo>
                    <a:pt x="1164" y="1887"/>
                  </a:lnTo>
                  <a:lnTo>
                    <a:pt x="1167" y="1894"/>
                  </a:lnTo>
                  <a:lnTo>
                    <a:pt x="1169" y="1899"/>
                  </a:lnTo>
                  <a:lnTo>
                    <a:pt x="1172" y="1906"/>
                  </a:lnTo>
                  <a:lnTo>
                    <a:pt x="1176" y="1911"/>
                  </a:lnTo>
                  <a:lnTo>
                    <a:pt x="1181" y="1913"/>
                  </a:lnTo>
                  <a:lnTo>
                    <a:pt x="1188" y="1918"/>
                  </a:lnTo>
                  <a:lnTo>
                    <a:pt x="1195" y="1920"/>
                  </a:lnTo>
                  <a:lnTo>
                    <a:pt x="1216" y="1925"/>
                  </a:lnTo>
                  <a:lnTo>
                    <a:pt x="1242" y="1930"/>
                  </a:lnTo>
                  <a:lnTo>
                    <a:pt x="1247" y="1932"/>
                  </a:lnTo>
                  <a:lnTo>
                    <a:pt x="1247" y="1932"/>
                  </a:lnTo>
                  <a:lnTo>
                    <a:pt x="1249" y="1932"/>
                  </a:lnTo>
                  <a:lnTo>
                    <a:pt x="1249" y="1932"/>
                  </a:lnTo>
                  <a:lnTo>
                    <a:pt x="1249" y="1932"/>
                  </a:lnTo>
                  <a:lnTo>
                    <a:pt x="1271" y="1934"/>
                  </a:lnTo>
                  <a:lnTo>
                    <a:pt x="1271" y="1930"/>
                  </a:lnTo>
                  <a:lnTo>
                    <a:pt x="1273" y="1925"/>
                  </a:lnTo>
                  <a:lnTo>
                    <a:pt x="1278" y="1920"/>
                  </a:lnTo>
                  <a:lnTo>
                    <a:pt x="1283" y="1916"/>
                  </a:lnTo>
                  <a:lnTo>
                    <a:pt x="1285" y="1916"/>
                  </a:lnTo>
                  <a:lnTo>
                    <a:pt x="1285" y="1913"/>
                  </a:lnTo>
                  <a:lnTo>
                    <a:pt x="1285" y="1913"/>
                  </a:lnTo>
                  <a:lnTo>
                    <a:pt x="1285" y="1913"/>
                  </a:lnTo>
                  <a:lnTo>
                    <a:pt x="1285" y="1913"/>
                  </a:lnTo>
                  <a:lnTo>
                    <a:pt x="1287" y="1911"/>
                  </a:lnTo>
                  <a:lnTo>
                    <a:pt x="1290" y="1901"/>
                  </a:lnTo>
                  <a:lnTo>
                    <a:pt x="1294" y="1894"/>
                  </a:lnTo>
                  <a:lnTo>
                    <a:pt x="1297" y="1887"/>
                  </a:lnTo>
                  <a:lnTo>
                    <a:pt x="1299" y="1882"/>
                  </a:lnTo>
                  <a:lnTo>
                    <a:pt x="1297" y="1880"/>
                  </a:lnTo>
                  <a:lnTo>
                    <a:pt x="1297" y="1880"/>
                  </a:lnTo>
                  <a:lnTo>
                    <a:pt x="1297" y="1875"/>
                  </a:lnTo>
                  <a:lnTo>
                    <a:pt x="1297" y="1873"/>
                  </a:lnTo>
                  <a:lnTo>
                    <a:pt x="1297" y="1871"/>
                  </a:lnTo>
                  <a:lnTo>
                    <a:pt x="1290" y="1854"/>
                  </a:lnTo>
                  <a:lnTo>
                    <a:pt x="1287" y="1852"/>
                  </a:lnTo>
                  <a:lnTo>
                    <a:pt x="1287" y="1849"/>
                  </a:lnTo>
                  <a:lnTo>
                    <a:pt x="1283" y="1845"/>
                  </a:lnTo>
                  <a:lnTo>
                    <a:pt x="1275" y="1828"/>
                  </a:lnTo>
                  <a:lnTo>
                    <a:pt x="1268" y="1814"/>
                  </a:lnTo>
                  <a:lnTo>
                    <a:pt x="1264" y="1802"/>
                  </a:lnTo>
                  <a:lnTo>
                    <a:pt x="1264" y="1797"/>
                  </a:lnTo>
                  <a:lnTo>
                    <a:pt x="1264" y="1790"/>
                  </a:lnTo>
                  <a:lnTo>
                    <a:pt x="1264" y="1781"/>
                  </a:lnTo>
                  <a:lnTo>
                    <a:pt x="1268" y="1769"/>
                  </a:lnTo>
                  <a:lnTo>
                    <a:pt x="1268" y="1767"/>
                  </a:lnTo>
                  <a:lnTo>
                    <a:pt x="1268" y="1764"/>
                  </a:lnTo>
                  <a:lnTo>
                    <a:pt x="1271" y="1762"/>
                  </a:lnTo>
                  <a:lnTo>
                    <a:pt x="1273" y="1755"/>
                  </a:lnTo>
                  <a:lnTo>
                    <a:pt x="1273" y="1748"/>
                  </a:lnTo>
                  <a:lnTo>
                    <a:pt x="1273" y="1743"/>
                  </a:lnTo>
                  <a:lnTo>
                    <a:pt x="1275" y="1736"/>
                  </a:lnTo>
                  <a:lnTo>
                    <a:pt x="1278" y="1729"/>
                  </a:lnTo>
                  <a:lnTo>
                    <a:pt x="1278" y="1724"/>
                  </a:lnTo>
                  <a:lnTo>
                    <a:pt x="1280" y="1719"/>
                  </a:lnTo>
                  <a:lnTo>
                    <a:pt x="1278" y="1715"/>
                  </a:lnTo>
                  <a:lnTo>
                    <a:pt x="1278" y="1710"/>
                  </a:lnTo>
                  <a:lnTo>
                    <a:pt x="1275" y="1708"/>
                  </a:lnTo>
                  <a:lnTo>
                    <a:pt x="1273" y="1703"/>
                  </a:lnTo>
                  <a:lnTo>
                    <a:pt x="1271" y="1701"/>
                  </a:lnTo>
                  <a:lnTo>
                    <a:pt x="1266" y="1698"/>
                  </a:lnTo>
                  <a:lnTo>
                    <a:pt x="1259" y="1696"/>
                  </a:lnTo>
                  <a:lnTo>
                    <a:pt x="1257" y="1693"/>
                  </a:lnTo>
                  <a:lnTo>
                    <a:pt x="1257" y="1691"/>
                  </a:lnTo>
                  <a:lnTo>
                    <a:pt x="1254" y="1689"/>
                  </a:lnTo>
                  <a:lnTo>
                    <a:pt x="1252" y="1675"/>
                  </a:lnTo>
                  <a:lnTo>
                    <a:pt x="1249" y="1667"/>
                  </a:lnTo>
                  <a:lnTo>
                    <a:pt x="1249" y="1663"/>
                  </a:lnTo>
                  <a:lnTo>
                    <a:pt x="1249" y="1651"/>
                  </a:lnTo>
                  <a:lnTo>
                    <a:pt x="1249" y="1639"/>
                  </a:lnTo>
                  <a:lnTo>
                    <a:pt x="1252" y="1630"/>
                  </a:lnTo>
                  <a:lnTo>
                    <a:pt x="1252" y="1627"/>
                  </a:lnTo>
                  <a:lnTo>
                    <a:pt x="1254" y="1623"/>
                  </a:lnTo>
                  <a:lnTo>
                    <a:pt x="1259" y="1616"/>
                  </a:lnTo>
                  <a:lnTo>
                    <a:pt x="1264" y="1608"/>
                  </a:lnTo>
                  <a:lnTo>
                    <a:pt x="1264" y="1604"/>
                  </a:lnTo>
                  <a:lnTo>
                    <a:pt x="1266" y="1604"/>
                  </a:lnTo>
                  <a:lnTo>
                    <a:pt x="1266" y="1601"/>
                  </a:lnTo>
                  <a:lnTo>
                    <a:pt x="1266" y="1601"/>
                  </a:lnTo>
                  <a:lnTo>
                    <a:pt x="1271" y="1592"/>
                  </a:lnTo>
                  <a:lnTo>
                    <a:pt x="1275" y="1585"/>
                  </a:lnTo>
                  <a:lnTo>
                    <a:pt x="1285" y="1573"/>
                  </a:lnTo>
                  <a:lnTo>
                    <a:pt x="1287" y="1566"/>
                  </a:lnTo>
                  <a:lnTo>
                    <a:pt x="1290" y="1564"/>
                  </a:lnTo>
                  <a:lnTo>
                    <a:pt x="1290" y="1564"/>
                  </a:lnTo>
                  <a:lnTo>
                    <a:pt x="1290" y="1564"/>
                  </a:lnTo>
                  <a:lnTo>
                    <a:pt x="1290" y="1564"/>
                  </a:lnTo>
                  <a:lnTo>
                    <a:pt x="1290" y="1561"/>
                  </a:lnTo>
                  <a:lnTo>
                    <a:pt x="1290" y="1559"/>
                  </a:lnTo>
                  <a:lnTo>
                    <a:pt x="1290" y="1556"/>
                  </a:lnTo>
                  <a:lnTo>
                    <a:pt x="1290" y="1552"/>
                  </a:lnTo>
                  <a:lnTo>
                    <a:pt x="1287" y="1545"/>
                  </a:lnTo>
                  <a:lnTo>
                    <a:pt x="1283" y="1538"/>
                  </a:lnTo>
                  <a:lnTo>
                    <a:pt x="1283" y="1530"/>
                  </a:lnTo>
                  <a:lnTo>
                    <a:pt x="1280" y="1523"/>
                  </a:lnTo>
                  <a:lnTo>
                    <a:pt x="1280" y="1516"/>
                  </a:lnTo>
                  <a:lnTo>
                    <a:pt x="1278" y="1512"/>
                  </a:lnTo>
                  <a:lnTo>
                    <a:pt x="1278" y="1507"/>
                  </a:lnTo>
                  <a:lnTo>
                    <a:pt x="1273" y="1504"/>
                  </a:lnTo>
                  <a:lnTo>
                    <a:pt x="1271" y="1500"/>
                  </a:lnTo>
                  <a:lnTo>
                    <a:pt x="1268" y="1497"/>
                  </a:lnTo>
                  <a:lnTo>
                    <a:pt x="1266" y="1495"/>
                  </a:lnTo>
                  <a:lnTo>
                    <a:pt x="1264" y="1488"/>
                  </a:lnTo>
                  <a:lnTo>
                    <a:pt x="1261" y="1481"/>
                  </a:lnTo>
                  <a:lnTo>
                    <a:pt x="1261" y="1476"/>
                  </a:lnTo>
                  <a:lnTo>
                    <a:pt x="1264" y="1474"/>
                  </a:lnTo>
                  <a:lnTo>
                    <a:pt x="1264" y="1467"/>
                  </a:lnTo>
                  <a:lnTo>
                    <a:pt x="1266" y="1462"/>
                  </a:lnTo>
                  <a:lnTo>
                    <a:pt x="1266" y="1457"/>
                  </a:lnTo>
                  <a:lnTo>
                    <a:pt x="1268" y="1453"/>
                  </a:lnTo>
                  <a:lnTo>
                    <a:pt x="1273" y="1450"/>
                  </a:lnTo>
                  <a:lnTo>
                    <a:pt x="1275" y="1448"/>
                  </a:lnTo>
                  <a:lnTo>
                    <a:pt x="1290" y="1448"/>
                  </a:lnTo>
                  <a:lnTo>
                    <a:pt x="1304" y="1450"/>
                  </a:lnTo>
                  <a:lnTo>
                    <a:pt x="1304" y="1427"/>
                  </a:lnTo>
                  <a:lnTo>
                    <a:pt x="1306" y="1412"/>
                  </a:lnTo>
                  <a:lnTo>
                    <a:pt x="1306" y="1403"/>
                  </a:lnTo>
                  <a:lnTo>
                    <a:pt x="1308" y="1393"/>
                  </a:lnTo>
                  <a:lnTo>
                    <a:pt x="1311" y="1386"/>
                  </a:lnTo>
                  <a:lnTo>
                    <a:pt x="1313" y="1379"/>
                  </a:lnTo>
                  <a:lnTo>
                    <a:pt x="1320" y="1367"/>
                  </a:lnTo>
                  <a:lnTo>
                    <a:pt x="1325" y="1356"/>
                  </a:lnTo>
                  <a:lnTo>
                    <a:pt x="1327" y="1351"/>
                  </a:lnTo>
                  <a:lnTo>
                    <a:pt x="1327" y="1346"/>
                  </a:lnTo>
                  <a:lnTo>
                    <a:pt x="1327" y="1341"/>
                  </a:lnTo>
                  <a:lnTo>
                    <a:pt x="1327" y="1337"/>
                  </a:lnTo>
                  <a:lnTo>
                    <a:pt x="1323" y="1332"/>
                  </a:lnTo>
                  <a:lnTo>
                    <a:pt x="1316" y="1327"/>
                  </a:lnTo>
                  <a:lnTo>
                    <a:pt x="1311" y="1325"/>
                  </a:lnTo>
                  <a:lnTo>
                    <a:pt x="1306" y="1323"/>
                  </a:lnTo>
                  <a:lnTo>
                    <a:pt x="1301" y="1323"/>
                  </a:lnTo>
                  <a:lnTo>
                    <a:pt x="1299" y="1320"/>
                  </a:lnTo>
                  <a:lnTo>
                    <a:pt x="1294" y="1320"/>
                  </a:lnTo>
                  <a:lnTo>
                    <a:pt x="1290" y="1320"/>
                  </a:lnTo>
                  <a:lnTo>
                    <a:pt x="1283" y="1320"/>
                  </a:lnTo>
                  <a:lnTo>
                    <a:pt x="1278" y="1323"/>
                  </a:lnTo>
                  <a:lnTo>
                    <a:pt x="1275" y="1327"/>
                  </a:lnTo>
                  <a:lnTo>
                    <a:pt x="1271" y="1327"/>
                  </a:lnTo>
                  <a:lnTo>
                    <a:pt x="1271" y="1330"/>
                  </a:lnTo>
                  <a:lnTo>
                    <a:pt x="1268" y="1330"/>
                  </a:lnTo>
                  <a:lnTo>
                    <a:pt x="1264" y="1334"/>
                  </a:lnTo>
                  <a:lnTo>
                    <a:pt x="1259" y="1337"/>
                  </a:lnTo>
                  <a:lnTo>
                    <a:pt x="1257" y="1339"/>
                  </a:lnTo>
                  <a:lnTo>
                    <a:pt x="1254" y="1339"/>
                  </a:lnTo>
                  <a:lnTo>
                    <a:pt x="1249" y="1339"/>
                  </a:lnTo>
                  <a:lnTo>
                    <a:pt x="1247" y="1339"/>
                  </a:lnTo>
                  <a:lnTo>
                    <a:pt x="1245" y="1339"/>
                  </a:lnTo>
                  <a:lnTo>
                    <a:pt x="1245" y="1339"/>
                  </a:lnTo>
                  <a:lnTo>
                    <a:pt x="1242" y="1339"/>
                  </a:lnTo>
                  <a:lnTo>
                    <a:pt x="1238" y="1339"/>
                  </a:lnTo>
                  <a:lnTo>
                    <a:pt x="1235" y="1337"/>
                  </a:lnTo>
                  <a:lnTo>
                    <a:pt x="1228" y="1334"/>
                  </a:lnTo>
                  <a:lnTo>
                    <a:pt x="1226" y="1332"/>
                  </a:lnTo>
                  <a:lnTo>
                    <a:pt x="1223" y="1330"/>
                  </a:lnTo>
                  <a:lnTo>
                    <a:pt x="1221" y="1327"/>
                  </a:lnTo>
                  <a:lnTo>
                    <a:pt x="1221" y="1323"/>
                  </a:lnTo>
                  <a:lnTo>
                    <a:pt x="1214" y="1318"/>
                  </a:lnTo>
                  <a:lnTo>
                    <a:pt x="1209" y="1311"/>
                  </a:lnTo>
                  <a:lnTo>
                    <a:pt x="1197" y="1299"/>
                  </a:lnTo>
                  <a:lnTo>
                    <a:pt x="1195" y="1294"/>
                  </a:lnTo>
                  <a:lnTo>
                    <a:pt x="1195" y="1292"/>
                  </a:lnTo>
                  <a:lnTo>
                    <a:pt x="1193" y="1282"/>
                  </a:lnTo>
                  <a:lnTo>
                    <a:pt x="1197" y="1275"/>
                  </a:lnTo>
                  <a:lnTo>
                    <a:pt x="1205" y="1268"/>
                  </a:lnTo>
                  <a:lnTo>
                    <a:pt x="1209" y="1266"/>
                  </a:lnTo>
                  <a:lnTo>
                    <a:pt x="1212" y="1264"/>
                  </a:lnTo>
                  <a:lnTo>
                    <a:pt x="1221" y="1259"/>
                  </a:lnTo>
                  <a:lnTo>
                    <a:pt x="1231" y="1256"/>
                  </a:lnTo>
                  <a:lnTo>
                    <a:pt x="1240" y="1254"/>
                  </a:lnTo>
                  <a:lnTo>
                    <a:pt x="1249" y="1254"/>
                  </a:lnTo>
                  <a:lnTo>
                    <a:pt x="1259" y="1256"/>
                  </a:lnTo>
                  <a:lnTo>
                    <a:pt x="1264" y="1256"/>
                  </a:lnTo>
                  <a:lnTo>
                    <a:pt x="1266" y="1256"/>
                  </a:lnTo>
                  <a:lnTo>
                    <a:pt x="1266" y="1256"/>
                  </a:lnTo>
                  <a:lnTo>
                    <a:pt x="1266" y="1256"/>
                  </a:lnTo>
                  <a:lnTo>
                    <a:pt x="1268" y="1259"/>
                  </a:lnTo>
                  <a:lnTo>
                    <a:pt x="1271" y="1259"/>
                  </a:lnTo>
                  <a:lnTo>
                    <a:pt x="1273" y="1256"/>
                  </a:lnTo>
                  <a:lnTo>
                    <a:pt x="1275" y="1256"/>
                  </a:lnTo>
                  <a:lnTo>
                    <a:pt x="1278" y="1256"/>
                  </a:lnTo>
                  <a:lnTo>
                    <a:pt x="1280" y="1256"/>
                  </a:lnTo>
                  <a:lnTo>
                    <a:pt x="1280" y="1254"/>
                  </a:lnTo>
                  <a:lnTo>
                    <a:pt x="1283" y="1254"/>
                  </a:lnTo>
                  <a:lnTo>
                    <a:pt x="1285" y="1252"/>
                  </a:lnTo>
                  <a:lnTo>
                    <a:pt x="1290" y="1252"/>
                  </a:lnTo>
                  <a:lnTo>
                    <a:pt x="1290" y="1247"/>
                  </a:lnTo>
                  <a:lnTo>
                    <a:pt x="1290" y="1247"/>
                  </a:lnTo>
                  <a:lnTo>
                    <a:pt x="1290" y="1247"/>
                  </a:lnTo>
                  <a:lnTo>
                    <a:pt x="1292" y="1247"/>
                  </a:lnTo>
                  <a:lnTo>
                    <a:pt x="1292" y="1245"/>
                  </a:lnTo>
                  <a:lnTo>
                    <a:pt x="1294" y="1242"/>
                  </a:lnTo>
                  <a:lnTo>
                    <a:pt x="1297" y="1240"/>
                  </a:lnTo>
                  <a:lnTo>
                    <a:pt x="1304" y="1233"/>
                  </a:lnTo>
                  <a:lnTo>
                    <a:pt x="1308" y="1228"/>
                  </a:lnTo>
                  <a:lnTo>
                    <a:pt x="1313" y="1228"/>
                  </a:lnTo>
                  <a:lnTo>
                    <a:pt x="1318" y="1226"/>
                  </a:lnTo>
                  <a:lnTo>
                    <a:pt x="1323" y="1226"/>
                  </a:lnTo>
                  <a:lnTo>
                    <a:pt x="1330" y="1226"/>
                  </a:lnTo>
                  <a:lnTo>
                    <a:pt x="1337" y="1228"/>
                  </a:lnTo>
                  <a:lnTo>
                    <a:pt x="1339" y="1228"/>
                  </a:lnTo>
                  <a:lnTo>
                    <a:pt x="1344" y="1226"/>
                  </a:lnTo>
                  <a:lnTo>
                    <a:pt x="1346" y="1226"/>
                  </a:lnTo>
                  <a:lnTo>
                    <a:pt x="1346" y="1226"/>
                  </a:lnTo>
                  <a:lnTo>
                    <a:pt x="1349" y="1223"/>
                  </a:lnTo>
                  <a:lnTo>
                    <a:pt x="1349" y="1223"/>
                  </a:lnTo>
                  <a:lnTo>
                    <a:pt x="1349" y="1223"/>
                  </a:lnTo>
                  <a:lnTo>
                    <a:pt x="1349" y="1223"/>
                  </a:lnTo>
                  <a:lnTo>
                    <a:pt x="1351" y="1221"/>
                  </a:lnTo>
                  <a:lnTo>
                    <a:pt x="1351" y="1221"/>
                  </a:lnTo>
                  <a:lnTo>
                    <a:pt x="1351" y="1219"/>
                  </a:lnTo>
                  <a:lnTo>
                    <a:pt x="1351" y="1219"/>
                  </a:lnTo>
                  <a:lnTo>
                    <a:pt x="1351" y="1216"/>
                  </a:lnTo>
                  <a:lnTo>
                    <a:pt x="1351" y="1216"/>
                  </a:lnTo>
                  <a:lnTo>
                    <a:pt x="1351" y="1214"/>
                  </a:lnTo>
                  <a:lnTo>
                    <a:pt x="1351" y="1209"/>
                  </a:lnTo>
                  <a:lnTo>
                    <a:pt x="1351" y="1204"/>
                  </a:lnTo>
                  <a:lnTo>
                    <a:pt x="1351" y="1202"/>
                  </a:lnTo>
                  <a:lnTo>
                    <a:pt x="1353" y="1202"/>
                  </a:lnTo>
                  <a:lnTo>
                    <a:pt x="1358" y="1200"/>
                  </a:lnTo>
                  <a:lnTo>
                    <a:pt x="1363" y="1197"/>
                  </a:lnTo>
                  <a:lnTo>
                    <a:pt x="1372" y="1195"/>
                  </a:lnTo>
                  <a:lnTo>
                    <a:pt x="1382" y="1195"/>
                  </a:lnTo>
                  <a:lnTo>
                    <a:pt x="1394" y="1200"/>
                  </a:lnTo>
                  <a:lnTo>
                    <a:pt x="1398" y="1200"/>
                  </a:lnTo>
                  <a:lnTo>
                    <a:pt x="1403" y="1202"/>
                  </a:lnTo>
                  <a:lnTo>
                    <a:pt x="1410" y="1202"/>
                  </a:lnTo>
                  <a:lnTo>
                    <a:pt x="1415" y="1202"/>
                  </a:lnTo>
                  <a:lnTo>
                    <a:pt x="1422" y="1200"/>
                  </a:lnTo>
                  <a:lnTo>
                    <a:pt x="1427" y="1200"/>
                  </a:lnTo>
                  <a:lnTo>
                    <a:pt x="1431" y="1197"/>
                  </a:lnTo>
                  <a:lnTo>
                    <a:pt x="1436" y="1195"/>
                  </a:lnTo>
                  <a:lnTo>
                    <a:pt x="1441" y="1190"/>
                  </a:lnTo>
                  <a:lnTo>
                    <a:pt x="1443" y="1188"/>
                  </a:lnTo>
                  <a:lnTo>
                    <a:pt x="1448" y="1186"/>
                  </a:lnTo>
                  <a:lnTo>
                    <a:pt x="1450" y="1181"/>
                  </a:lnTo>
                  <a:lnTo>
                    <a:pt x="1455" y="1176"/>
                  </a:lnTo>
                  <a:lnTo>
                    <a:pt x="1460" y="1171"/>
                  </a:lnTo>
                  <a:lnTo>
                    <a:pt x="1462" y="1171"/>
                  </a:lnTo>
                  <a:lnTo>
                    <a:pt x="1462" y="1171"/>
                  </a:lnTo>
                  <a:lnTo>
                    <a:pt x="1467" y="1174"/>
                  </a:lnTo>
                  <a:lnTo>
                    <a:pt x="1469" y="1174"/>
                  </a:lnTo>
                  <a:lnTo>
                    <a:pt x="1474" y="1178"/>
                  </a:lnTo>
                  <a:lnTo>
                    <a:pt x="1481" y="1186"/>
                  </a:lnTo>
                  <a:lnTo>
                    <a:pt x="1493" y="1197"/>
                  </a:lnTo>
                  <a:lnTo>
                    <a:pt x="1500" y="1202"/>
                  </a:lnTo>
                  <a:lnTo>
                    <a:pt x="1507" y="1207"/>
                  </a:lnTo>
                  <a:lnTo>
                    <a:pt x="1514" y="1209"/>
                  </a:lnTo>
                  <a:lnTo>
                    <a:pt x="1526" y="1212"/>
                  </a:lnTo>
                  <a:lnTo>
                    <a:pt x="1526" y="1212"/>
                  </a:lnTo>
                  <a:lnTo>
                    <a:pt x="1528" y="1212"/>
                  </a:lnTo>
                  <a:lnTo>
                    <a:pt x="1531" y="1212"/>
                  </a:lnTo>
                  <a:lnTo>
                    <a:pt x="1533" y="1212"/>
                  </a:lnTo>
                  <a:lnTo>
                    <a:pt x="1533" y="1212"/>
                  </a:lnTo>
                  <a:lnTo>
                    <a:pt x="1540" y="1207"/>
                  </a:lnTo>
                  <a:lnTo>
                    <a:pt x="1547" y="1207"/>
                  </a:lnTo>
                  <a:lnTo>
                    <a:pt x="1554" y="1207"/>
                  </a:lnTo>
                  <a:lnTo>
                    <a:pt x="1564" y="1207"/>
                  </a:lnTo>
                  <a:lnTo>
                    <a:pt x="1573" y="1207"/>
                  </a:lnTo>
                  <a:lnTo>
                    <a:pt x="1585" y="1207"/>
                  </a:lnTo>
                  <a:lnTo>
                    <a:pt x="1597" y="1204"/>
                  </a:lnTo>
                  <a:lnTo>
                    <a:pt x="1608" y="1204"/>
                  </a:lnTo>
                  <a:lnTo>
                    <a:pt x="1606" y="1195"/>
                  </a:lnTo>
                  <a:lnTo>
                    <a:pt x="1606" y="1188"/>
                  </a:lnTo>
                  <a:lnTo>
                    <a:pt x="1604" y="1181"/>
                  </a:lnTo>
                  <a:lnTo>
                    <a:pt x="1601" y="1176"/>
                  </a:lnTo>
                  <a:lnTo>
                    <a:pt x="1597" y="1164"/>
                  </a:lnTo>
                  <a:lnTo>
                    <a:pt x="1592" y="1155"/>
                  </a:lnTo>
                  <a:lnTo>
                    <a:pt x="1592" y="1152"/>
                  </a:lnTo>
                  <a:lnTo>
                    <a:pt x="1592" y="1152"/>
                  </a:lnTo>
                  <a:lnTo>
                    <a:pt x="1594" y="1150"/>
                  </a:lnTo>
                  <a:lnTo>
                    <a:pt x="1594" y="1148"/>
                  </a:lnTo>
                  <a:lnTo>
                    <a:pt x="1594" y="1148"/>
                  </a:lnTo>
                  <a:lnTo>
                    <a:pt x="1597" y="1145"/>
                  </a:lnTo>
                  <a:lnTo>
                    <a:pt x="1597" y="1145"/>
                  </a:lnTo>
                  <a:lnTo>
                    <a:pt x="1597" y="1143"/>
                  </a:lnTo>
                  <a:lnTo>
                    <a:pt x="1597" y="1141"/>
                  </a:lnTo>
                  <a:lnTo>
                    <a:pt x="1597" y="1138"/>
                  </a:lnTo>
                  <a:lnTo>
                    <a:pt x="1597" y="1138"/>
                  </a:lnTo>
                  <a:lnTo>
                    <a:pt x="1597" y="1136"/>
                  </a:lnTo>
                  <a:lnTo>
                    <a:pt x="1597" y="1134"/>
                  </a:lnTo>
                  <a:lnTo>
                    <a:pt x="1597" y="1129"/>
                  </a:lnTo>
                  <a:lnTo>
                    <a:pt x="1599" y="1127"/>
                  </a:lnTo>
                  <a:lnTo>
                    <a:pt x="1601" y="1124"/>
                  </a:lnTo>
                  <a:lnTo>
                    <a:pt x="1604" y="1122"/>
                  </a:lnTo>
                  <a:lnTo>
                    <a:pt x="1616" y="1117"/>
                  </a:lnTo>
                  <a:lnTo>
                    <a:pt x="1625" y="1112"/>
                  </a:lnTo>
                  <a:lnTo>
                    <a:pt x="1630" y="1108"/>
                  </a:lnTo>
                  <a:lnTo>
                    <a:pt x="1634" y="1105"/>
                  </a:lnTo>
                  <a:lnTo>
                    <a:pt x="1642" y="1101"/>
                  </a:lnTo>
                  <a:lnTo>
                    <a:pt x="1649" y="1096"/>
                  </a:lnTo>
                  <a:lnTo>
                    <a:pt x="1644" y="1093"/>
                  </a:lnTo>
                  <a:lnTo>
                    <a:pt x="1639" y="1091"/>
                  </a:lnTo>
                  <a:lnTo>
                    <a:pt x="1637" y="1089"/>
                  </a:lnTo>
                  <a:lnTo>
                    <a:pt x="1637" y="1086"/>
                  </a:lnTo>
                  <a:lnTo>
                    <a:pt x="1634" y="1082"/>
                  </a:lnTo>
                  <a:lnTo>
                    <a:pt x="1634" y="1079"/>
                  </a:lnTo>
                  <a:lnTo>
                    <a:pt x="1634" y="1075"/>
                  </a:lnTo>
                  <a:lnTo>
                    <a:pt x="1634" y="1072"/>
                  </a:lnTo>
                  <a:lnTo>
                    <a:pt x="1637" y="1067"/>
                  </a:lnTo>
                  <a:lnTo>
                    <a:pt x="1637" y="1065"/>
                  </a:lnTo>
                  <a:lnTo>
                    <a:pt x="1639" y="1065"/>
                  </a:lnTo>
                  <a:lnTo>
                    <a:pt x="1644" y="1063"/>
                  </a:lnTo>
                  <a:lnTo>
                    <a:pt x="1644" y="1063"/>
                  </a:lnTo>
                  <a:lnTo>
                    <a:pt x="1646" y="1060"/>
                  </a:lnTo>
                  <a:lnTo>
                    <a:pt x="1651" y="1058"/>
                  </a:lnTo>
                  <a:lnTo>
                    <a:pt x="1656" y="1056"/>
                  </a:lnTo>
                  <a:lnTo>
                    <a:pt x="1658" y="1051"/>
                  </a:lnTo>
                  <a:lnTo>
                    <a:pt x="1660" y="1046"/>
                  </a:lnTo>
                  <a:lnTo>
                    <a:pt x="1663" y="1041"/>
                  </a:lnTo>
                  <a:lnTo>
                    <a:pt x="1665" y="1037"/>
                  </a:lnTo>
                  <a:lnTo>
                    <a:pt x="1665" y="1034"/>
                  </a:lnTo>
                  <a:lnTo>
                    <a:pt x="1665" y="1030"/>
                  </a:lnTo>
                  <a:lnTo>
                    <a:pt x="1658" y="1023"/>
                  </a:lnTo>
                  <a:lnTo>
                    <a:pt x="1644" y="1004"/>
                  </a:lnTo>
                  <a:lnTo>
                    <a:pt x="1630" y="987"/>
                  </a:lnTo>
                  <a:lnTo>
                    <a:pt x="1623" y="982"/>
                  </a:lnTo>
                  <a:lnTo>
                    <a:pt x="1620" y="980"/>
                  </a:lnTo>
                  <a:lnTo>
                    <a:pt x="1618" y="975"/>
                  </a:lnTo>
                  <a:lnTo>
                    <a:pt x="1616" y="971"/>
                  </a:lnTo>
                  <a:lnTo>
                    <a:pt x="1616" y="968"/>
                  </a:lnTo>
                  <a:lnTo>
                    <a:pt x="1616" y="963"/>
                  </a:lnTo>
                  <a:lnTo>
                    <a:pt x="1618" y="961"/>
                  </a:lnTo>
                  <a:lnTo>
                    <a:pt x="1620" y="959"/>
                  </a:lnTo>
                  <a:lnTo>
                    <a:pt x="1625" y="954"/>
                  </a:lnTo>
                  <a:lnTo>
                    <a:pt x="1630" y="952"/>
                  </a:lnTo>
                  <a:lnTo>
                    <a:pt x="1634" y="947"/>
                  </a:lnTo>
                  <a:lnTo>
                    <a:pt x="1639" y="945"/>
                  </a:lnTo>
                  <a:lnTo>
                    <a:pt x="1642" y="942"/>
                  </a:lnTo>
                  <a:lnTo>
                    <a:pt x="1646" y="938"/>
                  </a:lnTo>
                  <a:lnTo>
                    <a:pt x="1649" y="935"/>
                  </a:lnTo>
                  <a:lnTo>
                    <a:pt x="1649" y="933"/>
                  </a:lnTo>
                  <a:lnTo>
                    <a:pt x="1649" y="933"/>
                  </a:lnTo>
                  <a:lnTo>
                    <a:pt x="1649" y="933"/>
                  </a:lnTo>
                  <a:lnTo>
                    <a:pt x="1651" y="933"/>
                  </a:lnTo>
                  <a:lnTo>
                    <a:pt x="1651" y="930"/>
                  </a:lnTo>
                  <a:lnTo>
                    <a:pt x="1656" y="926"/>
                  </a:lnTo>
                  <a:lnTo>
                    <a:pt x="1658" y="921"/>
                  </a:lnTo>
                  <a:lnTo>
                    <a:pt x="1663" y="912"/>
                  </a:lnTo>
                  <a:lnTo>
                    <a:pt x="1665" y="907"/>
                  </a:lnTo>
                  <a:lnTo>
                    <a:pt x="1665" y="902"/>
                  </a:lnTo>
                  <a:lnTo>
                    <a:pt x="1668" y="900"/>
                  </a:lnTo>
                  <a:lnTo>
                    <a:pt x="1668" y="897"/>
                  </a:lnTo>
                  <a:lnTo>
                    <a:pt x="1668" y="893"/>
                  </a:lnTo>
                  <a:lnTo>
                    <a:pt x="1665" y="890"/>
                  </a:lnTo>
                  <a:lnTo>
                    <a:pt x="1665" y="888"/>
                  </a:lnTo>
                  <a:lnTo>
                    <a:pt x="1663" y="886"/>
                  </a:lnTo>
                  <a:lnTo>
                    <a:pt x="1656" y="883"/>
                  </a:lnTo>
                  <a:lnTo>
                    <a:pt x="1651" y="881"/>
                  </a:lnTo>
                  <a:lnTo>
                    <a:pt x="1646" y="878"/>
                  </a:lnTo>
                  <a:lnTo>
                    <a:pt x="1642" y="878"/>
                  </a:lnTo>
                  <a:lnTo>
                    <a:pt x="1637" y="876"/>
                  </a:lnTo>
                  <a:lnTo>
                    <a:pt x="1632" y="876"/>
                  </a:lnTo>
                  <a:lnTo>
                    <a:pt x="1625" y="876"/>
                  </a:lnTo>
                  <a:lnTo>
                    <a:pt x="1620" y="878"/>
                  </a:lnTo>
                  <a:lnTo>
                    <a:pt x="1620" y="874"/>
                  </a:lnTo>
                  <a:lnTo>
                    <a:pt x="1625" y="855"/>
                  </a:lnTo>
                  <a:lnTo>
                    <a:pt x="1632" y="836"/>
                  </a:lnTo>
                  <a:lnTo>
                    <a:pt x="1649" y="800"/>
                  </a:lnTo>
                  <a:lnTo>
                    <a:pt x="1639" y="798"/>
                  </a:lnTo>
                  <a:lnTo>
                    <a:pt x="1634" y="796"/>
                  </a:lnTo>
                  <a:lnTo>
                    <a:pt x="1632" y="796"/>
                  </a:lnTo>
                  <a:lnTo>
                    <a:pt x="1623" y="796"/>
                  </a:lnTo>
                  <a:lnTo>
                    <a:pt x="1616" y="798"/>
                  </a:lnTo>
                  <a:lnTo>
                    <a:pt x="1601" y="800"/>
                  </a:lnTo>
                  <a:lnTo>
                    <a:pt x="1590" y="803"/>
                  </a:lnTo>
                  <a:lnTo>
                    <a:pt x="1578" y="805"/>
                  </a:lnTo>
                  <a:lnTo>
                    <a:pt x="1573" y="808"/>
                  </a:lnTo>
                  <a:lnTo>
                    <a:pt x="1568" y="812"/>
                  </a:lnTo>
                  <a:lnTo>
                    <a:pt x="1571" y="805"/>
                  </a:lnTo>
                  <a:lnTo>
                    <a:pt x="1571" y="798"/>
                  </a:lnTo>
                  <a:lnTo>
                    <a:pt x="1571" y="793"/>
                  </a:lnTo>
                  <a:lnTo>
                    <a:pt x="1571" y="789"/>
                  </a:lnTo>
                  <a:lnTo>
                    <a:pt x="1571" y="784"/>
                  </a:lnTo>
                  <a:lnTo>
                    <a:pt x="1568" y="782"/>
                  </a:lnTo>
                  <a:lnTo>
                    <a:pt x="1566" y="777"/>
                  </a:lnTo>
                  <a:lnTo>
                    <a:pt x="1561" y="775"/>
                  </a:lnTo>
                  <a:lnTo>
                    <a:pt x="1557" y="775"/>
                  </a:lnTo>
                  <a:lnTo>
                    <a:pt x="1554" y="775"/>
                  </a:lnTo>
                  <a:lnTo>
                    <a:pt x="1554" y="775"/>
                  </a:lnTo>
                  <a:lnTo>
                    <a:pt x="1547" y="775"/>
                  </a:lnTo>
                  <a:lnTo>
                    <a:pt x="1542" y="777"/>
                  </a:lnTo>
                  <a:lnTo>
                    <a:pt x="1538" y="779"/>
                  </a:lnTo>
                  <a:lnTo>
                    <a:pt x="1535" y="784"/>
                  </a:lnTo>
                  <a:lnTo>
                    <a:pt x="1531" y="779"/>
                  </a:lnTo>
                  <a:lnTo>
                    <a:pt x="1528" y="775"/>
                  </a:lnTo>
                  <a:lnTo>
                    <a:pt x="1528" y="770"/>
                  </a:lnTo>
                  <a:lnTo>
                    <a:pt x="1528" y="765"/>
                  </a:lnTo>
                  <a:lnTo>
                    <a:pt x="1528" y="756"/>
                  </a:lnTo>
                  <a:lnTo>
                    <a:pt x="1528" y="746"/>
                  </a:lnTo>
                  <a:lnTo>
                    <a:pt x="1528" y="739"/>
                  </a:lnTo>
                  <a:lnTo>
                    <a:pt x="1526" y="732"/>
                  </a:lnTo>
                  <a:lnTo>
                    <a:pt x="1523" y="725"/>
                  </a:lnTo>
                  <a:lnTo>
                    <a:pt x="1521" y="723"/>
                  </a:lnTo>
                  <a:lnTo>
                    <a:pt x="1521" y="723"/>
                  </a:lnTo>
                  <a:lnTo>
                    <a:pt x="1519" y="723"/>
                  </a:lnTo>
                  <a:lnTo>
                    <a:pt x="1516" y="723"/>
                  </a:lnTo>
                  <a:lnTo>
                    <a:pt x="1509" y="723"/>
                  </a:lnTo>
                  <a:lnTo>
                    <a:pt x="1505" y="723"/>
                  </a:lnTo>
                  <a:lnTo>
                    <a:pt x="1500" y="723"/>
                  </a:lnTo>
                  <a:lnTo>
                    <a:pt x="1495" y="723"/>
                  </a:lnTo>
                  <a:lnTo>
                    <a:pt x="1490" y="720"/>
                  </a:lnTo>
                  <a:lnTo>
                    <a:pt x="1486" y="720"/>
                  </a:lnTo>
                  <a:lnTo>
                    <a:pt x="1483" y="718"/>
                  </a:lnTo>
                  <a:lnTo>
                    <a:pt x="1481" y="715"/>
                  </a:lnTo>
                  <a:lnTo>
                    <a:pt x="1476" y="713"/>
                  </a:lnTo>
                  <a:lnTo>
                    <a:pt x="1474" y="711"/>
                  </a:lnTo>
                  <a:lnTo>
                    <a:pt x="1469" y="706"/>
                  </a:lnTo>
                  <a:lnTo>
                    <a:pt x="1462" y="704"/>
                  </a:lnTo>
                  <a:lnTo>
                    <a:pt x="1460" y="699"/>
                  </a:lnTo>
                  <a:lnTo>
                    <a:pt x="1455" y="697"/>
                  </a:lnTo>
                  <a:lnTo>
                    <a:pt x="1453" y="697"/>
                  </a:lnTo>
                  <a:lnTo>
                    <a:pt x="1448" y="694"/>
                  </a:lnTo>
                  <a:lnTo>
                    <a:pt x="1438" y="692"/>
                  </a:lnTo>
                  <a:lnTo>
                    <a:pt x="1431" y="694"/>
                  </a:lnTo>
                  <a:lnTo>
                    <a:pt x="1422" y="694"/>
                  </a:lnTo>
                  <a:lnTo>
                    <a:pt x="1415" y="699"/>
                  </a:lnTo>
                  <a:lnTo>
                    <a:pt x="1412" y="699"/>
                  </a:lnTo>
                  <a:lnTo>
                    <a:pt x="1412" y="699"/>
                  </a:lnTo>
                  <a:lnTo>
                    <a:pt x="1410" y="699"/>
                  </a:lnTo>
                  <a:lnTo>
                    <a:pt x="1405" y="701"/>
                  </a:lnTo>
                  <a:lnTo>
                    <a:pt x="1403" y="701"/>
                  </a:lnTo>
                  <a:lnTo>
                    <a:pt x="1401" y="701"/>
                  </a:lnTo>
                  <a:lnTo>
                    <a:pt x="1398" y="701"/>
                  </a:lnTo>
                  <a:lnTo>
                    <a:pt x="1394" y="699"/>
                  </a:lnTo>
                  <a:lnTo>
                    <a:pt x="1389" y="697"/>
                  </a:lnTo>
                  <a:lnTo>
                    <a:pt x="1382" y="694"/>
                  </a:lnTo>
                  <a:lnTo>
                    <a:pt x="1377" y="694"/>
                  </a:lnTo>
                  <a:lnTo>
                    <a:pt x="1372" y="694"/>
                  </a:lnTo>
                  <a:lnTo>
                    <a:pt x="1368" y="694"/>
                  </a:lnTo>
                  <a:lnTo>
                    <a:pt x="1365" y="697"/>
                  </a:lnTo>
                  <a:lnTo>
                    <a:pt x="1363" y="699"/>
                  </a:lnTo>
                  <a:lnTo>
                    <a:pt x="1363" y="701"/>
                  </a:lnTo>
                  <a:lnTo>
                    <a:pt x="1360" y="706"/>
                  </a:lnTo>
                  <a:lnTo>
                    <a:pt x="1363" y="713"/>
                  </a:lnTo>
                  <a:lnTo>
                    <a:pt x="1360" y="713"/>
                  </a:lnTo>
                  <a:lnTo>
                    <a:pt x="1360" y="715"/>
                  </a:lnTo>
                  <a:lnTo>
                    <a:pt x="1360" y="715"/>
                  </a:lnTo>
                  <a:lnTo>
                    <a:pt x="1358" y="720"/>
                  </a:lnTo>
                  <a:lnTo>
                    <a:pt x="1351" y="725"/>
                  </a:lnTo>
                  <a:lnTo>
                    <a:pt x="1346" y="732"/>
                  </a:lnTo>
                  <a:lnTo>
                    <a:pt x="1342" y="723"/>
                  </a:lnTo>
                  <a:lnTo>
                    <a:pt x="1339" y="715"/>
                  </a:lnTo>
                  <a:lnTo>
                    <a:pt x="1339" y="706"/>
                  </a:lnTo>
                  <a:lnTo>
                    <a:pt x="1337" y="701"/>
                  </a:lnTo>
                  <a:lnTo>
                    <a:pt x="1339" y="699"/>
                  </a:lnTo>
                  <a:lnTo>
                    <a:pt x="1337" y="694"/>
                  </a:lnTo>
                  <a:lnTo>
                    <a:pt x="1334" y="689"/>
                  </a:lnTo>
                  <a:lnTo>
                    <a:pt x="1332" y="682"/>
                  </a:lnTo>
                  <a:lnTo>
                    <a:pt x="1332" y="675"/>
                  </a:lnTo>
                  <a:lnTo>
                    <a:pt x="1330" y="671"/>
                  </a:lnTo>
                  <a:lnTo>
                    <a:pt x="1330" y="666"/>
                  </a:lnTo>
                  <a:lnTo>
                    <a:pt x="1327" y="663"/>
                  </a:lnTo>
                  <a:lnTo>
                    <a:pt x="1325" y="661"/>
                  </a:lnTo>
                  <a:lnTo>
                    <a:pt x="1323" y="659"/>
                  </a:lnTo>
                  <a:lnTo>
                    <a:pt x="1318" y="656"/>
                  </a:lnTo>
                  <a:lnTo>
                    <a:pt x="1313" y="654"/>
                  </a:lnTo>
                  <a:lnTo>
                    <a:pt x="1306" y="647"/>
                  </a:lnTo>
                  <a:lnTo>
                    <a:pt x="1301" y="642"/>
                  </a:lnTo>
                  <a:lnTo>
                    <a:pt x="1299" y="637"/>
                  </a:lnTo>
                  <a:lnTo>
                    <a:pt x="1297" y="628"/>
                  </a:lnTo>
                  <a:lnTo>
                    <a:pt x="1294" y="621"/>
                  </a:lnTo>
                  <a:lnTo>
                    <a:pt x="1294" y="616"/>
                  </a:lnTo>
                  <a:lnTo>
                    <a:pt x="1294" y="614"/>
                  </a:lnTo>
                  <a:lnTo>
                    <a:pt x="1297" y="607"/>
                  </a:lnTo>
                  <a:lnTo>
                    <a:pt x="1297" y="607"/>
                  </a:lnTo>
                  <a:lnTo>
                    <a:pt x="1297" y="604"/>
                  </a:lnTo>
                  <a:lnTo>
                    <a:pt x="1297" y="602"/>
                  </a:lnTo>
                  <a:lnTo>
                    <a:pt x="1297" y="600"/>
                  </a:lnTo>
                  <a:lnTo>
                    <a:pt x="1299" y="600"/>
                  </a:lnTo>
                  <a:lnTo>
                    <a:pt x="1283" y="597"/>
                  </a:lnTo>
                  <a:lnTo>
                    <a:pt x="1266" y="595"/>
                  </a:lnTo>
                  <a:lnTo>
                    <a:pt x="1264" y="595"/>
                  </a:lnTo>
                  <a:lnTo>
                    <a:pt x="1264" y="593"/>
                  </a:lnTo>
                  <a:lnTo>
                    <a:pt x="1261" y="590"/>
                  </a:lnTo>
                  <a:lnTo>
                    <a:pt x="1261" y="590"/>
                  </a:lnTo>
                  <a:lnTo>
                    <a:pt x="1261" y="583"/>
                  </a:lnTo>
                  <a:lnTo>
                    <a:pt x="1264" y="576"/>
                  </a:lnTo>
                  <a:lnTo>
                    <a:pt x="1268" y="571"/>
                  </a:lnTo>
                  <a:lnTo>
                    <a:pt x="1275" y="567"/>
                  </a:lnTo>
                  <a:lnTo>
                    <a:pt x="1275" y="564"/>
                  </a:lnTo>
                  <a:lnTo>
                    <a:pt x="1278" y="562"/>
                  </a:lnTo>
                  <a:lnTo>
                    <a:pt x="1280" y="562"/>
                  </a:lnTo>
                  <a:lnTo>
                    <a:pt x="1283" y="560"/>
                  </a:lnTo>
                  <a:lnTo>
                    <a:pt x="1283" y="555"/>
                  </a:lnTo>
                  <a:lnTo>
                    <a:pt x="1283" y="555"/>
                  </a:lnTo>
                  <a:lnTo>
                    <a:pt x="1283" y="552"/>
                  </a:lnTo>
                  <a:lnTo>
                    <a:pt x="1285" y="552"/>
                  </a:lnTo>
                  <a:lnTo>
                    <a:pt x="1273" y="548"/>
                  </a:lnTo>
                  <a:lnTo>
                    <a:pt x="1264" y="545"/>
                  </a:lnTo>
                  <a:lnTo>
                    <a:pt x="1252" y="545"/>
                  </a:lnTo>
                  <a:lnTo>
                    <a:pt x="1242" y="545"/>
                  </a:lnTo>
                  <a:lnTo>
                    <a:pt x="1238" y="545"/>
                  </a:lnTo>
                  <a:lnTo>
                    <a:pt x="1233" y="543"/>
                  </a:lnTo>
                  <a:lnTo>
                    <a:pt x="1231" y="543"/>
                  </a:lnTo>
                  <a:lnTo>
                    <a:pt x="1228" y="541"/>
                  </a:lnTo>
                  <a:lnTo>
                    <a:pt x="1226" y="538"/>
                  </a:lnTo>
                  <a:lnTo>
                    <a:pt x="1223" y="536"/>
                  </a:lnTo>
                  <a:lnTo>
                    <a:pt x="1221" y="531"/>
                  </a:lnTo>
                  <a:lnTo>
                    <a:pt x="1221" y="529"/>
                  </a:lnTo>
                  <a:lnTo>
                    <a:pt x="1219" y="519"/>
                  </a:lnTo>
                  <a:lnTo>
                    <a:pt x="1216" y="512"/>
                  </a:lnTo>
                  <a:lnTo>
                    <a:pt x="1214" y="508"/>
                  </a:lnTo>
                  <a:lnTo>
                    <a:pt x="1212" y="496"/>
                  </a:lnTo>
                  <a:lnTo>
                    <a:pt x="1212" y="484"/>
                  </a:lnTo>
                  <a:lnTo>
                    <a:pt x="1209" y="477"/>
                  </a:lnTo>
                  <a:lnTo>
                    <a:pt x="1212" y="472"/>
                  </a:lnTo>
                  <a:lnTo>
                    <a:pt x="1209" y="467"/>
                  </a:lnTo>
                  <a:lnTo>
                    <a:pt x="1209" y="467"/>
                  </a:lnTo>
                  <a:lnTo>
                    <a:pt x="1200" y="467"/>
                  </a:lnTo>
                  <a:lnTo>
                    <a:pt x="1195" y="470"/>
                  </a:lnTo>
                  <a:lnTo>
                    <a:pt x="1188" y="472"/>
                  </a:lnTo>
                  <a:lnTo>
                    <a:pt x="1181" y="474"/>
                  </a:lnTo>
                  <a:lnTo>
                    <a:pt x="1176" y="477"/>
                  </a:lnTo>
                  <a:lnTo>
                    <a:pt x="1172" y="482"/>
                  </a:lnTo>
                  <a:lnTo>
                    <a:pt x="1164" y="493"/>
                  </a:lnTo>
                  <a:lnTo>
                    <a:pt x="1162" y="496"/>
                  </a:lnTo>
                  <a:lnTo>
                    <a:pt x="1160" y="496"/>
                  </a:lnTo>
                  <a:lnTo>
                    <a:pt x="1157" y="500"/>
                  </a:lnTo>
                  <a:lnTo>
                    <a:pt x="1150" y="503"/>
                  </a:lnTo>
                  <a:lnTo>
                    <a:pt x="1146" y="503"/>
                  </a:lnTo>
                  <a:lnTo>
                    <a:pt x="1141" y="503"/>
                  </a:lnTo>
                  <a:lnTo>
                    <a:pt x="1138" y="503"/>
                  </a:lnTo>
                  <a:lnTo>
                    <a:pt x="1134" y="505"/>
                  </a:lnTo>
                  <a:lnTo>
                    <a:pt x="1131" y="503"/>
                  </a:lnTo>
                  <a:lnTo>
                    <a:pt x="1131" y="503"/>
                  </a:lnTo>
                  <a:lnTo>
                    <a:pt x="1129" y="498"/>
                  </a:lnTo>
                  <a:lnTo>
                    <a:pt x="1127" y="486"/>
                  </a:lnTo>
                  <a:lnTo>
                    <a:pt x="1122" y="477"/>
                  </a:lnTo>
                  <a:lnTo>
                    <a:pt x="1115" y="467"/>
                  </a:lnTo>
                  <a:lnTo>
                    <a:pt x="1110" y="465"/>
                  </a:lnTo>
                  <a:lnTo>
                    <a:pt x="1105" y="460"/>
                  </a:lnTo>
                  <a:lnTo>
                    <a:pt x="1101" y="458"/>
                  </a:lnTo>
                  <a:lnTo>
                    <a:pt x="1098" y="453"/>
                  </a:lnTo>
                  <a:lnTo>
                    <a:pt x="1098" y="448"/>
                  </a:lnTo>
                  <a:lnTo>
                    <a:pt x="1098" y="446"/>
                  </a:lnTo>
                  <a:lnTo>
                    <a:pt x="1098" y="444"/>
                  </a:lnTo>
                  <a:lnTo>
                    <a:pt x="1101" y="406"/>
                  </a:lnTo>
                  <a:lnTo>
                    <a:pt x="1103" y="399"/>
                  </a:lnTo>
                  <a:lnTo>
                    <a:pt x="1103" y="394"/>
                  </a:lnTo>
                  <a:lnTo>
                    <a:pt x="1110" y="378"/>
                  </a:lnTo>
                  <a:lnTo>
                    <a:pt x="1117" y="361"/>
                  </a:lnTo>
                  <a:lnTo>
                    <a:pt x="1122" y="356"/>
                  </a:lnTo>
                  <a:lnTo>
                    <a:pt x="1127" y="354"/>
                  </a:lnTo>
                  <a:lnTo>
                    <a:pt x="1131" y="356"/>
                  </a:lnTo>
                  <a:lnTo>
                    <a:pt x="1138" y="359"/>
                  </a:lnTo>
                  <a:lnTo>
                    <a:pt x="1143" y="347"/>
                  </a:lnTo>
                  <a:lnTo>
                    <a:pt x="1143" y="347"/>
                  </a:lnTo>
                  <a:lnTo>
                    <a:pt x="1143" y="345"/>
                  </a:lnTo>
                  <a:lnTo>
                    <a:pt x="1143" y="337"/>
                  </a:lnTo>
                  <a:lnTo>
                    <a:pt x="1146" y="330"/>
                  </a:lnTo>
                  <a:lnTo>
                    <a:pt x="1136" y="330"/>
                  </a:lnTo>
                  <a:lnTo>
                    <a:pt x="1129" y="330"/>
                  </a:lnTo>
                  <a:lnTo>
                    <a:pt x="1122" y="328"/>
                  </a:lnTo>
                  <a:lnTo>
                    <a:pt x="1117" y="323"/>
                  </a:lnTo>
                  <a:lnTo>
                    <a:pt x="1112" y="321"/>
                  </a:lnTo>
                  <a:lnTo>
                    <a:pt x="1108" y="319"/>
                  </a:lnTo>
                  <a:lnTo>
                    <a:pt x="1103" y="316"/>
                  </a:lnTo>
                  <a:lnTo>
                    <a:pt x="1098" y="316"/>
                  </a:lnTo>
                  <a:lnTo>
                    <a:pt x="1091" y="319"/>
                  </a:lnTo>
                  <a:lnTo>
                    <a:pt x="1086" y="319"/>
                  </a:lnTo>
                  <a:lnTo>
                    <a:pt x="1082" y="321"/>
                  </a:lnTo>
                  <a:lnTo>
                    <a:pt x="1077" y="326"/>
                  </a:lnTo>
                  <a:lnTo>
                    <a:pt x="1065" y="330"/>
                  </a:lnTo>
                  <a:lnTo>
                    <a:pt x="1056" y="335"/>
                  </a:lnTo>
                  <a:lnTo>
                    <a:pt x="1049" y="335"/>
                  </a:lnTo>
                  <a:lnTo>
                    <a:pt x="1046" y="335"/>
                  </a:lnTo>
                  <a:lnTo>
                    <a:pt x="1046" y="335"/>
                  </a:lnTo>
                  <a:lnTo>
                    <a:pt x="1044" y="335"/>
                  </a:lnTo>
                  <a:lnTo>
                    <a:pt x="1032" y="335"/>
                  </a:lnTo>
                  <a:lnTo>
                    <a:pt x="1030" y="335"/>
                  </a:lnTo>
                  <a:lnTo>
                    <a:pt x="1027" y="333"/>
                  </a:lnTo>
                  <a:lnTo>
                    <a:pt x="1025" y="333"/>
                  </a:lnTo>
                  <a:lnTo>
                    <a:pt x="1025" y="330"/>
                  </a:lnTo>
                  <a:lnTo>
                    <a:pt x="1023" y="323"/>
                  </a:lnTo>
                  <a:lnTo>
                    <a:pt x="1023" y="319"/>
                  </a:lnTo>
                  <a:lnTo>
                    <a:pt x="1020" y="316"/>
                  </a:lnTo>
                  <a:lnTo>
                    <a:pt x="1020" y="314"/>
                  </a:lnTo>
                  <a:lnTo>
                    <a:pt x="1018" y="314"/>
                  </a:lnTo>
                  <a:lnTo>
                    <a:pt x="1016" y="314"/>
                  </a:lnTo>
                  <a:lnTo>
                    <a:pt x="1013" y="314"/>
                  </a:lnTo>
                  <a:lnTo>
                    <a:pt x="1011" y="316"/>
                  </a:lnTo>
                  <a:lnTo>
                    <a:pt x="1009" y="321"/>
                  </a:lnTo>
                  <a:lnTo>
                    <a:pt x="1004" y="323"/>
                  </a:lnTo>
                  <a:lnTo>
                    <a:pt x="1001" y="326"/>
                  </a:lnTo>
                  <a:lnTo>
                    <a:pt x="999" y="328"/>
                  </a:lnTo>
                  <a:lnTo>
                    <a:pt x="997" y="328"/>
                  </a:lnTo>
                  <a:lnTo>
                    <a:pt x="985" y="333"/>
                  </a:lnTo>
                  <a:lnTo>
                    <a:pt x="973" y="335"/>
                  </a:lnTo>
                  <a:lnTo>
                    <a:pt x="961" y="337"/>
                  </a:lnTo>
                  <a:lnTo>
                    <a:pt x="952" y="337"/>
                  </a:lnTo>
                  <a:lnTo>
                    <a:pt x="940" y="337"/>
                  </a:lnTo>
                  <a:lnTo>
                    <a:pt x="928" y="335"/>
                  </a:lnTo>
                  <a:lnTo>
                    <a:pt x="916" y="333"/>
                  </a:lnTo>
                  <a:lnTo>
                    <a:pt x="907" y="330"/>
                  </a:lnTo>
                  <a:lnTo>
                    <a:pt x="902" y="328"/>
                  </a:lnTo>
                  <a:lnTo>
                    <a:pt x="900" y="326"/>
                  </a:lnTo>
                  <a:lnTo>
                    <a:pt x="898" y="323"/>
                  </a:lnTo>
                  <a:lnTo>
                    <a:pt x="898" y="321"/>
                  </a:lnTo>
                  <a:lnTo>
                    <a:pt x="893" y="314"/>
                  </a:lnTo>
                  <a:lnTo>
                    <a:pt x="893" y="311"/>
                  </a:lnTo>
                  <a:lnTo>
                    <a:pt x="893" y="311"/>
                  </a:lnTo>
                  <a:lnTo>
                    <a:pt x="890" y="309"/>
                  </a:lnTo>
                  <a:lnTo>
                    <a:pt x="890" y="304"/>
                  </a:lnTo>
                  <a:lnTo>
                    <a:pt x="886" y="297"/>
                  </a:lnTo>
                  <a:lnTo>
                    <a:pt x="879" y="288"/>
                  </a:lnTo>
                  <a:lnTo>
                    <a:pt x="874" y="283"/>
                  </a:lnTo>
                  <a:lnTo>
                    <a:pt x="872" y="281"/>
                  </a:lnTo>
                  <a:lnTo>
                    <a:pt x="869" y="278"/>
                  </a:lnTo>
                  <a:lnTo>
                    <a:pt x="864" y="274"/>
                  </a:lnTo>
                  <a:lnTo>
                    <a:pt x="860" y="271"/>
                  </a:lnTo>
                  <a:lnTo>
                    <a:pt x="857" y="267"/>
                  </a:lnTo>
                  <a:lnTo>
                    <a:pt x="855" y="264"/>
                  </a:lnTo>
                  <a:lnTo>
                    <a:pt x="853" y="260"/>
                  </a:lnTo>
                  <a:lnTo>
                    <a:pt x="853" y="255"/>
                  </a:lnTo>
                  <a:lnTo>
                    <a:pt x="853" y="250"/>
                  </a:lnTo>
                  <a:lnTo>
                    <a:pt x="853" y="248"/>
                  </a:lnTo>
                  <a:lnTo>
                    <a:pt x="853" y="241"/>
                  </a:lnTo>
                  <a:lnTo>
                    <a:pt x="853" y="234"/>
                  </a:lnTo>
                  <a:lnTo>
                    <a:pt x="853" y="229"/>
                  </a:lnTo>
                  <a:lnTo>
                    <a:pt x="853" y="224"/>
                  </a:lnTo>
                  <a:lnTo>
                    <a:pt x="850" y="219"/>
                  </a:lnTo>
                  <a:lnTo>
                    <a:pt x="848" y="217"/>
                  </a:lnTo>
                  <a:lnTo>
                    <a:pt x="846" y="215"/>
                  </a:lnTo>
                  <a:lnTo>
                    <a:pt x="843" y="212"/>
                  </a:lnTo>
                  <a:lnTo>
                    <a:pt x="841" y="208"/>
                  </a:lnTo>
                  <a:lnTo>
                    <a:pt x="841" y="205"/>
                  </a:lnTo>
                  <a:lnTo>
                    <a:pt x="838" y="198"/>
                  </a:lnTo>
                  <a:lnTo>
                    <a:pt x="838" y="198"/>
                  </a:lnTo>
                  <a:lnTo>
                    <a:pt x="836" y="193"/>
                  </a:lnTo>
                  <a:lnTo>
                    <a:pt x="834" y="191"/>
                  </a:lnTo>
                  <a:lnTo>
                    <a:pt x="831" y="189"/>
                  </a:lnTo>
                  <a:lnTo>
                    <a:pt x="827" y="189"/>
                  </a:lnTo>
                  <a:lnTo>
                    <a:pt x="824" y="186"/>
                  </a:lnTo>
                  <a:lnTo>
                    <a:pt x="820" y="186"/>
                  </a:lnTo>
                  <a:lnTo>
                    <a:pt x="812" y="189"/>
                  </a:lnTo>
                  <a:lnTo>
                    <a:pt x="808" y="189"/>
                  </a:lnTo>
                  <a:lnTo>
                    <a:pt x="801" y="191"/>
                  </a:lnTo>
                  <a:lnTo>
                    <a:pt x="796" y="193"/>
                  </a:lnTo>
                  <a:lnTo>
                    <a:pt x="789" y="196"/>
                  </a:lnTo>
                  <a:lnTo>
                    <a:pt x="784" y="198"/>
                  </a:lnTo>
                  <a:lnTo>
                    <a:pt x="777" y="198"/>
                  </a:lnTo>
                  <a:lnTo>
                    <a:pt x="772" y="198"/>
                  </a:lnTo>
                  <a:lnTo>
                    <a:pt x="770" y="196"/>
                  </a:lnTo>
                  <a:lnTo>
                    <a:pt x="765" y="193"/>
                  </a:lnTo>
                  <a:lnTo>
                    <a:pt x="763" y="189"/>
                  </a:lnTo>
                  <a:lnTo>
                    <a:pt x="761" y="184"/>
                  </a:lnTo>
                  <a:lnTo>
                    <a:pt x="761" y="179"/>
                  </a:lnTo>
                  <a:lnTo>
                    <a:pt x="758" y="177"/>
                  </a:lnTo>
                  <a:lnTo>
                    <a:pt x="756" y="174"/>
                  </a:lnTo>
                  <a:lnTo>
                    <a:pt x="751" y="170"/>
                  </a:lnTo>
                  <a:lnTo>
                    <a:pt x="746" y="165"/>
                  </a:lnTo>
                  <a:lnTo>
                    <a:pt x="744" y="160"/>
                  </a:lnTo>
                  <a:lnTo>
                    <a:pt x="742" y="153"/>
                  </a:lnTo>
                  <a:lnTo>
                    <a:pt x="739" y="148"/>
                  </a:lnTo>
                  <a:lnTo>
                    <a:pt x="737" y="141"/>
                  </a:lnTo>
                  <a:lnTo>
                    <a:pt x="737" y="134"/>
                  </a:lnTo>
                  <a:lnTo>
                    <a:pt x="737" y="127"/>
                  </a:lnTo>
                  <a:lnTo>
                    <a:pt x="737" y="120"/>
                  </a:lnTo>
                  <a:lnTo>
                    <a:pt x="737" y="115"/>
                  </a:lnTo>
                  <a:lnTo>
                    <a:pt x="737" y="113"/>
                  </a:lnTo>
                  <a:lnTo>
                    <a:pt x="737" y="108"/>
                  </a:lnTo>
                  <a:lnTo>
                    <a:pt x="739" y="106"/>
                  </a:lnTo>
                  <a:lnTo>
                    <a:pt x="732" y="106"/>
                  </a:lnTo>
                  <a:lnTo>
                    <a:pt x="725" y="108"/>
                  </a:lnTo>
                  <a:lnTo>
                    <a:pt x="718" y="113"/>
                  </a:lnTo>
                  <a:lnTo>
                    <a:pt x="711" y="115"/>
                  </a:lnTo>
                  <a:lnTo>
                    <a:pt x="704" y="118"/>
                  </a:lnTo>
                  <a:lnTo>
                    <a:pt x="699" y="118"/>
                  </a:lnTo>
                  <a:lnTo>
                    <a:pt x="699" y="118"/>
                  </a:lnTo>
                  <a:lnTo>
                    <a:pt x="697" y="118"/>
                  </a:lnTo>
                  <a:lnTo>
                    <a:pt x="697" y="118"/>
                  </a:lnTo>
                  <a:lnTo>
                    <a:pt x="697" y="118"/>
                  </a:lnTo>
                  <a:lnTo>
                    <a:pt x="690" y="118"/>
                  </a:lnTo>
                  <a:lnTo>
                    <a:pt x="687" y="118"/>
                  </a:lnTo>
                  <a:lnTo>
                    <a:pt x="683" y="115"/>
                  </a:lnTo>
                  <a:lnTo>
                    <a:pt x="680" y="113"/>
                  </a:lnTo>
                  <a:lnTo>
                    <a:pt x="680" y="111"/>
                  </a:lnTo>
                  <a:lnTo>
                    <a:pt x="678" y="106"/>
                  </a:lnTo>
                  <a:lnTo>
                    <a:pt x="675" y="101"/>
                  </a:lnTo>
                  <a:lnTo>
                    <a:pt x="671" y="96"/>
                  </a:lnTo>
                  <a:lnTo>
                    <a:pt x="668" y="94"/>
                  </a:lnTo>
                  <a:lnTo>
                    <a:pt x="664" y="92"/>
                  </a:lnTo>
                  <a:lnTo>
                    <a:pt x="659" y="92"/>
                  </a:lnTo>
                  <a:lnTo>
                    <a:pt x="652" y="92"/>
                  </a:lnTo>
                  <a:lnTo>
                    <a:pt x="647" y="92"/>
                  </a:lnTo>
                  <a:lnTo>
                    <a:pt x="640" y="94"/>
                  </a:lnTo>
                  <a:lnTo>
                    <a:pt x="635" y="96"/>
                  </a:lnTo>
                  <a:lnTo>
                    <a:pt x="631" y="101"/>
                  </a:lnTo>
                  <a:lnTo>
                    <a:pt x="626" y="106"/>
                  </a:lnTo>
                  <a:lnTo>
                    <a:pt x="616" y="120"/>
                  </a:lnTo>
                  <a:lnTo>
                    <a:pt x="607" y="137"/>
                  </a:lnTo>
                  <a:lnTo>
                    <a:pt x="598" y="153"/>
                  </a:lnTo>
                  <a:lnTo>
                    <a:pt x="593" y="170"/>
                  </a:lnTo>
                  <a:lnTo>
                    <a:pt x="590" y="174"/>
                  </a:lnTo>
                  <a:lnTo>
                    <a:pt x="588" y="177"/>
                  </a:lnTo>
                  <a:lnTo>
                    <a:pt x="588" y="179"/>
                  </a:lnTo>
                  <a:lnTo>
                    <a:pt x="586" y="182"/>
                  </a:lnTo>
                  <a:lnTo>
                    <a:pt x="586" y="184"/>
                  </a:lnTo>
                  <a:lnTo>
                    <a:pt x="583" y="184"/>
                  </a:lnTo>
                  <a:lnTo>
                    <a:pt x="583" y="186"/>
                  </a:lnTo>
                  <a:lnTo>
                    <a:pt x="581" y="189"/>
                  </a:lnTo>
                  <a:lnTo>
                    <a:pt x="579" y="193"/>
                  </a:lnTo>
                  <a:lnTo>
                    <a:pt x="572" y="198"/>
                  </a:lnTo>
                  <a:lnTo>
                    <a:pt x="567" y="200"/>
                  </a:lnTo>
                  <a:lnTo>
                    <a:pt x="562" y="203"/>
                  </a:lnTo>
                  <a:lnTo>
                    <a:pt x="557" y="205"/>
                  </a:lnTo>
                  <a:lnTo>
                    <a:pt x="550" y="191"/>
                  </a:lnTo>
                  <a:lnTo>
                    <a:pt x="546" y="182"/>
                  </a:lnTo>
                  <a:lnTo>
                    <a:pt x="541" y="170"/>
                  </a:lnTo>
                  <a:lnTo>
                    <a:pt x="536" y="163"/>
                  </a:lnTo>
                  <a:lnTo>
                    <a:pt x="531" y="156"/>
                  </a:lnTo>
                  <a:lnTo>
                    <a:pt x="529" y="153"/>
                  </a:lnTo>
                  <a:lnTo>
                    <a:pt x="527" y="153"/>
                  </a:lnTo>
                  <a:lnTo>
                    <a:pt x="522" y="151"/>
                  </a:lnTo>
                  <a:lnTo>
                    <a:pt x="517" y="148"/>
                  </a:lnTo>
                  <a:lnTo>
                    <a:pt x="508" y="146"/>
                  </a:lnTo>
                  <a:lnTo>
                    <a:pt x="508" y="146"/>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154" name="Freeform 153">
              <a:extLst>
                <a:ext uri="{FF2B5EF4-FFF2-40B4-BE49-F238E27FC236}">
                  <a16:creationId xmlns:a16="http://schemas.microsoft.com/office/drawing/2014/main" id="{D3143005-0EB7-4837-96DA-300CB62700BB}"/>
                </a:ext>
              </a:extLst>
            </p:cNvPr>
            <p:cNvSpPr>
              <a:spLocks/>
            </p:cNvSpPr>
            <p:nvPr/>
          </p:nvSpPr>
          <p:spPr bwMode="auto">
            <a:xfrm>
              <a:off x="3219065" y="2810486"/>
              <a:ext cx="816161" cy="333220"/>
            </a:xfrm>
            <a:custGeom>
              <a:avLst/>
              <a:gdLst/>
              <a:ahLst/>
              <a:cxnLst>
                <a:cxn ang="0">
                  <a:pos x="1084" y="178"/>
                </a:cxn>
                <a:cxn ang="0">
                  <a:pos x="1056" y="154"/>
                </a:cxn>
                <a:cxn ang="0">
                  <a:pos x="971" y="111"/>
                </a:cxn>
                <a:cxn ang="0">
                  <a:pos x="910" y="50"/>
                </a:cxn>
                <a:cxn ang="0">
                  <a:pos x="820" y="5"/>
                </a:cxn>
                <a:cxn ang="0">
                  <a:pos x="751" y="5"/>
                </a:cxn>
                <a:cxn ang="0">
                  <a:pos x="725" y="45"/>
                </a:cxn>
                <a:cxn ang="0">
                  <a:pos x="718" y="64"/>
                </a:cxn>
                <a:cxn ang="0">
                  <a:pos x="707" y="81"/>
                </a:cxn>
                <a:cxn ang="0">
                  <a:pos x="614" y="74"/>
                </a:cxn>
                <a:cxn ang="0">
                  <a:pos x="560" y="93"/>
                </a:cxn>
                <a:cxn ang="0">
                  <a:pos x="518" y="48"/>
                </a:cxn>
                <a:cxn ang="0">
                  <a:pos x="397" y="62"/>
                </a:cxn>
                <a:cxn ang="0">
                  <a:pos x="340" y="81"/>
                </a:cxn>
                <a:cxn ang="0">
                  <a:pos x="277" y="133"/>
                </a:cxn>
                <a:cxn ang="0">
                  <a:pos x="248" y="137"/>
                </a:cxn>
                <a:cxn ang="0">
                  <a:pos x="168" y="104"/>
                </a:cxn>
                <a:cxn ang="0">
                  <a:pos x="118" y="88"/>
                </a:cxn>
                <a:cxn ang="0">
                  <a:pos x="95" y="69"/>
                </a:cxn>
                <a:cxn ang="0">
                  <a:pos x="33" y="78"/>
                </a:cxn>
                <a:cxn ang="0">
                  <a:pos x="0" y="168"/>
                </a:cxn>
                <a:cxn ang="0">
                  <a:pos x="31" y="220"/>
                </a:cxn>
                <a:cxn ang="0">
                  <a:pos x="62" y="218"/>
                </a:cxn>
                <a:cxn ang="0">
                  <a:pos x="111" y="189"/>
                </a:cxn>
                <a:cxn ang="0">
                  <a:pos x="123" y="251"/>
                </a:cxn>
                <a:cxn ang="0">
                  <a:pos x="154" y="267"/>
                </a:cxn>
                <a:cxn ang="0">
                  <a:pos x="180" y="284"/>
                </a:cxn>
                <a:cxn ang="0">
                  <a:pos x="166" y="317"/>
                </a:cxn>
                <a:cxn ang="0">
                  <a:pos x="196" y="336"/>
                </a:cxn>
                <a:cxn ang="0">
                  <a:pos x="225" y="381"/>
                </a:cxn>
                <a:cxn ang="0">
                  <a:pos x="241" y="421"/>
                </a:cxn>
                <a:cxn ang="0">
                  <a:pos x="262" y="437"/>
                </a:cxn>
                <a:cxn ang="0">
                  <a:pos x="279" y="416"/>
                </a:cxn>
                <a:cxn ang="0">
                  <a:pos x="314" y="421"/>
                </a:cxn>
                <a:cxn ang="0">
                  <a:pos x="362" y="421"/>
                </a:cxn>
                <a:cxn ang="0">
                  <a:pos x="397" y="445"/>
                </a:cxn>
                <a:cxn ang="0">
                  <a:pos x="428" y="454"/>
                </a:cxn>
                <a:cxn ang="0">
                  <a:pos x="440" y="501"/>
                </a:cxn>
                <a:cxn ang="0">
                  <a:pos x="473" y="506"/>
                </a:cxn>
                <a:cxn ang="0">
                  <a:pos x="503" y="522"/>
                </a:cxn>
                <a:cxn ang="0">
                  <a:pos x="553" y="513"/>
                </a:cxn>
                <a:cxn ang="0">
                  <a:pos x="558" y="478"/>
                </a:cxn>
                <a:cxn ang="0">
                  <a:pos x="581" y="449"/>
                </a:cxn>
                <a:cxn ang="0">
                  <a:pos x="650" y="480"/>
                </a:cxn>
                <a:cxn ang="0">
                  <a:pos x="676" y="466"/>
                </a:cxn>
                <a:cxn ang="0">
                  <a:pos x="673" y="404"/>
                </a:cxn>
                <a:cxn ang="0">
                  <a:pos x="721" y="416"/>
                </a:cxn>
                <a:cxn ang="0">
                  <a:pos x="742" y="409"/>
                </a:cxn>
                <a:cxn ang="0">
                  <a:pos x="773" y="421"/>
                </a:cxn>
                <a:cxn ang="0">
                  <a:pos x="784" y="452"/>
                </a:cxn>
                <a:cxn ang="0">
                  <a:pos x="919" y="433"/>
                </a:cxn>
                <a:cxn ang="0">
                  <a:pos x="1011" y="414"/>
                </a:cxn>
                <a:cxn ang="0">
                  <a:pos x="1047" y="381"/>
                </a:cxn>
                <a:cxn ang="0">
                  <a:pos x="1089" y="409"/>
                </a:cxn>
                <a:cxn ang="0">
                  <a:pos x="1120" y="371"/>
                </a:cxn>
                <a:cxn ang="0">
                  <a:pos x="1132" y="341"/>
                </a:cxn>
                <a:cxn ang="0">
                  <a:pos x="1143" y="296"/>
                </a:cxn>
                <a:cxn ang="0">
                  <a:pos x="1162" y="286"/>
                </a:cxn>
                <a:cxn ang="0">
                  <a:pos x="1146" y="260"/>
                </a:cxn>
                <a:cxn ang="0">
                  <a:pos x="1139" y="230"/>
                </a:cxn>
                <a:cxn ang="0">
                  <a:pos x="1195" y="185"/>
                </a:cxn>
              </a:cxnLst>
              <a:rect l="0" t="0" r="r" b="b"/>
              <a:pathLst>
                <a:path w="1198" h="534">
                  <a:moveTo>
                    <a:pt x="1193" y="185"/>
                  </a:moveTo>
                  <a:lnTo>
                    <a:pt x="1191" y="182"/>
                  </a:lnTo>
                  <a:lnTo>
                    <a:pt x="1188" y="180"/>
                  </a:lnTo>
                  <a:lnTo>
                    <a:pt x="1162" y="170"/>
                  </a:lnTo>
                  <a:lnTo>
                    <a:pt x="1153" y="168"/>
                  </a:lnTo>
                  <a:lnTo>
                    <a:pt x="1136" y="168"/>
                  </a:lnTo>
                  <a:lnTo>
                    <a:pt x="1117" y="170"/>
                  </a:lnTo>
                  <a:lnTo>
                    <a:pt x="1101" y="173"/>
                  </a:lnTo>
                  <a:lnTo>
                    <a:pt x="1084" y="178"/>
                  </a:lnTo>
                  <a:lnTo>
                    <a:pt x="1080" y="180"/>
                  </a:lnTo>
                  <a:lnTo>
                    <a:pt x="1077" y="180"/>
                  </a:lnTo>
                  <a:lnTo>
                    <a:pt x="1073" y="178"/>
                  </a:lnTo>
                  <a:lnTo>
                    <a:pt x="1070" y="178"/>
                  </a:lnTo>
                  <a:lnTo>
                    <a:pt x="1068" y="175"/>
                  </a:lnTo>
                  <a:lnTo>
                    <a:pt x="1066" y="170"/>
                  </a:lnTo>
                  <a:lnTo>
                    <a:pt x="1063" y="163"/>
                  </a:lnTo>
                  <a:lnTo>
                    <a:pt x="1058" y="159"/>
                  </a:lnTo>
                  <a:lnTo>
                    <a:pt x="1056" y="154"/>
                  </a:lnTo>
                  <a:lnTo>
                    <a:pt x="1051" y="149"/>
                  </a:lnTo>
                  <a:lnTo>
                    <a:pt x="1047" y="145"/>
                  </a:lnTo>
                  <a:lnTo>
                    <a:pt x="1040" y="140"/>
                  </a:lnTo>
                  <a:lnTo>
                    <a:pt x="1035" y="137"/>
                  </a:lnTo>
                  <a:lnTo>
                    <a:pt x="1028" y="135"/>
                  </a:lnTo>
                  <a:lnTo>
                    <a:pt x="1021" y="133"/>
                  </a:lnTo>
                  <a:lnTo>
                    <a:pt x="999" y="126"/>
                  </a:lnTo>
                  <a:lnTo>
                    <a:pt x="978" y="116"/>
                  </a:lnTo>
                  <a:lnTo>
                    <a:pt x="971" y="111"/>
                  </a:lnTo>
                  <a:lnTo>
                    <a:pt x="969" y="109"/>
                  </a:lnTo>
                  <a:lnTo>
                    <a:pt x="966" y="107"/>
                  </a:lnTo>
                  <a:lnTo>
                    <a:pt x="962" y="102"/>
                  </a:lnTo>
                  <a:lnTo>
                    <a:pt x="957" y="95"/>
                  </a:lnTo>
                  <a:lnTo>
                    <a:pt x="947" y="83"/>
                  </a:lnTo>
                  <a:lnTo>
                    <a:pt x="936" y="74"/>
                  </a:lnTo>
                  <a:lnTo>
                    <a:pt x="921" y="62"/>
                  </a:lnTo>
                  <a:lnTo>
                    <a:pt x="914" y="57"/>
                  </a:lnTo>
                  <a:lnTo>
                    <a:pt x="910" y="50"/>
                  </a:lnTo>
                  <a:lnTo>
                    <a:pt x="900" y="38"/>
                  </a:lnTo>
                  <a:lnTo>
                    <a:pt x="888" y="24"/>
                  </a:lnTo>
                  <a:lnTo>
                    <a:pt x="877" y="15"/>
                  </a:lnTo>
                  <a:lnTo>
                    <a:pt x="865" y="5"/>
                  </a:lnTo>
                  <a:lnTo>
                    <a:pt x="862" y="3"/>
                  </a:lnTo>
                  <a:lnTo>
                    <a:pt x="860" y="0"/>
                  </a:lnTo>
                  <a:lnTo>
                    <a:pt x="853" y="0"/>
                  </a:lnTo>
                  <a:lnTo>
                    <a:pt x="836" y="3"/>
                  </a:lnTo>
                  <a:lnTo>
                    <a:pt x="820" y="5"/>
                  </a:lnTo>
                  <a:lnTo>
                    <a:pt x="801" y="7"/>
                  </a:lnTo>
                  <a:lnTo>
                    <a:pt x="792" y="7"/>
                  </a:lnTo>
                  <a:lnTo>
                    <a:pt x="787" y="7"/>
                  </a:lnTo>
                  <a:lnTo>
                    <a:pt x="784" y="7"/>
                  </a:lnTo>
                  <a:lnTo>
                    <a:pt x="782" y="7"/>
                  </a:lnTo>
                  <a:lnTo>
                    <a:pt x="775" y="7"/>
                  </a:lnTo>
                  <a:lnTo>
                    <a:pt x="768" y="7"/>
                  </a:lnTo>
                  <a:lnTo>
                    <a:pt x="756" y="5"/>
                  </a:lnTo>
                  <a:lnTo>
                    <a:pt x="751" y="5"/>
                  </a:lnTo>
                  <a:lnTo>
                    <a:pt x="747" y="5"/>
                  </a:lnTo>
                  <a:lnTo>
                    <a:pt x="740" y="7"/>
                  </a:lnTo>
                  <a:lnTo>
                    <a:pt x="732" y="12"/>
                  </a:lnTo>
                  <a:lnTo>
                    <a:pt x="728" y="17"/>
                  </a:lnTo>
                  <a:lnTo>
                    <a:pt x="728" y="22"/>
                  </a:lnTo>
                  <a:lnTo>
                    <a:pt x="725" y="26"/>
                  </a:lnTo>
                  <a:lnTo>
                    <a:pt x="725" y="33"/>
                  </a:lnTo>
                  <a:lnTo>
                    <a:pt x="725" y="41"/>
                  </a:lnTo>
                  <a:lnTo>
                    <a:pt x="725" y="45"/>
                  </a:lnTo>
                  <a:lnTo>
                    <a:pt x="725" y="48"/>
                  </a:lnTo>
                  <a:lnTo>
                    <a:pt x="725" y="48"/>
                  </a:lnTo>
                  <a:lnTo>
                    <a:pt x="725" y="50"/>
                  </a:lnTo>
                  <a:lnTo>
                    <a:pt x="725" y="50"/>
                  </a:lnTo>
                  <a:lnTo>
                    <a:pt x="725" y="52"/>
                  </a:lnTo>
                  <a:lnTo>
                    <a:pt x="723" y="55"/>
                  </a:lnTo>
                  <a:lnTo>
                    <a:pt x="723" y="57"/>
                  </a:lnTo>
                  <a:lnTo>
                    <a:pt x="721" y="62"/>
                  </a:lnTo>
                  <a:lnTo>
                    <a:pt x="718" y="64"/>
                  </a:lnTo>
                  <a:lnTo>
                    <a:pt x="718" y="69"/>
                  </a:lnTo>
                  <a:lnTo>
                    <a:pt x="718" y="71"/>
                  </a:lnTo>
                  <a:lnTo>
                    <a:pt x="716" y="74"/>
                  </a:lnTo>
                  <a:lnTo>
                    <a:pt x="716" y="76"/>
                  </a:lnTo>
                  <a:lnTo>
                    <a:pt x="714" y="78"/>
                  </a:lnTo>
                  <a:lnTo>
                    <a:pt x="711" y="78"/>
                  </a:lnTo>
                  <a:lnTo>
                    <a:pt x="709" y="81"/>
                  </a:lnTo>
                  <a:lnTo>
                    <a:pt x="709" y="81"/>
                  </a:lnTo>
                  <a:lnTo>
                    <a:pt x="707" y="81"/>
                  </a:lnTo>
                  <a:lnTo>
                    <a:pt x="707" y="81"/>
                  </a:lnTo>
                  <a:lnTo>
                    <a:pt x="704" y="81"/>
                  </a:lnTo>
                  <a:lnTo>
                    <a:pt x="688" y="81"/>
                  </a:lnTo>
                  <a:lnTo>
                    <a:pt x="671" y="78"/>
                  </a:lnTo>
                  <a:lnTo>
                    <a:pt x="666" y="76"/>
                  </a:lnTo>
                  <a:lnTo>
                    <a:pt x="662" y="76"/>
                  </a:lnTo>
                  <a:lnTo>
                    <a:pt x="643" y="74"/>
                  </a:lnTo>
                  <a:lnTo>
                    <a:pt x="621" y="74"/>
                  </a:lnTo>
                  <a:lnTo>
                    <a:pt x="614" y="74"/>
                  </a:lnTo>
                  <a:lnTo>
                    <a:pt x="610" y="76"/>
                  </a:lnTo>
                  <a:lnTo>
                    <a:pt x="598" y="83"/>
                  </a:lnTo>
                  <a:lnTo>
                    <a:pt x="581" y="93"/>
                  </a:lnTo>
                  <a:lnTo>
                    <a:pt x="577" y="95"/>
                  </a:lnTo>
                  <a:lnTo>
                    <a:pt x="574" y="95"/>
                  </a:lnTo>
                  <a:lnTo>
                    <a:pt x="572" y="95"/>
                  </a:lnTo>
                  <a:lnTo>
                    <a:pt x="572" y="95"/>
                  </a:lnTo>
                  <a:lnTo>
                    <a:pt x="565" y="95"/>
                  </a:lnTo>
                  <a:lnTo>
                    <a:pt x="560" y="93"/>
                  </a:lnTo>
                  <a:lnTo>
                    <a:pt x="544" y="83"/>
                  </a:lnTo>
                  <a:lnTo>
                    <a:pt x="536" y="78"/>
                  </a:lnTo>
                  <a:lnTo>
                    <a:pt x="532" y="74"/>
                  </a:lnTo>
                  <a:lnTo>
                    <a:pt x="527" y="71"/>
                  </a:lnTo>
                  <a:lnTo>
                    <a:pt x="525" y="67"/>
                  </a:lnTo>
                  <a:lnTo>
                    <a:pt x="520" y="62"/>
                  </a:lnTo>
                  <a:lnTo>
                    <a:pt x="520" y="57"/>
                  </a:lnTo>
                  <a:lnTo>
                    <a:pt x="518" y="52"/>
                  </a:lnTo>
                  <a:lnTo>
                    <a:pt x="518" y="48"/>
                  </a:lnTo>
                  <a:lnTo>
                    <a:pt x="515" y="48"/>
                  </a:lnTo>
                  <a:lnTo>
                    <a:pt x="510" y="48"/>
                  </a:lnTo>
                  <a:lnTo>
                    <a:pt x="506" y="48"/>
                  </a:lnTo>
                  <a:lnTo>
                    <a:pt x="494" y="50"/>
                  </a:lnTo>
                  <a:lnTo>
                    <a:pt x="470" y="50"/>
                  </a:lnTo>
                  <a:lnTo>
                    <a:pt x="449" y="52"/>
                  </a:lnTo>
                  <a:lnTo>
                    <a:pt x="425" y="57"/>
                  </a:lnTo>
                  <a:lnTo>
                    <a:pt x="404" y="62"/>
                  </a:lnTo>
                  <a:lnTo>
                    <a:pt x="397" y="62"/>
                  </a:lnTo>
                  <a:lnTo>
                    <a:pt x="390" y="64"/>
                  </a:lnTo>
                  <a:lnTo>
                    <a:pt x="383" y="62"/>
                  </a:lnTo>
                  <a:lnTo>
                    <a:pt x="376" y="64"/>
                  </a:lnTo>
                  <a:lnTo>
                    <a:pt x="369" y="64"/>
                  </a:lnTo>
                  <a:lnTo>
                    <a:pt x="362" y="67"/>
                  </a:lnTo>
                  <a:lnTo>
                    <a:pt x="355" y="69"/>
                  </a:lnTo>
                  <a:lnTo>
                    <a:pt x="350" y="71"/>
                  </a:lnTo>
                  <a:lnTo>
                    <a:pt x="345" y="76"/>
                  </a:lnTo>
                  <a:lnTo>
                    <a:pt x="340" y="81"/>
                  </a:lnTo>
                  <a:lnTo>
                    <a:pt x="338" y="83"/>
                  </a:lnTo>
                  <a:lnTo>
                    <a:pt x="333" y="85"/>
                  </a:lnTo>
                  <a:lnTo>
                    <a:pt x="322" y="93"/>
                  </a:lnTo>
                  <a:lnTo>
                    <a:pt x="312" y="100"/>
                  </a:lnTo>
                  <a:lnTo>
                    <a:pt x="303" y="109"/>
                  </a:lnTo>
                  <a:lnTo>
                    <a:pt x="293" y="116"/>
                  </a:lnTo>
                  <a:lnTo>
                    <a:pt x="284" y="126"/>
                  </a:lnTo>
                  <a:lnTo>
                    <a:pt x="279" y="130"/>
                  </a:lnTo>
                  <a:lnTo>
                    <a:pt x="277" y="133"/>
                  </a:lnTo>
                  <a:lnTo>
                    <a:pt x="277" y="135"/>
                  </a:lnTo>
                  <a:lnTo>
                    <a:pt x="272" y="137"/>
                  </a:lnTo>
                  <a:lnTo>
                    <a:pt x="267" y="140"/>
                  </a:lnTo>
                  <a:lnTo>
                    <a:pt x="262" y="142"/>
                  </a:lnTo>
                  <a:lnTo>
                    <a:pt x="260" y="142"/>
                  </a:lnTo>
                  <a:lnTo>
                    <a:pt x="255" y="142"/>
                  </a:lnTo>
                  <a:lnTo>
                    <a:pt x="253" y="142"/>
                  </a:lnTo>
                  <a:lnTo>
                    <a:pt x="251" y="140"/>
                  </a:lnTo>
                  <a:lnTo>
                    <a:pt x="248" y="137"/>
                  </a:lnTo>
                  <a:lnTo>
                    <a:pt x="246" y="135"/>
                  </a:lnTo>
                  <a:lnTo>
                    <a:pt x="244" y="133"/>
                  </a:lnTo>
                  <a:lnTo>
                    <a:pt x="241" y="133"/>
                  </a:lnTo>
                  <a:lnTo>
                    <a:pt x="225" y="126"/>
                  </a:lnTo>
                  <a:lnTo>
                    <a:pt x="208" y="119"/>
                  </a:lnTo>
                  <a:lnTo>
                    <a:pt x="192" y="111"/>
                  </a:lnTo>
                  <a:lnTo>
                    <a:pt x="173" y="107"/>
                  </a:lnTo>
                  <a:lnTo>
                    <a:pt x="170" y="107"/>
                  </a:lnTo>
                  <a:lnTo>
                    <a:pt x="168" y="104"/>
                  </a:lnTo>
                  <a:lnTo>
                    <a:pt x="166" y="104"/>
                  </a:lnTo>
                  <a:lnTo>
                    <a:pt x="147" y="100"/>
                  </a:lnTo>
                  <a:lnTo>
                    <a:pt x="144" y="97"/>
                  </a:lnTo>
                  <a:lnTo>
                    <a:pt x="142" y="97"/>
                  </a:lnTo>
                  <a:lnTo>
                    <a:pt x="142" y="97"/>
                  </a:lnTo>
                  <a:lnTo>
                    <a:pt x="140" y="97"/>
                  </a:lnTo>
                  <a:lnTo>
                    <a:pt x="135" y="95"/>
                  </a:lnTo>
                  <a:lnTo>
                    <a:pt x="123" y="90"/>
                  </a:lnTo>
                  <a:lnTo>
                    <a:pt x="118" y="88"/>
                  </a:lnTo>
                  <a:lnTo>
                    <a:pt x="116" y="88"/>
                  </a:lnTo>
                  <a:lnTo>
                    <a:pt x="116" y="83"/>
                  </a:lnTo>
                  <a:lnTo>
                    <a:pt x="114" y="81"/>
                  </a:lnTo>
                  <a:lnTo>
                    <a:pt x="114" y="78"/>
                  </a:lnTo>
                  <a:lnTo>
                    <a:pt x="111" y="76"/>
                  </a:lnTo>
                  <a:lnTo>
                    <a:pt x="107" y="71"/>
                  </a:lnTo>
                  <a:lnTo>
                    <a:pt x="104" y="71"/>
                  </a:lnTo>
                  <a:lnTo>
                    <a:pt x="104" y="71"/>
                  </a:lnTo>
                  <a:lnTo>
                    <a:pt x="95" y="69"/>
                  </a:lnTo>
                  <a:lnTo>
                    <a:pt x="88" y="69"/>
                  </a:lnTo>
                  <a:lnTo>
                    <a:pt x="81" y="67"/>
                  </a:lnTo>
                  <a:lnTo>
                    <a:pt x="74" y="64"/>
                  </a:lnTo>
                  <a:lnTo>
                    <a:pt x="62" y="67"/>
                  </a:lnTo>
                  <a:lnTo>
                    <a:pt x="55" y="69"/>
                  </a:lnTo>
                  <a:lnTo>
                    <a:pt x="50" y="71"/>
                  </a:lnTo>
                  <a:lnTo>
                    <a:pt x="45" y="76"/>
                  </a:lnTo>
                  <a:lnTo>
                    <a:pt x="40" y="81"/>
                  </a:lnTo>
                  <a:lnTo>
                    <a:pt x="33" y="78"/>
                  </a:lnTo>
                  <a:lnTo>
                    <a:pt x="29" y="76"/>
                  </a:lnTo>
                  <a:lnTo>
                    <a:pt x="24" y="78"/>
                  </a:lnTo>
                  <a:lnTo>
                    <a:pt x="19" y="83"/>
                  </a:lnTo>
                  <a:lnTo>
                    <a:pt x="12" y="100"/>
                  </a:lnTo>
                  <a:lnTo>
                    <a:pt x="5" y="116"/>
                  </a:lnTo>
                  <a:lnTo>
                    <a:pt x="5" y="121"/>
                  </a:lnTo>
                  <a:lnTo>
                    <a:pt x="3" y="128"/>
                  </a:lnTo>
                  <a:lnTo>
                    <a:pt x="0" y="166"/>
                  </a:lnTo>
                  <a:lnTo>
                    <a:pt x="0" y="168"/>
                  </a:lnTo>
                  <a:lnTo>
                    <a:pt x="0" y="170"/>
                  </a:lnTo>
                  <a:lnTo>
                    <a:pt x="0" y="175"/>
                  </a:lnTo>
                  <a:lnTo>
                    <a:pt x="3" y="180"/>
                  </a:lnTo>
                  <a:lnTo>
                    <a:pt x="7" y="182"/>
                  </a:lnTo>
                  <a:lnTo>
                    <a:pt x="12" y="187"/>
                  </a:lnTo>
                  <a:lnTo>
                    <a:pt x="17" y="189"/>
                  </a:lnTo>
                  <a:lnTo>
                    <a:pt x="24" y="199"/>
                  </a:lnTo>
                  <a:lnTo>
                    <a:pt x="29" y="208"/>
                  </a:lnTo>
                  <a:lnTo>
                    <a:pt x="31" y="220"/>
                  </a:lnTo>
                  <a:lnTo>
                    <a:pt x="33" y="225"/>
                  </a:lnTo>
                  <a:lnTo>
                    <a:pt x="33" y="225"/>
                  </a:lnTo>
                  <a:lnTo>
                    <a:pt x="36" y="227"/>
                  </a:lnTo>
                  <a:lnTo>
                    <a:pt x="40" y="225"/>
                  </a:lnTo>
                  <a:lnTo>
                    <a:pt x="43" y="225"/>
                  </a:lnTo>
                  <a:lnTo>
                    <a:pt x="48" y="225"/>
                  </a:lnTo>
                  <a:lnTo>
                    <a:pt x="52" y="225"/>
                  </a:lnTo>
                  <a:lnTo>
                    <a:pt x="59" y="222"/>
                  </a:lnTo>
                  <a:lnTo>
                    <a:pt x="62" y="218"/>
                  </a:lnTo>
                  <a:lnTo>
                    <a:pt x="64" y="218"/>
                  </a:lnTo>
                  <a:lnTo>
                    <a:pt x="66" y="215"/>
                  </a:lnTo>
                  <a:lnTo>
                    <a:pt x="74" y="204"/>
                  </a:lnTo>
                  <a:lnTo>
                    <a:pt x="78" y="199"/>
                  </a:lnTo>
                  <a:lnTo>
                    <a:pt x="83" y="196"/>
                  </a:lnTo>
                  <a:lnTo>
                    <a:pt x="90" y="194"/>
                  </a:lnTo>
                  <a:lnTo>
                    <a:pt x="97" y="192"/>
                  </a:lnTo>
                  <a:lnTo>
                    <a:pt x="102" y="189"/>
                  </a:lnTo>
                  <a:lnTo>
                    <a:pt x="111" y="189"/>
                  </a:lnTo>
                  <a:lnTo>
                    <a:pt x="111" y="189"/>
                  </a:lnTo>
                  <a:lnTo>
                    <a:pt x="114" y="194"/>
                  </a:lnTo>
                  <a:lnTo>
                    <a:pt x="111" y="199"/>
                  </a:lnTo>
                  <a:lnTo>
                    <a:pt x="114" y="206"/>
                  </a:lnTo>
                  <a:lnTo>
                    <a:pt x="114" y="218"/>
                  </a:lnTo>
                  <a:lnTo>
                    <a:pt x="116" y="230"/>
                  </a:lnTo>
                  <a:lnTo>
                    <a:pt x="118" y="234"/>
                  </a:lnTo>
                  <a:lnTo>
                    <a:pt x="121" y="241"/>
                  </a:lnTo>
                  <a:lnTo>
                    <a:pt x="123" y="251"/>
                  </a:lnTo>
                  <a:lnTo>
                    <a:pt x="123" y="253"/>
                  </a:lnTo>
                  <a:lnTo>
                    <a:pt x="125" y="258"/>
                  </a:lnTo>
                  <a:lnTo>
                    <a:pt x="128" y="260"/>
                  </a:lnTo>
                  <a:lnTo>
                    <a:pt x="130" y="263"/>
                  </a:lnTo>
                  <a:lnTo>
                    <a:pt x="133" y="265"/>
                  </a:lnTo>
                  <a:lnTo>
                    <a:pt x="135" y="265"/>
                  </a:lnTo>
                  <a:lnTo>
                    <a:pt x="140" y="267"/>
                  </a:lnTo>
                  <a:lnTo>
                    <a:pt x="144" y="267"/>
                  </a:lnTo>
                  <a:lnTo>
                    <a:pt x="154" y="267"/>
                  </a:lnTo>
                  <a:lnTo>
                    <a:pt x="166" y="267"/>
                  </a:lnTo>
                  <a:lnTo>
                    <a:pt x="175" y="270"/>
                  </a:lnTo>
                  <a:lnTo>
                    <a:pt x="187" y="274"/>
                  </a:lnTo>
                  <a:lnTo>
                    <a:pt x="185" y="274"/>
                  </a:lnTo>
                  <a:lnTo>
                    <a:pt x="185" y="277"/>
                  </a:lnTo>
                  <a:lnTo>
                    <a:pt x="185" y="277"/>
                  </a:lnTo>
                  <a:lnTo>
                    <a:pt x="185" y="282"/>
                  </a:lnTo>
                  <a:lnTo>
                    <a:pt x="182" y="284"/>
                  </a:lnTo>
                  <a:lnTo>
                    <a:pt x="180" y="284"/>
                  </a:lnTo>
                  <a:lnTo>
                    <a:pt x="177" y="286"/>
                  </a:lnTo>
                  <a:lnTo>
                    <a:pt x="177" y="289"/>
                  </a:lnTo>
                  <a:lnTo>
                    <a:pt x="170" y="293"/>
                  </a:lnTo>
                  <a:lnTo>
                    <a:pt x="166" y="298"/>
                  </a:lnTo>
                  <a:lnTo>
                    <a:pt x="163" y="305"/>
                  </a:lnTo>
                  <a:lnTo>
                    <a:pt x="163" y="312"/>
                  </a:lnTo>
                  <a:lnTo>
                    <a:pt x="163" y="312"/>
                  </a:lnTo>
                  <a:lnTo>
                    <a:pt x="166" y="315"/>
                  </a:lnTo>
                  <a:lnTo>
                    <a:pt x="166" y="317"/>
                  </a:lnTo>
                  <a:lnTo>
                    <a:pt x="168" y="317"/>
                  </a:lnTo>
                  <a:lnTo>
                    <a:pt x="185" y="319"/>
                  </a:lnTo>
                  <a:lnTo>
                    <a:pt x="201" y="322"/>
                  </a:lnTo>
                  <a:lnTo>
                    <a:pt x="199" y="322"/>
                  </a:lnTo>
                  <a:lnTo>
                    <a:pt x="199" y="324"/>
                  </a:lnTo>
                  <a:lnTo>
                    <a:pt x="199" y="326"/>
                  </a:lnTo>
                  <a:lnTo>
                    <a:pt x="199" y="329"/>
                  </a:lnTo>
                  <a:lnTo>
                    <a:pt x="199" y="329"/>
                  </a:lnTo>
                  <a:lnTo>
                    <a:pt x="196" y="336"/>
                  </a:lnTo>
                  <a:lnTo>
                    <a:pt x="196" y="338"/>
                  </a:lnTo>
                  <a:lnTo>
                    <a:pt x="196" y="343"/>
                  </a:lnTo>
                  <a:lnTo>
                    <a:pt x="199" y="350"/>
                  </a:lnTo>
                  <a:lnTo>
                    <a:pt x="201" y="359"/>
                  </a:lnTo>
                  <a:lnTo>
                    <a:pt x="203" y="364"/>
                  </a:lnTo>
                  <a:lnTo>
                    <a:pt x="208" y="369"/>
                  </a:lnTo>
                  <a:lnTo>
                    <a:pt x="215" y="376"/>
                  </a:lnTo>
                  <a:lnTo>
                    <a:pt x="220" y="378"/>
                  </a:lnTo>
                  <a:lnTo>
                    <a:pt x="225" y="381"/>
                  </a:lnTo>
                  <a:lnTo>
                    <a:pt x="227" y="383"/>
                  </a:lnTo>
                  <a:lnTo>
                    <a:pt x="229" y="385"/>
                  </a:lnTo>
                  <a:lnTo>
                    <a:pt x="232" y="388"/>
                  </a:lnTo>
                  <a:lnTo>
                    <a:pt x="232" y="393"/>
                  </a:lnTo>
                  <a:lnTo>
                    <a:pt x="234" y="397"/>
                  </a:lnTo>
                  <a:lnTo>
                    <a:pt x="234" y="404"/>
                  </a:lnTo>
                  <a:lnTo>
                    <a:pt x="236" y="411"/>
                  </a:lnTo>
                  <a:lnTo>
                    <a:pt x="239" y="416"/>
                  </a:lnTo>
                  <a:lnTo>
                    <a:pt x="241" y="421"/>
                  </a:lnTo>
                  <a:lnTo>
                    <a:pt x="239" y="423"/>
                  </a:lnTo>
                  <a:lnTo>
                    <a:pt x="241" y="428"/>
                  </a:lnTo>
                  <a:lnTo>
                    <a:pt x="241" y="437"/>
                  </a:lnTo>
                  <a:lnTo>
                    <a:pt x="244" y="445"/>
                  </a:lnTo>
                  <a:lnTo>
                    <a:pt x="248" y="454"/>
                  </a:lnTo>
                  <a:lnTo>
                    <a:pt x="253" y="447"/>
                  </a:lnTo>
                  <a:lnTo>
                    <a:pt x="260" y="442"/>
                  </a:lnTo>
                  <a:lnTo>
                    <a:pt x="262" y="437"/>
                  </a:lnTo>
                  <a:lnTo>
                    <a:pt x="262" y="437"/>
                  </a:lnTo>
                  <a:lnTo>
                    <a:pt x="262" y="435"/>
                  </a:lnTo>
                  <a:lnTo>
                    <a:pt x="265" y="435"/>
                  </a:lnTo>
                  <a:lnTo>
                    <a:pt x="262" y="428"/>
                  </a:lnTo>
                  <a:lnTo>
                    <a:pt x="265" y="423"/>
                  </a:lnTo>
                  <a:lnTo>
                    <a:pt x="265" y="421"/>
                  </a:lnTo>
                  <a:lnTo>
                    <a:pt x="267" y="419"/>
                  </a:lnTo>
                  <a:lnTo>
                    <a:pt x="270" y="416"/>
                  </a:lnTo>
                  <a:lnTo>
                    <a:pt x="274" y="416"/>
                  </a:lnTo>
                  <a:lnTo>
                    <a:pt x="279" y="416"/>
                  </a:lnTo>
                  <a:lnTo>
                    <a:pt x="284" y="416"/>
                  </a:lnTo>
                  <a:lnTo>
                    <a:pt x="291" y="419"/>
                  </a:lnTo>
                  <a:lnTo>
                    <a:pt x="296" y="421"/>
                  </a:lnTo>
                  <a:lnTo>
                    <a:pt x="300" y="423"/>
                  </a:lnTo>
                  <a:lnTo>
                    <a:pt x="303" y="423"/>
                  </a:lnTo>
                  <a:lnTo>
                    <a:pt x="305" y="423"/>
                  </a:lnTo>
                  <a:lnTo>
                    <a:pt x="307" y="423"/>
                  </a:lnTo>
                  <a:lnTo>
                    <a:pt x="312" y="421"/>
                  </a:lnTo>
                  <a:lnTo>
                    <a:pt x="314" y="421"/>
                  </a:lnTo>
                  <a:lnTo>
                    <a:pt x="314" y="421"/>
                  </a:lnTo>
                  <a:lnTo>
                    <a:pt x="317" y="421"/>
                  </a:lnTo>
                  <a:lnTo>
                    <a:pt x="324" y="416"/>
                  </a:lnTo>
                  <a:lnTo>
                    <a:pt x="333" y="416"/>
                  </a:lnTo>
                  <a:lnTo>
                    <a:pt x="340" y="414"/>
                  </a:lnTo>
                  <a:lnTo>
                    <a:pt x="350" y="416"/>
                  </a:lnTo>
                  <a:lnTo>
                    <a:pt x="355" y="419"/>
                  </a:lnTo>
                  <a:lnTo>
                    <a:pt x="357" y="419"/>
                  </a:lnTo>
                  <a:lnTo>
                    <a:pt x="362" y="421"/>
                  </a:lnTo>
                  <a:lnTo>
                    <a:pt x="364" y="426"/>
                  </a:lnTo>
                  <a:lnTo>
                    <a:pt x="371" y="428"/>
                  </a:lnTo>
                  <a:lnTo>
                    <a:pt x="376" y="433"/>
                  </a:lnTo>
                  <a:lnTo>
                    <a:pt x="378" y="435"/>
                  </a:lnTo>
                  <a:lnTo>
                    <a:pt x="383" y="437"/>
                  </a:lnTo>
                  <a:lnTo>
                    <a:pt x="385" y="440"/>
                  </a:lnTo>
                  <a:lnTo>
                    <a:pt x="388" y="442"/>
                  </a:lnTo>
                  <a:lnTo>
                    <a:pt x="392" y="442"/>
                  </a:lnTo>
                  <a:lnTo>
                    <a:pt x="397" y="445"/>
                  </a:lnTo>
                  <a:lnTo>
                    <a:pt x="402" y="445"/>
                  </a:lnTo>
                  <a:lnTo>
                    <a:pt x="407" y="445"/>
                  </a:lnTo>
                  <a:lnTo>
                    <a:pt x="411" y="445"/>
                  </a:lnTo>
                  <a:lnTo>
                    <a:pt x="418" y="445"/>
                  </a:lnTo>
                  <a:lnTo>
                    <a:pt x="421" y="445"/>
                  </a:lnTo>
                  <a:lnTo>
                    <a:pt x="423" y="445"/>
                  </a:lnTo>
                  <a:lnTo>
                    <a:pt x="423" y="445"/>
                  </a:lnTo>
                  <a:lnTo>
                    <a:pt x="425" y="447"/>
                  </a:lnTo>
                  <a:lnTo>
                    <a:pt x="428" y="454"/>
                  </a:lnTo>
                  <a:lnTo>
                    <a:pt x="430" y="461"/>
                  </a:lnTo>
                  <a:lnTo>
                    <a:pt x="430" y="468"/>
                  </a:lnTo>
                  <a:lnTo>
                    <a:pt x="430" y="478"/>
                  </a:lnTo>
                  <a:lnTo>
                    <a:pt x="430" y="487"/>
                  </a:lnTo>
                  <a:lnTo>
                    <a:pt x="430" y="492"/>
                  </a:lnTo>
                  <a:lnTo>
                    <a:pt x="430" y="497"/>
                  </a:lnTo>
                  <a:lnTo>
                    <a:pt x="433" y="501"/>
                  </a:lnTo>
                  <a:lnTo>
                    <a:pt x="437" y="506"/>
                  </a:lnTo>
                  <a:lnTo>
                    <a:pt x="440" y="501"/>
                  </a:lnTo>
                  <a:lnTo>
                    <a:pt x="444" y="499"/>
                  </a:lnTo>
                  <a:lnTo>
                    <a:pt x="449" y="497"/>
                  </a:lnTo>
                  <a:lnTo>
                    <a:pt x="456" y="497"/>
                  </a:lnTo>
                  <a:lnTo>
                    <a:pt x="456" y="497"/>
                  </a:lnTo>
                  <a:lnTo>
                    <a:pt x="459" y="497"/>
                  </a:lnTo>
                  <a:lnTo>
                    <a:pt x="463" y="497"/>
                  </a:lnTo>
                  <a:lnTo>
                    <a:pt x="468" y="499"/>
                  </a:lnTo>
                  <a:lnTo>
                    <a:pt x="470" y="504"/>
                  </a:lnTo>
                  <a:lnTo>
                    <a:pt x="473" y="506"/>
                  </a:lnTo>
                  <a:lnTo>
                    <a:pt x="473" y="511"/>
                  </a:lnTo>
                  <a:lnTo>
                    <a:pt x="473" y="515"/>
                  </a:lnTo>
                  <a:lnTo>
                    <a:pt x="473" y="520"/>
                  </a:lnTo>
                  <a:lnTo>
                    <a:pt x="473" y="527"/>
                  </a:lnTo>
                  <a:lnTo>
                    <a:pt x="470" y="534"/>
                  </a:lnTo>
                  <a:lnTo>
                    <a:pt x="475" y="530"/>
                  </a:lnTo>
                  <a:lnTo>
                    <a:pt x="480" y="527"/>
                  </a:lnTo>
                  <a:lnTo>
                    <a:pt x="492" y="525"/>
                  </a:lnTo>
                  <a:lnTo>
                    <a:pt x="503" y="522"/>
                  </a:lnTo>
                  <a:lnTo>
                    <a:pt x="518" y="520"/>
                  </a:lnTo>
                  <a:lnTo>
                    <a:pt x="525" y="518"/>
                  </a:lnTo>
                  <a:lnTo>
                    <a:pt x="529" y="518"/>
                  </a:lnTo>
                  <a:lnTo>
                    <a:pt x="532" y="518"/>
                  </a:lnTo>
                  <a:lnTo>
                    <a:pt x="541" y="520"/>
                  </a:lnTo>
                  <a:lnTo>
                    <a:pt x="548" y="522"/>
                  </a:lnTo>
                  <a:lnTo>
                    <a:pt x="551" y="518"/>
                  </a:lnTo>
                  <a:lnTo>
                    <a:pt x="551" y="515"/>
                  </a:lnTo>
                  <a:lnTo>
                    <a:pt x="553" y="513"/>
                  </a:lnTo>
                  <a:lnTo>
                    <a:pt x="555" y="511"/>
                  </a:lnTo>
                  <a:lnTo>
                    <a:pt x="555" y="508"/>
                  </a:lnTo>
                  <a:lnTo>
                    <a:pt x="555" y="506"/>
                  </a:lnTo>
                  <a:lnTo>
                    <a:pt x="558" y="504"/>
                  </a:lnTo>
                  <a:lnTo>
                    <a:pt x="558" y="499"/>
                  </a:lnTo>
                  <a:lnTo>
                    <a:pt x="558" y="494"/>
                  </a:lnTo>
                  <a:lnTo>
                    <a:pt x="558" y="489"/>
                  </a:lnTo>
                  <a:lnTo>
                    <a:pt x="558" y="482"/>
                  </a:lnTo>
                  <a:lnTo>
                    <a:pt x="558" y="478"/>
                  </a:lnTo>
                  <a:lnTo>
                    <a:pt x="555" y="471"/>
                  </a:lnTo>
                  <a:lnTo>
                    <a:pt x="555" y="466"/>
                  </a:lnTo>
                  <a:lnTo>
                    <a:pt x="558" y="461"/>
                  </a:lnTo>
                  <a:lnTo>
                    <a:pt x="560" y="459"/>
                  </a:lnTo>
                  <a:lnTo>
                    <a:pt x="562" y="454"/>
                  </a:lnTo>
                  <a:lnTo>
                    <a:pt x="565" y="452"/>
                  </a:lnTo>
                  <a:lnTo>
                    <a:pt x="570" y="452"/>
                  </a:lnTo>
                  <a:lnTo>
                    <a:pt x="574" y="449"/>
                  </a:lnTo>
                  <a:lnTo>
                    <a:pt x="581" y="449"/>
                  </a:lnTo>
                  <a:lnTo>
                    <a:pt x="588" y="449"/>
                  </a:lnTo>
                  <a:lnTo>
                    <a:pt x="595" y="452"/>
                  </a:lnTo>
                  <a:lnTo>
                    <a:pt x="598" y="452"/>
                  </a:lnTo>
                  <a:lnTo>
                    <a:pt x="600" y="454"/>
                  </a:lnTo>
                  <a:lnTo>
                    <a:pt x="617" y="466"/>
                  </a:lnTo>
                  <a:lnTo>
                    <a:pt x="629" y="473"/>
                  </a:lnTo>
                  <a:lnTo>
                    <a:pt x="636" y="478"/>
                  </a:lnTo>
                  <a:lnTo>
                    <a:pt x="643" y="480"/>
                  </a:lnTo>
                  <a:lnTo>
                    <a:pt x="650" y="480"/>
                  </a:lnTo>
                  <a:lnTo>
                    <a:pt x="659" y="482"/>
                  </a:lnTo>
                  <a:lnTo>
                    <a:pt x="659" y="480"/>
                  </a:lnTo>
                  <a:lnTo>
                    <a:pt x="662" y="480"/>
                  </a:lnTo>
                  <a:lnTo>
                    <a:pt x="666" y="480"/>
                  </a:lnTo>
                  <a:lnTo>
                    <a:pt x="671" y="478"/>
                  </a:lnTo>
                  <a:lnTo>
                    <a:pt x="673" y="475"/>
                  </a:lnTo>
                  <a:lnTo>
                    <a:pt x="676" y="473"/>
                  </a:lnTo>
                  <a:lnTo>
                    <a:pt x="678" y="471"/>
                  </a:lnTo>
                  <a:lnTo>
                    <a:pt x="676" y="466"/>
                  </a:lnTo>
                  <a:lnTo>
                    <a:pt x="676" y="463"/>
                  </a:lnTo>
                  <a:lnTo>
                    <a:pt x="673" y="459"/>
                  </a:lnTo>
                  <a:lnTo>
                    <a:pt x="671" y="454"/>
                  </a:lnTo>
                  <a:lnTo>
                    <a:pt x="669" y="447"/>
                  </a:lnTo>
                  <a:lnTo>
                    <a:pt x="666" y="416"/>
                  </a:lnTo>
                  <a:lnTo>
                    <a:pt x="666" y="411"/>
                  </a:lnTo>
                  <a:lnTo>
                    <a:pt x="666" y="407"/>
                  </a:lnTo>
                  <a:lnTo>
                    <a:pt x="669" y="404"/>
                  </a:lnTo>
                  <a:lnTo>
                    <a:pt x="673" y="404"/>
                  </a:lnTo>
                  <a:lnTo>
                    <a:pt x="681" y="404"/>
                  </a:lnTo>
                  <a:lnTo>
                    <a:pt x="690" y="404"/>
                  </a:lnTo>
                  <a:lnTo>
                    <a:pt x="695" y="404"/>
                  </a:lnTo>
                  <a:lnTo>
                    <a:pt x="697" y="407"/>
                  </a:lnTo>
                  <a:lnTo>
                    <a:pt x="707" y="411"/>
                  </a:lnTo>
                  <a:lnTo>
                    <a:pt x="711" y="414"/>
                  </a:lnTo>
                  <a:lnTo>
                    <a:pt x="714" y="414"/>
                  </a:lnTo>
                  <a:lnTo>
                    <a:pt x="716" y="416"/>
                  </a:lnTo>
                  <a:lnTo>
                    <a:pt x="721" y="416"/>
                  </a:lnTo>
                  <a:lnTo>
                    <a:pt x="725" y="419"/>
                  </a:lnTo>
                  <a:lnTo>
                    <a:pt x="725" y="419"/>
                  </a:lnTo>
                  <a:lnTo>
                    <a:pt x="728" y="419"/>
                  </a:lnTo>
                  <a:lnTo>
                    <a:pt x="730" y="419"/>
                  </a:lnTo>
                  <a:lnTo>
                    <a:pt x="730" y="419"/>
                  </a:lnTo>
                  <a:lnTo>
                    <a:pt x="730" y="419"/>
                  </a:lnTo>
                  <a:lnTo>
                    <a:pt x="730" y="419"/>
                  </a:lnTo>
                  <a:lnTo>
                    <a:pt x="735" y="414"/>
                  </a:lnTo>
                  <a:lnTo>
                    <a:pt x="742" y="409"/>
                  </a:lnTo>
                  <a:lnTo>
                    <a:pt x="749" y="407"/>
                  </a:lnTo>
                  <a:lnTo>
                    <a:pt x="758" y="407"/>
                  </a:lnTo>
                  <a:lnTo>
                    <a:pt x="758" y="407"/>
                  </a:lnTo>
                  <a:lnTo>
                    <a:pt x="761" y="407"/>
                  </a:lnTo>
                  <a:lnTo>
                    <a:pt x="766" y="407"/>
                  </a:lnTo>
                  <a:lnTo>
                    <a:pt x="770" y="409"/>
                  </a:lnTo>
                  <a:lnTo>
                    <a:pt x="770" y="411"/>
                  </a:lnTo>
                  <a:lnTo>
                    <a:pt x="773" y="414"/>
                  </a:lnTo>
                  <a:lnTo>
                    <a:pt x="773" y="421"/>
                  </a:lnTo>
                  <a:lnTo>
                    <a:pt x="773" y="426"/>
                  </a:lnTo>
                  <a:lnTo>
                    <a:pt x="773" y="430"/>
                  </a:lnTo>
                  <a:lnTo>
                    <a:pt x="770" y="435"/>
                  </a:lnTo>
                  <a:lnTo>
                    <a:pt x="770" y="440"/>
                  </a:lnTo>
                  <a:lnTo>
                    <a:pt x="773" y="445"/>
                  </a:lnTo>
                  <a:lnTo>
                    <a:pt x="775" y="447"/>
                  </a:lnTo>
                  <a:lnTo>
                    <a:pt x="777" y="449"/>
                  </a:lnTo>
                  <a:lnTo>
                    <a:pt x="780" y="452"/>
                  </a:lnTo>
                  <a:lnTo>
                    <a:pt x="784" y="452"/>
                  </a:lnTo>
                  <a:lnTo>
                    <a:pt x="789" y="452"/>
                  </a:lnTo>
                  <a:lnTo>
                    <a:pt x="801" y="449"/>
                  </a:lnTo>
                  <a:lnTo>
                    <a:pt x="810" y="447"/>
                  </a:lnTo>
                  <a:lnTo>
                    <a:pt x="834" y="442"/>
                  </a:lnTo>
                  <a:lnTo>
                    <a:pt x="858" y="440"/>
                  </a:lnTo>
                  <a:lnTo>
                    <a:pt x="884" y="435"/>
                  </a:lnTo>
                  <a:lnTo>
                    <a:pt x="910" y="435"/>
                  </a:lnTo>
                  <a:lnTo>
                    <a:pt x="914" y="433"/>
                  </a:lnTo>
                  <a:lnTo>
                    <a:pt x="919" y="433"/>
                  </a:lnTo>
                  <a:lnTo>
                    <a:pt x="921" y="433"/>
                  </a:lnTo>
                  <a:lnTo>
                    <a:pt x="945" y="426"/>
                  </a:lnTo>
                  <a:lnTo>
                    <a:pt x="957" y="423"/>
                  </a:lnTo>
                  <a:lnTo>
                    <a:pt x="971" y="423"/>
                  </a:lnTo>
                  <a:lnTo>
                    <a:pt x="978" y="421"/>
                  </a:lnTo>
                  <a:lnTo>
                    <a:pt x="988" y="421"/>
                  </a:lnTo>
                  <a:lnTo>
                    <a:pt x="997" y="419"/>
                  </a:lnTo>
                  <a:lnTo>
                    <a:pt x="1004" y="416"/>
                  </a:lnTo>
                  <a:lnTo>
                    <a:pt x="1011" y="414"/>
                  </a:lnTo>
                  <a:lnTo>
                    <a:pt x="1014" y="414"/>
                  </a:lnTo>
                  <a:lnTo>
                    <a:pt x="1016" y="411"/>
                  </a:lnTo>
                  <a:lnTo>
                    <a:pt x="1016" y="411"/>
                  </a:lnTo>
                  <a:lnTo>
                    <a:pt x="1018" y="411"/>
                  </a:lnTo>
                  <a:lnTo>
                    <a:pt x="1021" y="409"/>
                  </a:lnTo>
                  <a:lnTo>
                    <a:pt x="1028" y="397"/>
                  </a:lnTo>
                  <a:lnTo>
                    <a:pt x="1037" y="388"/>
                  </a:lnTo>
                  <a:lnTo>
                    <a:pt x="1042" y="383"/>
                  </a:lnTo>
                  <a:lnTo>
                    <a:pt x="1047" y="381"/>
                  </a:lnTo>
                  <a:lnTo>
                    <a:pt x="1054" y="378"/>
                  </a:lnTo>
                  <a:lnTo>
                    <a:pt x="1058" y="378"/>
                  </a:lnTo>
                  <a:lnTo>
                    <a:pt x="1061" y="378"/>
                  </a:lnTo>
                  <a:lnTo>
                    <a:pt x="1068" y="381"/>
                  </a:lnTo>
                  <a:lnTo>
                    <a:pt x="1073" y="383"/>
                  </a:lnTo>
                  <a:lnTo>
                    <a:pt x="1077" y="388"/>
                  </a:lnTo>
                  <a:lnTo>
                    <a:pt x="1082" y="395"/>
                  </a:lnTo>
                  <a:lnTo>
                    <a:pt x="1087" y="402"/>
                  </a:lnTo>
                  <a:lnTo>
                    <a:pt x="1089" y="409"/>
                  </a:lnTo>
                  <a:lnTo>
                    <a:pt x="1092" y="407"/>
                  </a:lnTo>
                  <a:lnTo>
                    <a:pt x="1094" y="404"/>
                  </a:lnTo>
                  <a:lnTo>
                    <a:pt x="1094" y="404"/>
                  </a:lnTo>
                  <a:lnTo>
                    <a:pt x="1094" y="402"/>
                  </a:lnTo>
                  <a:lnTo>
                    <a:pt x="1096" y="400"/>
                  </a:lnTo>
                  <a:lnTo>
                    <a:pt x="1099" y="395"/>
                  </a:lnTo>
                  <a:lnTo>
                    <a:pt x="1101" y="390"/>
                  </a:lnTo>
                  <a:lnTo>
                    <a:pt x="1108" y="383"/>
                  </a:lnTo>
                  <a:lnTo>
                    <a:pt x="1120" y="371"/>
                  </a:lnTo>
                  <a:lnTo>
                    <a:pt x="1125" y="369"/>
                  </a:lnTo>
                  <a:lnTo>
                    <a:pt x="1127" y="367"/>
                  </a:lnTo>
                  <a:lnTo>
                    <a:pt x="1129" y="362"/>
                  </a:lnTo>
                  <a:lnTo>
                    <a:pt x="1129" y="357"/>
                  </a:lnTo>
                  <a:lnTo>
                    <a:pt x="1132" y="352"/>
                  </a:lnTo>
                  <a:lnTo>
                    <a:pt x="1132" y="350"/>
                  </a:lnTo>
                  <a:lnTo>
                    <a:pt x="1132" y="348"/>
                  </a:lnTo>
                  <a:lnTo>
                    <a:pt x="1132" y="348"/>
                  </a:lnTo>
                  <a:lnTo>
                    <a:pt x="1132" y="341"/>
                  </a:lnTo>
                  <a:lnTo>
                    <a:pt x="1132" y="336"/>
                  </a:lnTo>
                  <a:lnTo>
                    <a:pt x="1129" y="329"/>
                  </a:lnTo>
                  <a:lnTo>
                    <a:pt x="1129" y="322"/>
                  </a:lnTo>
                  <a:lnTo>
                    <a:pt x="1132" y="317"/>
                  </a:lnTo>
                  <a:lnTo>
                    <a:pt x="1132" y="312"/>
                  </a:lnTo>
                  <a:lnTo>
                    <a:pt x="1134" y="308"/>
                  </a:lnTo>
                  <a:lnTo>
                    <a:pt x="1136" y="303"/>
                  </a:lnTo>
                  <a:lnTo>
                    <a:pt x="1141" y="298"/>
                  </a:lnTo>
                  <a:lnTo>
                    <a:pt x="1143" y="296"/>
                  </a:lnTo>
                  <a:lnTo>
                    <a:pt x="1148" y="293"/>
                  </a:lnTo>
                  <a:lnTo>
                    <a:pt x="1155" y="291"/>
                  </a:lnTo>
                  <a:lnTo>
                    <a:pt x="1158" y="291"/>
                  </a:lnTo>
                  <a:lnTo>
                    <a:pt x="1158" y="291"/>
                  </a:lnTo>
                  <a:lnTo>
                    <a:pt x="1162" y="289"/>
                  </a:lnTo>
                  <a:lnTo>
                    <a:pt x="1162" y="289"/>
                  </a:lnTo>
                  <a:lnTo>
                    <a:pt x="1162" y="286"/>
                  </a:lnTo>
                  <a:lnTo>
                    <a:pt x="1162" y="286"/>
                  </a:lnTo>
                  <a:lnTo>
                    <a:pt x="1162" y="286"/>
                  </a:lnTo>
                  <a:lnTo>
                    <a:pt x="1162" y="284"/>
                  </a:lnTo>
                  <a:lnTo>
                    <a:pt x="1162" y="284"/>
                  </a:lnTo>
                  <a:lnTo>
                    <a:pt x="1162" y="284"/>
                  </a:lnTo>
                  <a:lnTo>
                    <a:pt x="1165" y="284"/>
                  </a:lnTo>
                  <a:lnTo>
                    <a:pt x="1162" y="279"/>
                  </a:lnTo>
                  <a:lnTo>
                    <a:pt x="1162" y="274"/>
                  </a:lnTo>
                  <a:lnTo>
                    <a:pt x="1158" y="270"/>
                  </a:lnTo>
                  <a:lnTo>
                    <a:pt x="1153" y="265"/>
                  </a:lnTo>
                  <a:lnTo>
                    <a:pt x="1146" y="260"/>
                  </a:lnTo>
                  <a:lnTo>
                    <a:pt x="1139" y="256"/>
                  </a:lnTo>
                  <a:lnTo>
                    <a:pt x="1134" y="253"/>
                  </a:lnTo>
                  <a:lnTo>
                    <a:pt x="1132" y="251"/>
                  </a:lnTo>
                  <a:lnTo>
                    <a:pt x="1132" y="246"/>
                  </a:lnTo>
                  <a:lnTo>
                    <a:pt x="1132" y="244"/>
                  </a:lnTo>
                  <a:lnTo>
                    <a:pt x="1132" y="241"/>
                  </a:lnTo>
                  <a:lnTo>
                    <a:pt x="1132" y="237"/>
                  </a:lnTo>
                  <a:lnTo>
                    <a:pt x="1136" y="234"/>
                  </a:lnTo>
                  <a:lnTo>
                    <a:pt x="1139" y="230"/>
                  </a:lnTo>
                  <a:lnTo>
                    <a:pt x="1151" y="220"/>
                  </a:lnTo>
                  <a:lnTo>
                    <a:pt x="1158" y="215"/>
                  </a:lnTo>
                  <a:lnTo>
                    <a:pt x="1165" y="211"/>
                  </a:lnTo>
                  <a:lnTo>
                    <a:pt x="1172" y="206"/>
                  </a:lnTo>
                  <a:lnTo>
                    <a:pt x="1181" y="201"/>
                  </a:lnTo>
                  <a:lnTo>
                    <a:pt x="1188" y="194"/>
                  </a:lnTo>
                  <a:lnTo>
                    <a:pt x="1198" y="189"/>
                  </a:lnTo>
                  <a:lnTo>
                    <a:pt x="1198" y="187"/>
                  </a:lnTo>
                  <a:lnTo>
                    <a:pt x="1195" y="185"/>
                  </a:lnTo>
                  <a:lnTo>
                    <a:pt x="1193" y="185"/>
                  </a:lnTo>
                  <a:lnTo>
                    <a:pt x="1193" y="185"/>
                  </a:lnTo>
                  <a:lnTo>
                    <a:pt x="1193" y="185"/>
                  </a:lnTo>
                  <a:lnTo>
                    <a:pt x="1193" y="185"/>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155" name="Freeform 154">
              <a:extLst>
                <a:ext uri="{FF2B5EF4-FFF2-40B4-BE49-F238E27FC236}">
                  <a16:creationId xmlns:a16="http://schemas.microsoft.com/office/drawing/2014/main" id="{AA7B4BB7-BFBC-453A-89FD-8A554E5CD950}"/>
                </a:ext>
              </a:extLst>
            </p:cNvPr>
            <p:cNvSpPr>
              <a:spLocks/>
            </p:cNvSpPr>
            <p:nvPr/>
          </p:nvSpPr>
          <p:spPr bwMode="auto">
            <a:xfrm>
              <a:off x="3283599" y="3046517"/>
              <a:ext cx="973698" cy="1034370"/>
            </a:xfrm>
            <a:custGeom>
              <a:avLst/>
              <a:gdLst/>
              <a:ahLst/>
              <a:cxnLst>
                <a:cxn ang="0">
                  <a:pos x="963" y="0"/>
                </a:cxn>
                <a:cxn ang="0">
                  <a:pos x="824" y="55"/>
                </a:cxn>
                <a:cxn ang="0">
                  <a:pos x="675" y="33"/>
                </a:cxn>
                <a:cxn ang="0">
                  <a:pos x="612" y="33"/>
                </a:cxn>
                <a:cxn ang="0">
                  <a:pos x="567" y="102"/>
                </a:cxn>
                <a:cxn ang="0">
                  <a:pos x="460" y="93"/>
                </a:cxn>
                <a:cxn ang="0">
                  <a:pos x="439" y="220"/>
                </a:cxn>
                <a:cxn ang="0">
                  <a:pos x="456" y="277"/>
                </a:cxn>
                <a:cxn ang="0">
                  <a:pos x="472" y="374"/>
                </a:cxn>
                <a:cxn ang="0">
                  <a:pos x="446" y="435"/>
                </a:cxn>
                <a:cxn ang="0">
                  <a:pos x="401" y="492"/>
                </a:cxn>
                <a:cxn ang="0">
                  <a:pos x="340" y="556"/>
                </a:cxn>
                <a:cxn ang="0">
                  <a:pos x="248" y="534"/>
                </a:cxn>
                <a:cxn ang="0">
                  <a:pos x="158" y="560"/>
                </a:cxn>
                <a:cxn ang="0">
                  <a:pos x="104" y="584"/>
                </a:cxn>
                <a:cxn ang="0">
                  <a:pos x="71" y="600"/>
                </a:cxn>
                <a:cxn ang="0">
                  <a:pos x="35" y="678"/>
                </a:cxn>
                <a:cxn ang="0">
                  <a:pos x="106" y="664"/>
                </a:cxn>
                <a:cxn ang="0">
                  <a:pos x="82" y="792"/>
                </a:cxn>
                <a:cxn ang="0">
                  <a:pos x="94" y="889"/>
                </a:cxn>
                <a:cxn ang="0">
                  <a:pos x="59" y="971"/>
                </a:cxn>
                <a:cxn ang="0">
                  <a:pos x="82" y="1080"/>
                </a:cxn>
                <a:cxn ang="0">
                  <a:pos x="104" y="1219"/>
                </a:cxn>
                <a:cxn ang="0">
                  <a:pos x="115" y="1288"/>
                </a:cxn>
                <a:cxn ang="0">
                  <a:pos x="283" y="1243"/>
                </a:cxn>
                <a:cxn ang="0">
                  <a:pos x="354" y="1252"/>
                </a:cxn>
                <a:cxn ang="0">
                  <a:pos x="411" y="1224"/>
                </a:cxn>
                <a:cxn ang="0">
                  <a:pos x="475" y="1099"/>
                </a:cxn>
                <a:cxn ang="0">
                  <a:pos x="446" y="1049"/>
                </a:cxn>
                <a:cxn ang="0">
                  <a:pos x="633" y="938"/>
                </a:cxn>
                <a:cxn ang="0">
                  <a:pos x="706" y="978"/>
                </a:cxn>
                <a:cxn ang="0">
                  <a:pos x="680" y="1089"/>
                </a:cxn>
                <a:cxn ang="0">
                  <a:pos x="600" y="1087"/>
                </a:cxn>
                <a:cxn ang="0">
                  <a:pos x="526" y="1269"/>
                </a:cxn>
                <a:cxn ang="0">
                  <a:pos x="581" y="1338"/>
                </a:cxn>
                <a:cxn ang="0">
                  <a:pos x="621" y="1451"/>
                </a:cxn>
                <a:cxn ang="0">
                  <a:pos x="581" y="1574"/>
                </a:cxn>
                <a:cxn ang="0">
                  <a:pos x="614" y="1654"/>
                </a:cxn>
                <a:cxn ang="0">
                  <a:pos x="727" y="1607"/>
                </a:cxn>
                <a:cxn ang="0">
                  <a:pos x="826" y="1526"/>
                </a:cxn>
                <a:cxn ang="0">
                  <a:pos x="862" y="1475"/>
                </a:cxn>
                <a:cxn ang="0">
                  <a:pos x="916" y="1401"/>
                </a:cxn>
                <a:cxn ang="0">
                  <a:pos x="852" y="1328"/>
                </a:cxn>
                <a:cxn ang="0">
                  <a:pos x="791" y="1229"/>
                </a:cxn>
                <a:cxn ang="0">
                  <a:pos x="871" y="1186"/>
                </a:cxn>
                <a:cxn ang="0">
                  <a:pos x="1046" y="1132"/>
                </a:cxn>
                <a:cxn ang="0">
                  <a:pos x="1169" y="1054"/>
                </a:cxn>
                <a:cxn ang="0">
                  <a:pos x="1185" y="1014"/>
                </a:cxn>
                <a:cxn ang="0">
                  <a:pos x="1134" y="896"/>
                </a:cxn>
                <a:cxn ang="0">
                  <a:pos x="1188" y="891"/>
                </a:cxn>
                <a:cxn ang="0">
                  <a:pos x="1237" y="867"/>
                </a:cxn>
                <a:cxn ang="0">
                  <a:pos x="1320" y="841"/>
                </a:cxn>
                <a:cxn ang="0">
                  <a:pos x="1396" y="754"/>
                </a:cxn>
                <a:cxn ang="0">
                  <a:pos x="1400" y="664"/>
                </a:cxn>
                <a:cxn ang="0">
                  <a:pos x="1426" y="615"/>
                </a:cxn>
                <a:cxn ang="0">
                  <a:pos x="1363" y="603"/>
                </a:cxn>
                <a:cxn ang="0">
                  <a:pos x="1285" y="608"/>
                </a:cxn>
                <a:cxn ang="0">
                  <a:pos x="1226" y="515"/>
                </a:cxn>
                <a:cxn ang="0">
                  <a:pos x="1245" y="440"/>
                </a:cxn>
                <a:cxn ang="0">
                  <a:pos x="1164" y="364"/>
                </a:cxn>
                <a:cxn ang="0">
                  <a:pos x="1096" y="248"/>
                </a:cxn>
                <a:cxn ang="0">
                  <a:pos x="1056" y="149"/>
                </a:cxn>
              </a:cxnLst>
              <a:rect l="0" t="0" r="r" b="b"/>
              <a:pathLst>
                <a:path w="1429" h="1659">
                  <a:moveTo>
                    <a:pt x="1013" y="88"/>
                  </a:moveTo>
                  <a:lnTo>
                    <a:pt x="1011" y="83"/>
                  </a:lnTo>
                  <a:lnTo>
                    <a:pt x="1008" y="81"/>
                  </a:lnTo>
                  <a:lnTo>
                    <a:pt x="1004" y="74"/>
                  </a:lnTo>
                  <a:lnTo>
                    <a:pt x="999" y="69"/>
                  </a:lnTo>
                  <a:lnTo>
                    <a:pt x="997" y="67"/>
                  </a:lnTo>
                  <a:lnTo>
                    <a:pt x="997" y="64"/>
                  </a:lnTo>
                  <a:lnTo>
                    <a:pt x="994" y="57"/>
                  </a:lnTo>
                  <a:lnTo>
                    <a:pt x="992" y="52"/>
                  </a:lnTo>
                  <a:lnTo>
                    <a:pt x="992" y="45"/>
                  </a:lnTo>
                  <a:lnTo>
                    <a:pt x="992" y="41"/>
                  </a:lnTo>
                  <a:lnTo>
                    <a:pt x="992" y="36"/>
                  </a:lnTo>
                  <a:lnTo>
                    <a:pt x="994" y="31"/>
                  </a:lnTo>
                  <a:lnTo>
                    <a:pt x="992" y="24"/>
                  </a:lnTo>
                  <a:lnTo>
                    <a:pt x="987" y="17"/>
                  </a:lnTo>
                  <a:lnTo>
                    <a:pt x="982" y="10"/>
                  </a:lnTo>
                  <a:lnTo>
                    <a:pt x="978" y="5"/>
                  </a:lnTo>
                  <a:lnTo>
                    <a:pt x="973" y="3"/>
                  </a:lnTo>
                  <a:lnTo>
                    <a:pt x="966" y="0"/>
                  </a:lnTo>
                  <a:lnTo>
                    <a:pt x="963" y="0"/>
                  </a:lnTo>
                  <a:lnTo>
                    <a:pt x="959" y="0"/>
                  </a:lnTo>
                  <a:lnTo>
                    <a:pt x="952" y="3"/>
                  </a:lnTo>
                  <a:lnTo>
                    <a:pt x="947" y="5"/>
                  </a:lnTo>
                  <a:lnTo>
                    <a:pt x="942" y="10"/>
                  </a:lnTo>
                  <a:lnTo>
                    <a:pt x="933" y="19"/>
                  </a:lnTo>
                  <a:lnTo>
                    <a:pt x="926" y="31"/>
                  </a:lnTo>
                  <a:lnTo>
                    <a:pt x="923" y="33"/>
                  </a:lnTo>
                  <a:lnTo>
                    <a:pt x="921" y="33"/>
                  </a:lnTo>
                  <a:lnTo>
                    <a:pt x="921" y="33"/>
                  </a:lnTo>
                  <a:lnTo>
                    <a:pt x="919" y="36"/>
                  </a:lnTo>
                  <a:lnTo>
                    <a:pt x="916" y="36"/>
                  </a:lnTo>
                  <a:lnTo>
                    <a:pt x="909" y="38"/>
                  </a:lnTo>
                  <a:lnTo>
                    <a:pt x="902" y="41"/>
                  </a:lnTo>
                  <a:lnTo>
                    <a:pt x="893" y="43"/>
                  </a:lnTo>
                  <a:lnTo>
                    <a:pt x="883" y="43"/>
                  </a:lnTo>
                  <a:lnTo>
                    <a:pt x="876" y="45"/>
                  </a:lnTo>
                  <a:lnTo>
                    <a:pt x="862" y="45"/>
                  </a:lnTo>
                  <a:lnTo>
                    <a:pt x="850" y="48"/>
                  </a:lnTo>
                  <a:lnTo>
                    <a:pt x="826" y="55"/>
                  </a:lnTo>
                  <a:lnTo>
                    <a:pt x="824" y="55"/>
                  </a:lnTo>
                  <a:lnTo>
                    <a:pt x="819" y="55"/>
                  </a:lnTo>
                  <a:lnTo>
                    <a:pt x="815" y="57"/>
                  </a:lnTo>
                  <a:lnTo>
                    <a:pt x="789" y="57"/>
                  </a:lnTo>
                  <a:lnTo>
                    <a:pt x="763" y="62"/>
                  </a:lnTo>
                  <a:lnTo>
                    <a:pt x="739" y="64"/>
                  </a:lnTo>
                  <a:lnTo>
                    <a:pt x="715" y="69"/>
                  </a:lnTo>
                  <a:lnTo>
                    <a:pt x="706" y="71"/>
                  </a:lnTo>
                  <a:lnTo>
                    <a:pt x="694" y="74"/>
                  </a:lnTo>
                  <a:lnTo>
                    <a:pt x="689" y="74"/>
                  </a:lnTo>
                  <a:lnTo>
                    <a:pt x="685" y="74"/>
                  </a:lnTo>
                  <a:lnTo>
                    <a:pt x="682" y="71"/>
                  </a:lnTo>
                  <a:lnTo>
                    <a:pt x="680" y="69"/>
                  </a:lnTo>
                  <a:lnTo>
                    <a:pt x="678" y="67"/>
                  </a:lnTo>
                  <a:lnTo>
                    <a:pt x="675" y="62"/>
                  </a:lnTo>
                  <a:lnTo>
                    <a:pt x="675" y="57"/>
                  </a:lnTo>
                  <a:lnTo>
                    <a:pt x="678" y="52"/>
                  </a:lnTo>
                  <a:lnTo>
                    <a:pt x="678" y="48"/>
                  </a:lnTo>
                  <a:lnTo>
                    <a:pt x="678" y="43"/>
                  </a:lnTo>
                  <a:lnTo>
                    <a:pt x="678" y="36"/>
                  </a:lnTo>
                  <a:lnTo>
                    <a:pt x="675" y="33"/>
                  </a:lnTo>
                  <a:lnTo>
                    <a:pt x="675" y="31"/>
                  </a:lnTo>
                  <a:lnTo>
                    <a:pt x="671" y="29"/>
                  </a:lnTo>
                  <a:lnTo>
                    <a:pt x="666" y="29"/>
                  </a:lnTo>
                  <a:lnTo>
                    <a:pt x="663" y="29"/>
                  </a:lnTo>
                  <a:lnTo>
                    <a:pt x="663" y="29"/>
                  </a:lnTo>
                  <a:lnTo>
                    <a:pt x="654" y="29"/>
                  </a:lnTo>
                  <a:lnTo>
                    <a:pt x="647" y="31"/>
                  </a:lnTo>
                  <a:lnTo>
                    <a:pt x="640" y="36"/>
                  </a:lnTo>
                  <a:lnTo>
                    <a:pt x="635" y="41"/>
                  </a:lnTo>
                  <a:lnTo>
                    <a:pt x="635" y="41"/>
                  </a:lnTo>
                  <a:lnTo>
                    <a:pt x="635" y="41"/>
                  </a:lnTo>
                  <a:lnTo>
                    <a:pt x="635" y="41"/>
                  </a:lnTo>
                  <a:lnTo>
                    <a:pt x="633" y="41"/>
                  </a:lnTo>
                  <a:lnTo>
                    <a:pt x="630" y="41"/>
                  </a:lnTo>
                  <a:lnTo>
                    <a:pt x="630" y="41"/>
                  </a:lnTo>
                  <a:lnTo>
                    <a:pt x="626" y="38"/>
                  </a:lnTo>
                  <a:lnTo>
                    <a:pt x="621" y="38"/>
                  </a:lnTo>
                  <a:lnTo>
                    <a:pt x="619" y="36"/>
                  </a:lnTo>
                  <a:lnTo>
                    <a:pt x="616" y="36"/>
                  </a:lnTo>
                  <a:lnTo>
                    <a:pt x="612" y="33"/>
                  </a:lnTo>
                  <a:lnTo>
                    <a:pt x="602" y="29"/>
                  </a:lnTo>
                  <a:lnTo>
                    <a:pt x="600" y="26"/>
                  </a:lnTo>
                  <a:lnTo>
                    <a:pt x="595" y="26"/>
                  </a:lnTo>
                  <a:lnTo>
                    <a:pt x="586" y="26"/>
                  </a:lnTo>
                  <a:lnTo>
                    <a:pt x="578" y="26"/>
                  </a:lnTo>
                  <a:lnTo>
                    <a:pt x="574" y="26"/>
                  </a:lnTo>
                  <a:lnTo>
                    <a:pt x="571" y="29"/>
                  </a:lnTo>
                  <a:lnTo>
                    <a:pt x="571" y="33"/>
                  </a:lnTo>
                  <a:lnTo>
                    <a:pt x="571" y="38"/>
                  </a:lnTo>
                  <a:lnTo>
                    <a:pt x="574" y="69"/>
                  </a:lnTo>
                  <a:lnTo>
                    <a:pt x="576" y="76"/>
                  </a:lnTo>
                  <a:lnTo>
                    <a:pt x="578" y="81"/>
                  </a:lnTo>
                  <a:lnTo>
                    <a:pt x="581" y="85"/>
                  </a:lnTo>
                  <a:lnTo>
                    <a:pt x="581" y="88"/>
                  </a:lnTo>
                  <a:lnTo>
                    <a:pt x="583" y="93"/>
                  </a:lnTo>
                  <a:lnTo>
                    <a:pt x="581" y="95"/>
                  </a:lnTo>
                  <a:lnTo>
                    <a:pt x="578" y="97"/>
                  </a:lnTo>
                  <a:lnTo>
                    <a:pt x="576" y="100"/>
                  </a:lnTo>
                  <a:lnTo>
                    <a:pt x="571" y="102"/>
                  </a:lnTo>
                  <a:lnTo>
                    <a:pt x="567" y="102"/>
                  </a:lnTo>
                  <a:lnTo>
                    <a:pt x="564" y="102"/>
                  </a:lnTo>
                  <a:lnTo>
                    <a:pt x="564" y="104"/>
                  </a:lnTo>
                  <a:lnTo>
                    <a:pt x="555" y="102"/>
                  </a:lnTo>
                  <a:lnTo>
                    <a:pt x="548" y="102"/>
                  </a:lnTo>
                  <a:lnTo>
                    <a:pt x="541" y="100"/>
                  </a:lnTo>
                  <a:lnTo>
                    <a:pt x="534" y="95"/>
                  </a:lnTo>
                  <a:lnTo>
                    <a:pt x="522" y="88"/>
                  </a:lnTo>
                  <a:lnTo>
                    <a:pt x="505" y="76"/>
                  </a:lnTo>
                  <a:lnTo>
                    <a:pt x="503" y="74"/>
                  </a:lnTo>
                  <a:lnTo>
                    <a:pt x="500" y="74"/>
                  </a:lnTo>
                  <a:lnTo>
                    <a:pt x="493" y="71"/>
                  </a:lnTo>
                  <a:lnTo>
                    <a:pt x="486" y="71"/>
                  </a:lnTo>
                  <a:lnTo>
                    <a:pt x="479" y="71"/>
                  </a:lnTo>
                  <a:lnTo>
                    <a:pt x="475" y="74"/>
                  </a:lnTo>
                  <a:lnTo>
                    <a:pt x="470" y="74"/>
                  </a:lnTo>
                  <a:lnTo>
                    <a:pt x="467" y="76"/>
                  </a:lnTo>
                  <a:lnTo>
                    <a:pt x="465" y="81"/>
                  </a:lnTo>
                  <a:lnTo>
                    <a:pt x="463" y="83"/>
                  </a:lnTo>
                  <a:lnTo>
                    <a:pt x="460" y="88"/>
                  </a:lnTo>
                  <a:lnTo>
                    <a:pt x="460" y="93"/>
                  </a:lnTo>
                  <a:lnTo>
                    <a:pt x="463" y="100"/>
                  </a:lnTo>
                  <a:lnTo>
                    <a:pt x="463" y="104"/>
                  </a:lnTo>
                  <a:lnTo>
                    <a:pt x="463" y="111"/>
                  </a:lnTo>
                  <a:lnTo>
                    <a:pt x="463" y="116"/>
                  </a:lnTo>
                  <a:lnTo>
                    <a:pt x="463" y="121"/>
                  </a:lnTo>
                  <a:lnTo>
                    <a:pt x="463" y="126"/>
                  </a:lnTo>
                  <a:lnTo>
                    <a:pt x="460" y="128"/>
                  </a:lnTo>
                  <a:lnTo>
                    <a:pt x="460" y="130"/>
                  </a:lnTo>
                  <a:lnTo>
                    <a:pt x="460" y="133"/>
                  </a:lnTo>
                  <a:lnTo>
                    <a:pt x="458" y="135"/>
                  </a:lnTo>
                  <a:lnTo>
                    <a:pt x="456" y="137"/>
                  </a:lnTo>
                  <a:lnTo>
                    <a:pt x="456" y="140"/>
                  </a:lnTo>
                  <a:lnTo>
                    <a:pt x="453" y="144"/>
                  </a:lnTo>
                  <a:lnTo>
                    <a:pt x="456" y="144"/>
                  </a:lnTo>
                  <a:lnTo>
                    <a:pt x="439" y="180"/>
                  </a:lnTo>
                  <a:lnTo>
                    <a:pt x="432" y="199"/>
                  </a:lnTo>
                  <a:lnTo>
                    <a:pt x="427" y="218"/>
                  </a:lnTo>
                  <a:lnTo>
                    <a:pt x="427" y="222"/>
                  </a:lnTo>
                  <a:lnTo>
                    <a:pt x="432" y="220"/>
                  </a:lnTo>
                  <a:lnTo>
                    <a:pt x="439" y="220"/>
                  </a:lnTo>
                  <a:lnTo>
                    <a:pt x="444" y="220"/>
                  </a:lnTo>
                  <a:lnTo>
                    <a:pt x="449" y="222"/>
                  </a:lnTo>
                  <a:lnTo>
                    <a:pt x="453" y="222"/>
                  </a:lnTo>
                  <a:lnTo>
                    <a:pt x="458" y="225"/>
                  </a:lnTo>
                  <a:lnTo>
                    <a:pt x="463" y="227"/>
                  </a:lnTo>
                  <a:lnTo>
                    <a:pt x="470" y="230"/>
                  </a:lnTo>
                  <a:lnTo>
                    <a:pt x="472" y="232"/>
                  </a:lnTo>
                  <a:lnTo>
                    <a:pt x="472" y="234"/>
                  </a:lnTo>
                  <a:lnTo>
                    <a:pt x="475" y="237"/>
                  </a:lnTo>
                  <a:lnTo>
                    <a:pt x="475" y="241"/>
                  </a:lnTo>
                  <a:lnTo>
                    <a:pt x="475" y="244"/>
                  </a:lnTo>
                  <a:lnTo>
                    <a:pt x="472" y="246"/>
                  </a:lnTo>
                  <a:lnTo>
                    <a:pt x="472" y="251"/>
                  </a:lnTo>
                  <a:lnTo>
                    <a:pt x="470" y="256"/>
                  </a:lnTo>
                  <a:lnTo>
                    <a:pt x="465" y="265"/>
                  </a:lnTo>
                  <a:lnTo>
                    <a:pt x="463" y="270"/>
                  </a:lnTo>
                  <a:lnTo>
                    <a:pt x="458" y="274"/>
                  </a:lnTo>
                  <a:lnTo>
                    <a:pt x="458" y="277"/>
                  </a:lnTo>
                  <a:lnTo>
                    <a:pt x="456" y="277"/>
                  </a:lnTo>
                  <a:lnTo>
                    <a:pt x="456" y="277"/>
                  </a:lnTo>
                  <a:lnTo>
                    <a:pt x="456" y="277"/>
                  </a:lnTo>
                  <a:lnTo>
                    <a:pt x="456" y="279"/>
                  </a:lnTo>
                  <a:lnTo>
                    <a:pt x="453" y="282"/>
                  </a:lnTo>
                  <a:lnTo>
                    <a:pt x="449" y="286"/>
                  </a:lnTo>
                  <a:lnTo>
                    <a:pt x="446" y="289"/>
                  </a:lnTo>
                  <a:lnTo>
                    <a:pt x="441" y="291"/>
                  </a:lnTo>
                  <a:lnTo>
                    <a:pt x="437" y="296"/>
                  </a:lnTo>
                  <a:lnTo>
                    <a:pt x="432" y="298"/>
                  </a:lnTo>
                  <a:lnTo>
                    <a:pt x="427" y="303"/>
                  </a:lnTo>
                  <a:lnTo>
                    <a:pt x="425" y="305"/>
                  </a:lnTo>
                  <a:lnTo>
                    <a:pt x="423" y="307"/>
                  </a:lnTo>
                  <a:lnTo>
                    <a:pt x="423" y="312"/>
                  </a:lnTo>
                  <a:lnTo>
                    <a:pt x="423" y="315"/>
                  </a:lnTo>
                  <a:lnTo>
                    <a:pt x="425" y="319"/>
                  </a:lnTo>
                  <a:lnTo>
                    <a:pt x="427" y="324"/>
                  </a:lnTo>
                  <a:lnTo>
                    <a:pt x="430" y="326"/>
                  </a:lnTo>
                  <a:lnTo>
                    <a:pt x="437" y="331"/>
                  </a:lnTo>
                  <a:lnTo>
                    <a:pt x="451" y="348"/>
                  </a:lnTo>
                  <a:lnTo>
                    <a:pt x="465" y="367"/>
                  </a:lnTo>
                  <a:lnTo>
                    <a:pt x="472" y="374"/>
                  </a:lnTo>
                  <a:lnTo>
                    <a:pt x="472" y="378"/>
                  </a:lnTo>
                  <a:lnTo>
                    <a:pt x="472" y="381"/>
                  </a:lnTo>
                  <a:lnTo>
                    <a:pt x="470" y="385"/>
                  </a:lnTo>
                  <a:lnTo>
                    <a:pt x="467" y="390"/>
                  </a:lnTo>
                  <a:lnTo>
                    <a:pt x="465" y="395"/>
                  </a:lnTo>
                  <a:lnTo>
                    <a:pt x="463" y="400"/>
                  </a:lnTo>
                  <a:lnTo>
                    <a:pt x="458" y="402"/>
                  </a:lnTo>
                  <a:lnTo>
                    <a:pt x="453" y="404"/>
                  </a:lnTo>
                  <a:lnTo>
                    <a:pt x="451" y="407"/>
                  </a:lnTo>
                  <a:lnTo>
                    <a:pt x="451" y="407"/>
                  </a:lnTo>
                  <a:lnTo>
                    <a:pt x="446" y="409"/>
                  </a:lnTo>
                  <a:lnTo>
                    <a:pt x="444" y="409"/>
                  </a:lnTo>
                  <a:lnTo>
                    <a:pt x="444" y="411"/>
                  </a:lnTo>
                  <a:lnTo>
                    <a:pt x="441" y="416"/>
                  </a:lnTo>
                  <a:lnTo>
                    <a:pt x="441" y="419"/>
                  </a:lnTo>
                  <a:lnTo>
                    <a:pt x="441" y="423"/>
                  </a:lnTo>
                  <a:lnTo>
                    <a:pt x="441" y="426"/>
                  </a:lnTo>
                  <a:lnTo>
                    <a:pt x="444" y="430"/>
                  </a:lnTo>
                  <a:lnTo>
                    <a:pt x="444" y="433"/>
                  </a:lnTo>
                  <a:lnTo>
                    <a:pt x="446" y="435"/>
                  </a:lnTo>
                  <a:lnTo>
                    <a:pt x="451" y="437"/>
                  </a:lnTo>
                  <a:lnTo>
                    <a:pt x="456" y="440"/>
                  </a:lnTo>
                  <a:lnTo>
                    <a:pt x="449" y="445"/>
                  </a:lnTo>
                  <a:lnTo>
                    <a:pt x="441" y="449"/>
                  </a:lnTo>
                  <a:lnTo>
                    <a:pt x="437" y="452"/>
                  </a:lnTo>
                  <a:lnTo>
                    <a:pt x="432" y="456"/>
                  </a:lnTo>
                  <a:lnTo>
                    <a:pt x="423" y="461"/>
                  </a:lnTo>
                  <a:lnTo>
                    <a:pt x="411" y="466"/>
                  </a:lnTo>
                  <a:lnTo>
                    <a:pt x="408" y="468"/>
                  </a:lnTo>
                  <a:lnTo>
                    <a:pt x="406" y="471"/>
                  </a:lnTo>
                  <a:lnTo>
                    <a:pt x="404" y="473"/>
                  </a:lnTo>
                  <a:lnTo>
                    <a:pt x="404" y="478"/>
                  </a:lnTo>
                  <a:lnTo>
                    <a:pt x="404" y="480"/>
                  </a:lnTo>
                  <a:lnTo>
                    <a:pt x="404" y="482"/>
                  </a:lnTo>
                  <a:lnTo>
                    <a:pt x="404" y="482"/>
                  </a:lnTo>
                  <a:lnTo>
                    <a:pt x="404" y="485"/>
                  </a:lnTo>
                  <a:lnTo>
                    <a:pt x="404" y="487"/>
                  </a:lnTo>
                  <a:lnTo>
                    <a:pt x="404" y="489"/>
                  </a:lnTo>
                  <a:lnTo>
                    <a:pt x="404" y="489"/>
                  </a:lnTo>
                  <a:lnTo>
                    <a:pt x="401" y="492"/>
                  </a:lnTo>
                  <a:lnTo>
                    <a:pt x="401" y="492"/>
                  </a:lnTo>
                  <a:lnTo>
                    <a:pt x="401" y="494"/>
                  </a:lnTo>
                  <a:lnTo>
                    <a:pt x="399" y="496"/>
                  </a:lnTo>
                  <a:lnTo>
                    <a:pt x="399" y="496"/>
                  </a:lnTo>
                  <a:lnTo>
                    <a:pt x="399" y="499"/>
                  </a:lnTo>
                  <a:lnTo>
                    <a:pt x="404" y="508"/>
                  </a:lnTo>
                  <a:lnTo>
                    <a:pt x="408" y="520"/>
                  </a:lnTo>
                  <a:lnTo>
                    <a:pt x="411" y="525"/>
                  </a:lnTo>
                  <a:lnTo>
                    <a:pt x="413" y="532"/>
                  </a:lnTo>
                  <a:lnTo>
                    <a:pt x="413" y="539"/>
                  </a:lnTo>
                  <a:lnTo>
                    <a:pt x="415" y="548"/>
                  </a:lnTo>
                  <a:lnTo>
                    <a:pt x="404" y="548"/>
                  </a:lnTo>
                  <a:lnTo>
                    <a:pt x="392" y="551"/>
                  </a:lnTo>
                  <a:lnTo>
                    <a:pt x="380" y="551"/>
                  </a:lnTo>
                  <a:lnTo>
                    <a:pt x="371" y="551"/>
                  </a:lnTo>
                  <a:lnTo>
                    <a:pt x="361" y="551"/>
                  </a:lnTo>
                  <a:lnTo>
                    <a:pt x="354" y="551"/>
                  </a:lnTo>
                  <a:lnTo>
                    <a:pt x="347" y="551"/>
                  </a:lnTo>
                  <a:lnTo>
                    <a:pt x="340" y="556"/>
                  </a:lnTo>
                  <a:lnTo>
                    <a:pt x="340" y="556"/>
                  </a:lnTo>
                  <a:lnTo>
                    <a:pt x="338" y="556"/>
                  </a:lnTo>
                  <a:lnTo>
                    <a:pt x="335" y="556"/>
                  </a:lnTo>
                  <a:lnTo>
                    <a:pt x="333" y="556"/>
                  </a:lnTo>
                  <a:lnTo>
                    <a:pt x="333" y="556"/>
                  </a:lnTo>
                  <a:lnTo>
                    <a:pt x="321" y="553"/>
                  </a:lnTo>
                  <a:lnTo>
                    <a:pt x="314" y="551"/>
                  </a:lnTo>
                  <a:lnTo>
                    <a:pt x="307" y="546"/>
                  </a:lnTo>
                  <a:lnTo>
                    <a:pt x="300" y="541"/>
                  </a:lnTo>
                  <a:lnTo>
                    <a:pt x="288" y="530"/>
                  </a:lnTo>
                  <a:lnTo>
                    <a:pt x="281" y="522"/>
                  </a:lnTo>
                  <a:lnTo>
                    <a:pt x="276" y="518"/>
                  </a:lnTo>
                  <a:lnTo>
                    <a:pt x="274" y="518"/>
                  </a:lnTo>
                  <a:lnTo>
                    <a:pt x="269" y="515"/>
                  </a:lnTo>
                  <a:lnTo>
                    <a:pt x="269" y="515"/>
                  </a:lnTo>
                  <a:lnTo>
                    <a:pt x="267" y="515"/>
                  </a:lnTo>
                  <a:lnTo>
                    <a:pt x="262" y="520"/>
                  </a:lnTo>
                  <a:lnTo>
                    <a:pt x="257" y="525"/>
                  </a:lnTo>
                  <a:lnTo>
                    <a:pt x="255" y="530"/>
                  </a:lnTo>
                  <a:lnTo>
                    <a:pt x="250" y="532"/>
                  </a:lnTo>
                  <a:lnTo>
                    <a:pt x="248" y="534"/>
                  </a:lnTo>
                  <a:lnTo>
                    <a:pt x="243" y="539"/>
                  </a:lnTo>
                  <a:lnTo>
                    <a:pt x="238" y="541"/>
                  </a:lnTo>
                  <a:lnTo>
                    <a:pt x="234" y="544"/>
                  </a:lnTo>
                  <a:lnTo>
                    <a:pt x="229" y="544"/>
                  </a:lnTo>
                  <a:lnTo>
                    <a:pt x="222" y="546"/>
                  </a:lnTo>
                  <a:lnTo>
                    <a:pt x="217" y="546"/>
                  </a:lnTo>
                  <a:lnTo>
                    <a:pt x="210" y="546"/>
                  </a:lnTo>
                  <a:lnTo>
                    <a:pt x="205" y="544"/>
                  </a:lnTo>
                  <a:lnTo>
                    <a:pt x="201" y="544"/>
                  </a:lnTo>
                  <a:lnTo>
                    <a:pt x="189" y="539"/>
                  </a:lnTo>
                  <a:lnTo>
                    <a:pt x="179" y="539"/>
                  </a:lnTo>
                  <a:lnTo>
                    <a:pt x="170" y="541"/>
                  </a:lnTo>
                  <a:lnTo>
                    <a:pt x="165" y="544"/>
                  </a:lnTo>
                  <a:lnTo>
                    <a:pt x="160" y="546"/>
                  </a:lnTo>
                  <a:lnTo>
                    <a:pt x="158" y="546"/>
                  </a:lnTo>
                  <a:lnTo>
                    <a:pt x="158" y="548"/>
                  </a:lnTo>
                  <a:lnTo>
                    <a:pt x="158" y="553"/>
                  </a:lnTo>
                  <a:lnTo>
                    <a:pt x="158" y="558"/>
                  </a:lnTo>
                  <a:lnTo>
                    <a:pt x="158" y="560"/>
                  </a:lnTo>
                  <a:lnTo>
                    <a:pt x="158" y="560"/>
                  </a:lnTo>
                  <a:lnTo>
                    <a:pt x="158" y="563"/>
                  </a:lnTo>
                  <a:lnTo>
                    <a:pt x="158" y="563"/>
                  </a:lnTo>
                  <a:lnTo>
                    <a:pt x="158" y="565"/>
                  </a:lnTo>
                  <a:lnTo>
                    <a:pt x="158" y="565"/>
                  </a:lnTo>
                  <a:lnTo>
                    <a:pt x="156" y="567"/>
                  </a:lnTo>
                  <a:lnTo>
                    <a:pt x="156" y="567"/>
                  </a:lnTo>
                  <a:lnTo>
                    <a:pt x="156" y="567"/>
                  </a:lnTo>
                  <a:lnTo>
                    <a:pt x="156" y="567"/>
                  </a:lnTo>
                  <a:lnTo>
                    <a:pt x="153" y="570"/>
                  </a:lnTo>
                  <a:lnTo>
                    <a:pt x="153" y="570"/>
                  </a:lnTo>
                  <a:lnTo>
                    <a:pt x="151" y="570"/>
                  </a:lnTo>
                  <a:lnTo>
                    <a:pt x="146" y="572"/>
                  </a:lnTo>
                  <a:lnTo>
                    <a:pt x="144" y="572"/>
                  </a:lnTo>
                  <a:lnTo>
                    <a:pt x="137" y="570"/>
                  </a:lnTo>
                  <a:lnTo>
                    <a:pt x="130" y="570"/>
                  </a:lnTo>
                  <a:lnTo>
                    <a:pt x="125" y="570"/>
                  </a:lnTo>
                  <a:lnTo>
                    <a:pt x="120" y="572"/>
                  </a:lnTo>
                  <a:lnTo>
                    <a:pt x="115" y="572"/>
                  </a:lnTo>
                  <a:lnTo>
                    <a:pt x="111" y="577"/>
                  </a:lnTo>
                  <a:lnTo>
                    <a:pt x="104" y="584"/>
                  </a:lnTo>
                  <a:lnTo>
                    <a:pt x="101" y="586"/>
                  </a:lnTo>
                  <a:lnTo>
                    <a:pt x="99" y="589"/>
                  </a:lnTo>
                  <a:lnTo>
                    <a:pt x="99" y="591"/>
                  </a:lnTo>
                  <a:lnTo>
                    <a:pt x="97" y="591"/>
                  </a:lnTo>
                  <a:lnTo>
                    <a:pt x="97" y="591"/>
                  </a:lnTo>
                  <a:lnTo>
                    <a:pt x="97" y="591"/>
                  </a:lnTo>
                  <a:lnTo>
                    <a:pt x="97" y="596"/>
                  </a:lnTo>
                  <a:lnTo>
                    <a:pt x="92" y="596"/>
                  </a:lnTo>
                  <a:lnTo>
                    <a:pt x="90" y="598"/>
                  </a:lnTo>
                  <a:lnTo>
                    <a:pt x="87" y="598"/>
                  </a:lnTo>
                  <a:lnTo>
                    <a:pt x="87" y="600"/>
                  </a:lnTo>
                  <a:lnTo>
                    <a:pt x="85" y="600"/>
                  </a:lnTo>
                  <a:lnTo>
                    <a:pt x="82" y="600"/>
                  </a:lnTo>
                  <a:lnTo>
                    <a:pt x="80" y="600"/>
                  </a:lnTo>
                  <a:lnTo>
                    <a:pt x="78" y="603"/>
                  </a:lnTo>
                  <a:lnTo>
                    <a:pt x="75" y="603"/>
                  </a:lnTo>
                  <a:lnTo>
                    <a:pt x="73" y="600"/>
                  </a:lnTo>
                  <a:lnTo>
                    <a:pt x="73" y="600"/>
                  </a:lnTo>
                  <a:lnTo>
                    <a:pt x="73" y="600"/>
                  </a:lnTo>
                  <a:lnTo>
                    <a:pt x="71" y="600"/>
                  </a:lnTo>
                  <a:lnTo>
                    <a:pt x="66" y="600"/>
                  </a:lnTo>
                  <a:lnTo>
                    <a:pt x="56" y="598"/>
                  </a:lnTo>
                  <a:lnTo>
                    <a:pt x="47" y="598"/>
                  </a:lnTo>
                  <a:lnTo>
                    <a:pt x="38" y="600"/>
                  </a:lnTo>
                  <a:lnTo>
                    <a:pt x="28" y="603"/>
                  </a:lnTo>
                  <a:lnTo>
                    <a:pt x="19" y="608"/>
                  </a:lnTo>
                  <a:lnTo>
                    <a:pt x="16" y="610"/>
                  </a:lnTo>
                  <a:lnTo>
                    <a:pt x="12" y="612"/>
                  </a:lnTo>
                  <a:lnTo>
                    <a:pt x="4" y="619"/>
                  </a:lnTo>
                  <a:lnTo>
                    <a:pt x="0" y="626"/>
                  </a:lnTo>
                  <a:lnTo>
                    <a:pt x="2" y="636"/>
                  </a:lnTo>
                  <a:lnTo>
                    <a:pt x="2" y="638"/>
                  </a:lnTo>
                  <a:lnTo>
                    <a:pt x="4" y="643"/>
                  </a:lnTo>
                  <a:lnTo>
                    <a:pt x="16" y="655"/>
                  </a:lnTo>
                  <a:lnTo>
                    <a:pt x="21" y="662"/>
                  </a:lnTo>
                  <a:lnTo>
                    <a:pt x="28" y="667"/>
                  </a:lnTo>
                  <a:lnTo>
                    <a:pt x="28" y="671"/>
                  </a:lnTo>
                  <a:lnTo>
                    <a:pt x="30" y="674"/>
                  </a:lnTo>
                  <a:lnTo>
                    <a:pt x="33" y="676"/>
                  </a:lnTo>
                  <a:lnTo>
                    <a:pt x="35" y="678"/>
                  </a:lnTo>
                  <a:lnTo>
                    <a:pt x="42" y="681"/>
                  </a:lnTo>
                  <a:lnTo>
                    <a:pt x="45" y="683"/>
                  </a:lnTo>
                  <a:lnTo>
                    <a:pt x="49" y="683"/>
                  </a:lnTo>
                  <a:lnTo>
                    <a:pt x="52" y="683"/>
                  </a:lnTo>
                  <a:lnTo>
                    <a:pt x="52" y="683"/>
                  </a:lnTo>
                  <a:lnTo>
                    <a:pt x="54" y="683"/>
                  </a:lnTo>
                  <a:lnTo>
                    <a:pt x="56" y="683"/>
                  </a:lnTo>
                  <a:lnTo>
                    <a:pt x="61" y="683"/>
                  </a:lnTo>
                  <a:lnTo>
                    <a:pt x="64" y="683"/>
                  </a:lnTo>
                  <a:lnTo>
                    <a:pt x="66" y="681"/>
                  </a:lnTo>
                  <a:lnTo>
                    <a:pt x="71" y="678"/>
                  </a:lnTo>
                  <a:lnTo>
                    <a:pt x="75" y="674"/>
                  </a:lnTo>
                  <a:lnTo>
                    <a:pt x="78" y="674"/>
                  </a:lnTo>
                  <a:lnTo>
                    <a:pt x="78" y="671"/>
                  </a:lnTo>
                  <a:lnTo>
                    <a:pt x="82" y="671"/>
                  </a:lnTo>
                  <a:lnTo>
                    <a:pt x="85" y="667"/>
                  </a:lnTo>
                  <a:lnTo>
                    <a:pt x="90" y="664"/>
                  </a:lnTo>
                  <a:lnTo>
                    <a:pt x="97" y="664"/>
                  </a:lnTo>
                  <a:lnTo>
                    <a:pt x="101" y="664"/>
                  </a:lnTo>
                  <a:lnTo>
                    <a:pt x="106" y="664"/>
                  </a:lnTo>
                  <a:lnTo>
                    <a:pt x="108" y="667"/>
                  </a:lnTo>
                  <a:lnTo>
                    <a:pt x="113" y="667"/>
                  </a:lnTo>
                  <a:lnTo>
                    <a:pt x="118" y="669"/>
                  </a:lnTo>
                  <a:lnTo>
                    <a:pt x="123" y="671"/>
                  </a:lnTo>
                  <a:lnTo>
                    <a:pt x="130" y="676"/>
                  </a:lnTo>
                  <a:lnTo>
                    <a:pt x="134" y="681"/>
                  </a:lnTo>
                  <a:lnTo>
                    <a:pt x="134" y="685"/>
                  </a:lnTo>
                  <a:lnTo>
                    <a:pt x="134" y="690"/>
                  </a:lnTo>
                  <a:lnTo>
                    <a:pt x="134" y="695"/>
                  </a:lnTo>
                  <a:lnTo>
                    <a:pt x="132" y="700"/>
                  </a:lnTo>
                  <a:lnTo>
                    <a:pt x="127" y="711"/>
                  </a:lnTo>
                  <a:lnTo>
                    <a:pt x="120" y="723"/>
                  </a:lnTo>
                  <a:lnTo>
                    <a:pt x="118" y="730"/>
                  </a:lnTo>
                  <a:lnTo>
                    <a:pt x="115" y="737"/>
                  </a:lnTo>
                  <a:lnTo>
                    <a:pt x="113" y="747"/>
                  </a:lnTo>
                  <a:lnTo>
                    <a:pt x="113" y="756"/>
                  </a:lnTo>
                  <a:lnTo>
                    <a:pt x="111" y="771"/>
                  </a:lnTo>
                  <a:lnTo>
                    <a:pt x="111" y="794"/>
                  </a:lnTo>
                  <a:lnTo>
                    <a:pt x="97" y="792"/>
                  </a:lnTo>
                  <a:lnTo>
                    <a:pt x="82" y="792"/>
                  </a:lnTo>
                  <a:lnTo>
                    <a:pt x="80" y="794"/>
                  </a:lnTo>
                  <a:lnTo>
                    <a:pt x="75" y="797"/>
                  </a:lnTo>
                  <a:lnTo>
                    <a:pt x="73" y="801"/>
                  </a:lnTo>
                  <a:lnTo>
                    <a:pt x="73" y="806"/>
                  </a:lnTo>
                  <a:lnTo>
                    <a:pt x="71" y="811"/>
                  </a:lnTo>
                  <a:lnTo>
                    <a:pt x="71" y="818"/>
                  </a:lnTo>
                  <a:lnTo>
                    <a:pt x="68" y="820"/>
                  </a:lnTo>
                  <a:lnTo>
                    <a:pt x="68" y="825"/>
                  </a:lnTo>
                  <a:lnTo>
                    <a:pt x="71" y="832"/>
                  </a:lnTo>
                  <a:lnTo>
                    <a:pt x="73" y="839"/>
                  </a:lnTo>
                  <a:lnTo>
                    <a:pt x="75" y="841"/>
                  </a:lnTo>
                  <a:lnTo>
                    <a:pt x="78" y="844"/>
                  </a:lnTo>
                  <a:lnTo>
                    <a:pt x="80" y="848"/>
                  </a:lnTo>
                  <a:lnTo>
                    <a:pt x="85" y="851"/>
                  </a:lnTo>
                  <a:lnTo>
                    <a:pt x="85" y="856"/>
                  </a:lnTo>
                  <a:lnTo>
                    <a:pt x="87" y="860"/>
                  </a:lnTo>
                  <a:lnTo>
                    <a:pt x="87" y="867"/>
                  </a:lnTo>
                  <a:lnTo>
                    <a:pt x="90" y="874"/>
                  </a:lnTo>
                  <a:lnTo>
                    <a:pt x="90" y="882"/>
                  </a:lnTo>
                  <a:lnTo>
                    <a:pt x="94" y="889"/>
                  </a:lnTo>
                  <a:lnTo>
                    <a:pt x="97" y="896"/>
                  </a:lnTo>
                  <a:lnTo>
                    <a:pt x="97" y="900"/>
                  </a:lnTo>
                  <a:lnTo>
                    <a:pt x="97" y="903"/>
                  </a:lnTo>
                  <a:lnTo>
                    <a:pt x="97" y="905"/>
                  </a:lnTo>
                  <a:lnTo>
                    <a:pt x="97" y="908"/>
                  </a:lnTo>
                  <a:lnTo>
                    <a:pt x="97" y="908"/>
                  </a:lnTo>
                  <a:lnTo>
                    <a:pt x="97" y="908"/>
                  </a:lnTo>
                  <a:lnTo>
                    <a:pt x="97" y="908"/>
                  </a:lnTo>
                  <a:lnTo>
                    <a:pt x="94" y="910"/>
                  </a:lnTo>
                  <a:lnTo>
                    <a:pt x="92" y="917"/>
                  </a:lnTo>
                  <a:lnTo>
                    <a:pt x="82" y="929"/>
                  </a:lnTo>
                  <a:lnTo>
                    <a:pt x="78" y="936"/>
                  </a:lnTo>
                  <a:lnTo>
                    <a:pt x="73" y="945"/>
                  </a:lnTo>
                  <a:lnTo>
                    <a:pt x="73" y="945"/>
                  </a:lnTo>
                  <a:lnTo>
                    <a:pt x="73" y="948"/>
                  </a:lnTo>
                  <a:lnTo>
                    <a:pt x="71" y="948"/>
                  </a:lnTo>
                  <a:lnTo>
                    <a:pt x="71" y="952"/>
                  </a:lnTo>
                  <a:lnTo>
                    <a:pt x="66" y="960"/>
                  </a:lnTo>
                  <a:lnTo>
                    <a:pt x="61" y="967"/>
                  </a:lnTo>
                  <a:lnTo>
                    <a:pt x="59" y="971"/>
                  </a:lnTo>
                  <a:lnTo>
                    <a:pt x="59" y="974"/>
                  </a:lnTo>
                  <a:lnTo>
                    <a:pt x="56" y="983"/>
                  </a:lnTo>
                  <a:lnTo>
                    <a:pt x="56" y="995"/>
                  </a:lnTo>
                  <a:lnTo>
                    <a:pt x="56" y="1007"/>
                  </a:lnTo>
                  <a:lnTo>
                    <a:pt x="56" y="1011"/>
                  </a:lnTo>
                  <a:lnTo>
                    <a:pt x="59" y="1019"/>
                  </a:lnTo>
                  <a:lnTo>
                    <a:pt x="61" y="1033"/>
                  </a:lnTo>
                  <a:lnTo>
                    <a:pt x="64" y="1035"/>
                  </a:lnTo>
                  <a:lnTo>
                    <a:pt x="64" y="1037"/>
                  </a:lnTo>
                  <a:lnTo>
                    <a:pt x="66" y="1040"/>
                  </a:lnTo>
                  <a:lnTo>
                    <a:pt x="73" y="1042"/>
                  </a:lnTo>
                  <a:lnTo>
                    <a:pt x="78" y="1045"/>
                  </a:lnTo>
                  <a:lnTo>
                    <a:pt x="80" y="1047"/>
                  </a:lnTo>
                  <a:lnTo>
                    <a:pt x="82" y="1052"/>
                  </a:lnTo>
                  <a:lnTo>
                    <a:pt x="85" y="1054"/>
                  </a:lnTo>
                  <a:lnTo>
                    <a:pt x="85" y="1059"/>
                  </a:lnTo>
                  <a:lnTo>
                    <a:pt x="87" y="1063"/>
                  </a:lnTo>
                  <a:lnTo>
                    <a:pt x="85" y="1068"/>
                  </a:lnTo>
                  <a:lnTo>
                    <a:pt x="85" y="1073"/>
                  </a:lnTo>
                  <a:lnTo>
                    <a:pt x="82" y="1080"/>
                  </a:lnTo>
                  <a:lnTo>
                    <a:pt x="80" y="1087"/>
                  </a:lnTo>
                  <a:lnTo>
                    <a:pt x="80" y="1092"/>
                  </a:lnTo>
                  <a:lnTo>
                    <a:pt x="80" y="1099"/>
                  </a:lnTo>
                  <a:lnTo>
                    <a:pt x="78" y="1106"/>
                  </a:lnTo>
                  <a:lnTo>
                    <a:pt x="75" y="1108"/>
                  </a:lnTo>
                  <a:lnTo>
                    <a:pt x="75" y="1111"/>
                  </a:lnTo>
                  <a:lnTo>
                    <a:pt x="75" y="1113"/>
                  </a:lnTo>
                  <a:lnTo>
                    <a:pt x="71" y="1125"/>
                  </a:lnTo>
                  <a:lnTo>
                    <a:pt x="71" y="1134"/>
                  </a:lnTo>
                  <a:lnTo>
                    <a:pt x="71" y="1141"/>
                  </a:lnTo>
                  <a:lnTo>
                    <a:pt x="71" y="1146"/>
                  </a:lnTo>
                  <a:lnTo>
                    <a:pt x="75" y="1158"/>
                  </a:lnTo>
                  <a:lnTo>
                    <a:pt x="82" y="1172"/>
                  </a:lnTo>
                  <a:lnTo>
                    <a:pt x="90" y="1189"/>
                  </a:lnTo>
                  <a:lnTo>
                    <a:pt x="94" y="1193"/>
                  </a:lnTo>
                  <a:lnTo>
                    <a:pt x="94" y="1196"/>
                  </a:lnTo>
                  <a:lnTo>
                    <a:pt x="97" y="1198"/>
                  </a:lnTo>
                  <a:lnTo>
                    <a:pt x="104" y="1215"/>
                  </a:lnTo>
                  <a:lnTo>
                    <a:pt x="104" y="1217"/>
                  </a:lnTo>
                  <a:lnTo>
                    <a:pt x="104" y="1219"/>
                  </a:lnTo>
                  <a:lnTo>
                    <a:pt x="104" y="1224"/>
                  </a:lnTo>
                  <a:lnTo>
                    <a:pt x="104" y="1224"/>
                  </a:lnTo>
                  <a:lnTo>
                    <a:pt x="106" y="1226"/>
                  </a:lnTo>
                  <a:lnTo>
                    <a:pt x="104" y="1231"/>
                  </a:lnTo>
                  <a:lnTo>
                    <a:pt x="101" y="1238"/>
                  </a:lnTo>
                  <a:lnTo>
                    <a:pt x="97" y="1245"/>
                  </a:lnTo>
                  <a:lnTo>
                    <a:pt x="94" y="1255"/>
                  </a:lnTo>
                  <a:lnTo>
                    <a:pt x="92" y="1257"/>
                  </a:lnTo>
                  <a:lnTo>
                    <a:pt x="92" y="1257"/>
                  </a:lnTo>
                  <a:lnTo>
                    <a:pt x="92" y="1257"/>
                  </a:lnTo>
                  <a:lnTo>
                    <a:pt x="92" y="1257"/>
                  </a:lnTo>
                  <a:lnTo>
                    <a:pt x="92" y="1260"/>
                  </a:lnTo>
                  <a:lnTo>
                    <a:pt x="90" y="1260"/>
                  </a:lnTo>
                  <a:lnTo>
                    <a:pt x="85" y="1264"/>
                  </a:lnTo>
                  <a:lnTo>
                    <a:pt x="80" y="1269"/>
                  </a:lnTo>
                  <a:lnTo>
                    <a:pt x="78" y="1274"/>
                  </a:lnTo>
                  <a:lnTo>
                    <a:pt x="78" y="1278"/>
                  </a:lnTo>
                  <a:lnTo>
                    <a:pt x="92" y="1281"/>
                  </a:lnTo>
                  <a:lnTo>
                    <a:pt x="106" y="1286"/>
                  </a:lnTo>
                  <a:lnTo>
                    <a:pt x="115" y="1288"/>
                  </a:lnTo>
                  <a:lnTo>
                    <a:pt x="120" y="1290"/>
                  </a:lnTo>
                  <a:lnTo>
                    <a:pt x="120" y="1290"/>
                  </a:lnTo>
                  <a:lnTo>
                    <a:pt x="120" y="1290"/>
                  </a:lnTo>
                  <a:lnTo>
                    <a:pt x="123" y="1290"/>
                  </a:lnTo>
                  <a:lnTo>
                    <a:pt x="125" y="1290"/>
                  </a:lnTo>
                  <a:lnTo>
                    <a:pt x="134" y="1293"/>
                  </a:lnTo>
                  <a:lnTo>
                    <a:pt x="139" y="1293"/>
                  </a:lnTo>
                  <a:lnTo>
                    <a:pt x="141" y="1293"/>
                  </a:lnTo>
                  <a:lnTo>
                    <a:pt x="144" y="1293"/>
                  </a:lnTo>
                  <a:lnTo>
                    <a:pt x="153" y="1293"/>
                  </a:lnTo>
                  <a:lnTo>
                    <a:pt x="163" y="1290"/>
                  </a:lnTo>
                  <a:lnTo>
                    <a:pt x="172" y="1288"/>
                  </a:lnTo>
                  <a:lnTo>
                    <a:pt x="182" y="1283"/>
                  </a:lnTo>
                  <a:lnTo>
                    <a:pt x="196" y="1276"/>
                  </a:lnTo>
                  <a:lnTo>
                    <a:pt x="212" y="1271"/>
                  </a:lnTo>
                  <a:lnTo>
                    <a:pt x="229" y="1264"/>
                  </a:lnTo>
                  <a:lnTo>
                    <a:pt x="245" y="1257"/>
                  </a:lnTo>
                  <a:lnTo>
                    <a:pt x="262" y="1250"/>
                  </a:lnTo>
                  <a:lnTo>
                    <a:pt x="278" y="1245"/>
                  </a:lnTo>
                  <a:lnTo>
                    <a:pt x="283" y="1243"/>
                  </a:lnTo>
                  <a:lnTo>
                    <a:pt x="290" y="1238"/>
                  </a:lnTo>
                  <a:lnTo>
                    <a:pt x="293" y="1234"/>
                  </a:lnTo>
                  <a:lnTo>
                    <a:pt x="297" y="1231"/>
                  </a:lnTo>
                  <a:lnTo>
                    <a:pt x="302" y="1229"/>
                  </a:lnTo>
                  <a:lnTo>
                    <a:pt x="307" y="1229"/>
                  </a:lnTo>
                  <a:lnTo>
                    <a:pt x="316" y="1229"/>
                  </a:lnTo>
                  <a:lnTo>
                    <a:pt x="321" y="1231"/>
                  </a:lnTo>
                  <a:lnTo>
                    <a:pt x="326" y="1234"/>
                  </a:lnTo>
                  <a:lnTo>
                    <a:pt x="330" y="1236"/>
                  </a:lnTo>
                  <a:lnTo>
                    <a:pt x="338" y="1236"/>
                  </a:lnTo>
                  <a:lnTo>
                    <a:pt x="340" y="1234"/>
                  </a:lnTo>
                  <a:lnTo>
                    <a:pt x="342" y="1234"/>
                  </a:lnTo>
                  <a:lnTo>
                    <a:pt x="347" y="1236"/>
                  </a:lnTo>
                  <a:lnTo>
                    <a:pt x="349" y="1236"/>
                  </a:lnTo>
                  <a:lnTo>
                    <a:pt x="349" y="1238"/>
                  </a:lnTo>
                  <a:lnTo>
                    <a:pt x="352" y="1243"/>
                  </a:lnTo>
                  <a:lnTo>
                    <a:pt x="349" y="1245"/>
                  </a:lnTo>
                  <a:lnTo>
                    <a:pt x="352" y="1248"/>
                  </a:lnTo>
                  <a:lnTo>
                    <a:pt x="352" y="1250"/>
                  </a:lnTo>
                  <a:lnTo>
                    <a:pt x="354" y="1252"/>
                  </a:lnTo>
                  <a:lnTo>
                    <a:pt x="356" y="1252"/>
                  </a:lnTo>
                  <a:lnTo>
                    <a:pt x="359" y="1252"/>
                  </a:lnTo>
                  <a:lnTo>
                    <a:pt x="361" y="1252"/>
                  </a:lnTo>
                  <a:lnTo>
                    <a:pt x="366" y="1252"/>
                  </a:lnTo>
                  <a:lnTo>
                    <a:pt x="375" y="1250"/>
                  </a:lnTo>
                  <a:lnTo>
                    <a:pt x="380" y="1248"/>
                  </a:lnTo>
                  <a:lnTo>
                    <a:pt x="382" y="1248"/>
                  </a:lnTo>
                  <a:lnTo>
                    <a:pt x="385" y="1248"/>
                  </a:lnTo>
                  <a:lnTo>
                    <a:pt x="389" y="1245"/>
                  </a:lnTo>
                  <a:lnTo>
                    <a:pt x="392" y="1243"/>
                  </a:lnTo>
                  <a:lnTo>
                    <a:pt x="397" y="1241"/>
                  </a:lnTo>
                  <a:lnTo>
                    <a:pt x="399" y="1238"/>
                  </a:lnTo>
                  <a:lnTo>
                    <a:pt x="401" y="1238"/>
                  </a:lnTo>
                  <a:lnTo>
                    <a:pt x="404" y="1236"/>
                  </a:lnTo>
                  <a:lnTo>
                    <a:pt x="406" y="1234"/>
                  </a:lnTo>
                  <a:lnTo>
                    <a:pt x="408" y="1229"/>
                  </a:lnTo>
                  <a:lnTo>
                    <a:pt x="408" y="1229"/>
                  </a:lnTo>
                  <a:lnTo>
                    <a:pt x="411" y="1226"/>
                  </a:lnTo>
                  <a:lnTo>
                    <a:pt x="411" y="1224"/>
                  </a:lnTo>
                  <a:lnTo>
                    <a:pt x="411" y="1224"/>
                  </a:lnTo>
                  <a:lnTo>
                    <a:pt x="411" y="1224"/>
                  </a:lnTo>
                  <a:lnTo>
                    <a:pt x="413" y="1224"/>
                  </a:lnTo>
                  <a:lnTo>
                    <a:pt x="413" y="1222"/>
                  </a:lnTo>
                  <a:lnTo>
                    <a:pt x="413" y="1219"/>
                  </a:lnTo>
                  <a:lnTo>
                    <a:pt x="415" y="1217"/>
                  </a:lnTo>
                  <a:lnTo>
                    <a:pt x="418" y="1205"/>
                  </a:lnTo>
                  <a:lnTo>
                    <a:pt x="420" y="1196"/>
                  </a:lnTo>
                  <a:lnTo>
                    <a:pt x="425" y="1186"/>
                  </a:lnTo>
                  <a:lnTo>
                    <a:pt x="432" y="1179"/>
                  </a:lnTo>
                  <a:lnTo>
                    <a:pt x="434" y="1175"/>
                  </a:lnTo>
                  <a:lnTo>
                    <a:pt x="437" y="1170"/>
                  </a:lnTo>
                  <a:lnTo>
                    <a:pt x="437" y="1167"/>
                  </a:lnTo>
                  <a:lnTo>
                    <a:pt x="446" y="1151"/>
                  </a:lnTo>
                  <a:lnTo>
                    <a:pt x="458" y="1130"/>
                  </a:lnTo>
                  <a:lnTo>
                    <a:pt x="470" y="1111"/>
                  </a:lnTo>
                  <a:lnTo>
                    <a:pt x="472" y="1106"/>
                  </a:lnTo>
                  <a:lnTo>
                    <a:pt x="472" y="1106"/>
                  </a:lnTo>
                  <a:lnTo>
                    <a:pt x="472" y="1104"/>
                  </a:lnTo>
                  <a:lnTo>
                    <a:pt x="472" y="1101"/>
                  </a:lnTo>
                  <a:lnTo>
                    <a:pt x="475" y="1099"/>
                  </a:lnTo>
                  <a:lnTo>
                    <a:pt x="475" y="1097"/>
                  </a:lnTo>
                  <a:lnTo>
                    <a:pt x="475" y="1092"/>
                  </a:lnTo>
                  <a:lnTo>
                    <a:pt x="472" y="1087"/>
                  </a:lnTo>
                  <a:lnTo>
                    <a:pt x="472" y="1082"/>
                  </a:lnTo>
                  <a:lnTo>
                    <a:pt x="472" y="1082"/>
                  </a:lnTo>
                  <a:lnTo>
                    <a:pt x="472" y="1082"/>
                  </a:lnTo>
                  <a:lnTo>
                    <a:pt x="472" y="1080"/>
                  </a:lnTo>
                  <a:lnTo>
                    <a:pt x="470" y="1078"/>
                  </a:lnTo>
                  <a:lnTo>
                    <a:pt x="470" y="1078"/>
                  </a:lnTo>
                  <a:lnTo>
                    <a:pt x="470" y="1078"/>
                  </a:lnTo>
                  <a:lnTo>
                    <a:pt x="470" y="1075"/>
                  </a:lnTo>
                  <a:lnTo>
                    <a:pt x="467" y="1071"/>
                  </a:lnTo>
                  <a:lnTo>
                    <a:pt x="465" y="1066"/>
                  </a:lnTo>
                  <a:lnTo>
                    <a:pt x="460" y="1063"/>
                  </a:lnTo>
                  <a:lnTo>
                    <a:pt x="458" y="1061"/>
                  </a:lnTo>
                  <a:lnTo>
                    <a:pt x="456" y="1056"/>
                  </a:lnTo>
                  <a:lnTo>
                    <a:pt x="451" y="1056"/>
                  </a:lnTo>
                  <a:lnTo>
                    <a:pt x="446" y="1054"/>
                  </a:lnTo>
                  <a:lnTo>
                    <a:pt x="441" y="1054"/>
                  </a:lnTo>
                  <a:lnTo>
                    <a:pt x="446" y="1049"/>
                  </a:lnTo>
                  <a:lnTo>
                    <a:pt x="451" y="1045"/>
                  </a:lnTo>
                  <a:lnTo>
                    <a:pt x="460" y="1035"/>
                  </a:lnTo>
                  <a:lnTo>
                    <a:pt x="467" y="1030"/>
                  </a:lnTo>
                  <a:lnTo>
                    <a:pt x="475" y="1028"/>
                  </a:lnTo>
                  <a:lnTo>
                    <a:pt x="482" y="1023"/>
                  </a:lnTo>
                  <a:lnTo>
                    <a:pt x="491" y="1023"/>
                  </a:lnTo>
                  <a:lnTo>
                    <a:pt x="500" y="1019"/>
                  </a:lnTo>
                  <a:lnTo>
                    <a:pt x="510" y="1016"/>
                  </a:lnTo>
                  <a:lnTo>
                    <a:pt x="534" y="1009"/>
                  </a:lnTo>
                  <a:lnTo>
                    <a:pt x="538" y="1004"/>
                  </a:lnTo>
                  <a:lnTo>
                    <a:pt x="543" y="1002"/>
                  </a:lnTo>
                  <a:lnTo>
                    <a:pt x="548" y="997"/>
                  </a:lnTo>
                  <a:lnTo>
                    <a:pt x="548" y="995"/>
                  </a:lnTo>
                  <a:lnTo>
                    <a:pt x="550" y="993"/>
                  </a:lnTo>
                  <a:lnTo>
                    <a:pt x="552" y="983"/>
                  </a:lnTo>
                  <a:lnTo>
                    <a:pt x="557" y="974"/>
                  </a:lnTo>
                  <a:lnTo>
                    <a:pt x="564" y="967"/>
                  </a:lnTo>
                  <a:lnTo>
                    <a:pt x="574" y="962"/>
                  </a:lnTo>
                  <a:lnTo>
                    <a:pt x="602" y="948"/>
                  </a:lnTo>
                  <a:lnTo>
                    <a:pt x="633" y="938"/>
                  </a:lnTo>
                  <a:lnTo>
                    <a:pt x="642" y="936"/>
                  </a:lnTo>
                  <a:lnTo>
                    <a:pt x="652" y="934"/>
                  </a:lnTo>
                  <a:lnTo>
                    <a:pt x="656" y="934"/>
                  </a:lnTo>
                  <a:lnTo>
                    <a:pt x="663" y="934"/>
                  </a:lnTo>
                  <a:lnTo>
                    <a:pt x="668" y="934"/>
                  </a:lnTo>
                  <a:lnTo>
                    <a:pt x="673" y="936"/>
                  </a:lnTo>
                  <a:lnTo>
                    <a:pt x="675" y="936"/>
                  </a:lnTo>
                  <a:lnTo>
                    <a:pt x="680" y="938"/>
                  </a:lnTo>
                  <a:lnTo>
                    <a:pt x="682" y="943"/>
                  </a:lnTo>
                  <a:lnTo>
                    <a:pt x="685" y="948"/>
                  </a:lnTo>
                  <a:lnTo>
                    <a:pt x="687" y="948"/>
                  </a:lnTo>
                  <a:lnTo>
                    <a:pt x="687" y="950"/>
                  </a:lnTo>
                  <a:lnTo>
                    <a:pt x="694" y="952"/>
                  </a:lnTo>
                  <a:lnTo>
                    <a:pt x="697" y="952"/>
                  </a:lnTo>
                  <a:lnTo>
                    <a:pt x="699" y="955"/>
                  </a:lnTo>
                  <a:lnTo>
                    <a:pt x="701" y="960"/>
                  </a:lnTo>
                  <a:lnTo>
                    <a:pt x="704" y="964"/>
                  </a:lnTo>
                  <a:lnTo>
                    <a:pt x="704" y="967"/>
                  </a:lnTo>
                  <a:lnTo>
                    <a:pt x="704" y="971"/>
                  </a:lnTo>
                  <a:lnTo>
                    <a:pt x="706" y="978"/>
                  </a:lnTo>
                  <a:lnTo>
                    <a:pt x="711" y="997"/>
                  </a:lnTo>
                  <a:lnTo>
                    <a:pt x="713" y="1004"/>
                  </a:lnTo>
                  <a:lnTo>
                    <a:pt x="718" y="1009"/>
                  </a:lnTo>
                  <a:lnTo>
                    <a:pt x="723" y="1011"/>
                  </a:lnTo>
                  <a:lnTo>
                    <a:pt x="730" y="1014"/>
                  </a:lnTo>
                  <a:lnTo>
                    <a:pt x="699" y="1014"/>
                  </a:lnTo>
                  <a:lnTo>
                    <a:pt x="666" y="1016"/>
                  </a:lnTo>
                  <a:lnTo>
                    <a:pt x="663" y="1026"/>
                  </a:lnTo>
                  <a:lnTo>
                    <a:pt x="663" y="1033"/>
                  </a:lnTo>
                  <a:lnTo>
                    <a:pt x="661" y="1042"/>
                  </a:lnTo>
                  <a:lnTo>
                    <a:pt x="663" y="1049"/>
                  </a:lnTo>
                  <a:lnTo>
                    <a:pt x="663" y="1056"/>
                  </a:lnTo>
                  <a:lnTo>
                    <a:pt x="666" y="1061"/>
                  </a:lnTo>
                  <a:lnTo>
                    <a:pt x="668" y="1068"/>
                  </a:lnTo>
                  <a:lnTo>
                    <a:pt x="671" y="1073"/>
                  </a:lnTo>
                  <a:lnTo>
                    <a:pt x="678" y="1080"/>
                  </a:lnTo>
                  <a:lnTo>
                    <a:pt x="678" y="1080"/>
                  </a:lnTo>
                  <a:lnTo>
                    <a:pt x="680" y="1082"/>
                  </a:lnTo>
                  <a:lnTo>
                    <a:pt x="680" y="1087"/>
                  </a:lnTo>
                  <a:lnTo>
                    <a:pt x="680" y="1089"/>
                  </a:lnTo>
                  <a:lnTo>
                    <a:pt x="680" y="1115"/>
                  </a:lnTo>
                  <a:lnTo>
                    <a:pt x="678" y="1104"/>
                  </a:lnTo>
                  <a:lnTo>
                    <a:pt x="675" y="1094"/>
                  </a:lnTo>
                  <a:lnTo>
                    <a:pt x="673" y="1085"/>
                  </a:lnTo>
                  <a:lnTo>
                    <a:pt x="668" y="1075"/>
                  </a:lnTo>
                  <a:lnTo>
                    <a:pt x="663" y="1068"/>
                  </a:lnTo>
                  <a:lnTo>
                    <a:pt x="661" y="1066"/>
                  </a:lnTo>
                  <a:lnTo>
                    <a:pt x="656" y="1063"/>
                  </a:lnTo>
                  <a:lnTo>
                    <a:pt x="649" y="1059"/>
                  </a:lnTo>
                  <a:lnTo>
                    <a:pt x="642" y="1059"/>
                  </a:lnTo>
                  <a:lnTo>
                    <a:pt x="637" y="1059"/>
                  </a:lnTo>
                  <a:lnTo>
                    <a:pt x="635" y="1059"/>
                  </a:lnTo>
                  <a:lnTo>
                    <a:pt x="633" y="1056"/>
                  </a:lnTo>
                  <a:lnTo>
                    <a:pt x="630" y="1056"/>
                  </a:lnTo>
                  <a:lnTo>
                    <a:pt x="623" y="1054"/>
                  </a:lnTo>
                  <a:lnTo>
                    <a:pt x="619" y="1056"/>
                  </a:lnTo>
                  <a:lnTo>
                    <a:pt x="614" y="1059"/>
                  </a:lnTo>
                  <a:lnTo>
                    <a:pt x="612" y="1063"/>
                  </a:lnTo>
                  <a:lnTo>
                    <a:pt x="604" y="1073"/>
                  </a:lnTo>
                  <a:lnTo>
                    <a:pt x="600" y="1087"/>
                  </a:lnTo>
                  <a:lnTo>
                    <a:pt x="600" y="1094"/>
                  </a:lnTo>
                  <a:lnTo>
                    <a:pt x="597" y="1101"/>
                  </a:lnTo>
                  <a:lnTo>
                    <a:pt x="597" y="1108"/>
                  </a:lnTo>
                  <a:lnTo>
                    <a:pt x="597" y="1118"/>
                  </a:lnTo>
                  <a:lnTo>
                    <a:pt x="595" y="1137"/>
                  </a:lnTo>
                  <a:lnTo>
                    <a:pt x="597" y="1153"/>
                  </a:lnTo>
                  <a:lnTo>
                    <a:pt x="597" y="1172"/>
                  </a:lnTo>
                  <a:lnTo>
                    <a:pt x="600" y="1189"/>
                  </a:lnTo>
                  <a:lnTo>
                    <a:pt x="597" y="1191"/>
                  </a:lnTo>
                  <a:lnTo>
                    <a:pt x="597" y="1191"/>
                  </a:lnTo>
                  <a:lnTo>
                    <a:pt x="597" y="1191"/>
                  </a:lnTo>
                  <a:lnTo>
                    <a:pt x="597" y="1193"/>
                  </a:lnTo>
                  <a:lnTo>
                    <a:pt x="597" y="1196"/>
                  </a:lnTo>
                  <a:lnTo>
                    <a:pt x="597" y="1198"/>
                  </a:lnTo>
                  <a:lnTo>
                    <a:pt x="595" y="1200"/>
                  </a:lnTo>
                  <a:lnTo>
                    <a:pt x="576" y="1219"/>
                  </a:lnTo>
                  <a:lnTo>
                    <a:pt x="557" y="1238"/>
                  </a:lnTo>
                  <a:lnTo>
                    <a:pt x="545" y="1250"/>
                  </a:lnTo>
                  <a:lnTo>
                    <a:pt x="536" y="1260"/>
                  </a:lnTo>
                  <a:lnTo>
                    <a:pt x="526" y="1269"/>
                  </a:lnTo>
                  <a:lnTo>
                    <a:pt x="522" y="1274"/>
                  </a:lnTo>
                  <a:lnTo>
                    <a:pt x="519" y="1278"/>
                  </a:lnTo>
                  <a:lnTo>
                    <a:pt x="517" y="1283"/>
                  </a:lnTo>
                  <a:lnTo>
                    <a:pt x="517" y="1286"/>
                  </a:lnTo>
                  <a:lnTo>
                    <a:pt x="517" y="1288"/>
                  </a:lnTo>
                  <a:lnTo>
                    <a:pt x="517" y="1290"/>
                  </a:lnTo>
                  <a:lnTo>
                    <a:pt x="519" y="1293"/>
                  </a:lnTo>
                  <a:lnTo>
                    <a:pt x="522" y="1293"/>
                  </a:lnTo>
                  <a:lnTo>
                    <a:pt x="522" y="1295"/>
                  </a:lnTo>
                  <a:lnTo>
                    <a:pt x="526" y="1295"/>
                  </a:lnTo>
                  <a:lnTo>
                    <a:pt x="529" y="1295"/>
                  </a:lnTo>
                  <a:lnTo>
                    <a:pt x="534" y="1297"/>
                  </a:lnTo>
                  <a:lnTo>
                    <a:pt x="538" y="1302"/>
                  </a:lnTo>
                  <a:lnTo>
                    <a:pt x="545" y="1307"/>
                  </a:lnTo>
                  <a:lnTo>
                    <a:pt x="552" y="1312"/>
                  </a:lnTo>
                  <a:lnTo>
                    <a:pt x="567" y="1323"/>
                  </a:lnTo>
                  <a:lnTo>
                    <a:pt x="576" y="1333"/>
                  </a:lnTo>
                  <a:lnTo>
                    <a:pt x="578" y="1333"/>
                  </a:lnTo>
                  <a:lnTo>
                    <a:pt x="578" y="1335"/>
                  </a:lnTo>
                  <a:lnTo>
                    <a:pt x="581" y="1338"/>
                  </a:lnTo>
                  <a:lnTo>
                    <a:pt x="583" y="1340"/>
                  </a:lnTo>
                  <a:lnTo>
                    <a:pt x="593" y="1347"/>
                  </a:lnTo>
                  <a:lnTo>
                    <a:pt x="607" y="1359"/>
                  </a:lnTo>
                  <a:lnTo>
                    <a:pt x="614" y="1366"/>
                  </a:lnTo>
                  <a:lnTo>
                    <a:pt x="616" y="1368"/>
                  </a:lnTo>
                  <a:lnTo>
                    <a:pt x="621" y="1371"/>
                  </a:lnTo>
                  <a:lnTo>
                    <a:pt x="621" y="1373"/>
                  </a:lnTo>
                  <a:lnTo>
                    <a:pt x="623" y="1378"/>
                  </a:lnTo>
                  <a:lnTo>
                    <a:pt x="623" y="1380"/>
                  </a:lnTo>
                  <a:lnTo>
                    <a:pt x="626" y="1382"/>
                  </a:lnTo>
                  <a:lnTo>
                    <a:pt x="626" y="1387"/>
                  </a:lnTo>
                  <a:lnTo>
                    <a:pt x="628" y="1397"/>
                  </a:lnTo>
                  <a:lnTo>
                    <a:pt x="630" y="1406"/>
                  </a:lnTo>
                  <a:lnTo>
                    <a:pt x="630" y="1415"/>
                  </a:lnTo>
                  <a:lnTo>
                    <a:pt x="630" y="1420"/>
                  </a:lnTo>
                  <a:lnTo>
                    <a:pt x="628" y="1425"/>
                  </a:lnTo>
                  <a:lnTo>
                    <a:pt x="628" y="1434"/>
                  </a:lnTo>
                  <a:lnTo>
                    <a:pt x="626" y="1437"/>
                  </a:lnTo>
                  <a:lnTo>
                    <a:pt x="623" y="1441"/>
                  </a:lnTo>
                  <a:lnTo>
                    <a:pt x="621" y="1451"/>
                  </a:lnTo>
                  <a:lnTo>
                    <a:pt x="619" y="1453"/>
                  </a:lnTo>
                  <a:lnTo>
                    <a:pt x="616" y="1458"/>
                  </a:lnTo>
                  <a:lnTo>
                    <a:pt x="614" y="1460"/>
                  </a:lnTo>
                  <a:lnTo>
                    <a:pt x="612" y="1463"/>
                  </a:lnTo>
                  <a:lnTo>
                    <a:pt x="593" y="1472"/>
                  </a:lnTo>
                  <a:lnTo>
                    <a:pt x="578" y="1484"/>
                  </a:lnTo>
                  <a:lnTo>
                    <a:pt x="562" y="1496"/>
                  </a:lnTo>
                  <a:lnTo>
                    <a:pt x="548" y="1510"/>
                  </a:lnTo>
                  <a:lnTo>
                    <a:pt x="545" y="1515"/>
                  </a:lnTo>
                  <a:lnTo>
                    <a:pt x="545" y="1517"/>
                  </a:lnTo>
                  <a:lnTo>
                    <a:pt x="548" y="1519"/>
                  </a:lnTo>
                  <a:lnTo>
                    <a:pt x="548" y="1524"/>
                  </a:lnTo>
                  <a:lnTo>
                    <a:pt x="555" y="1531"/>
                  </a:lnTo>
                  <a:lnTo>
                    <a:pt x="576" y="1552"/>
                  </a:lnTo>
                  <a:lnTo>
                    <a:pt x="578" y="1555"/>
                  </a:lnTo>
                  <a:lnTo>
                    <a:pt x="581" y="1560"/>
                  </a:lnTo>
                  <a:lnTo>
                    <a:pt x="581" y="1562"/>
                  </a:lnTo>
                  <a:lnTo>
                    <a:pt x="581" y="1562"/>
                  </a:lnTo>
                  <a:lnTo>
                    <a:pt x="581" y="1567"/>
                  </a:lnTo>
                  <a:lnTo>
                    <a:pt x="581" y="1574"/>
                  </a:lnTo>
                  <a:lnTo>
                    <a:pt x="581" y="1581"/>
                  </a:lnTo>
                  <a:lnTo>
                    <a:pt x="581" y="1583"/>
                  </a:lnTo>
                  <a:lnTo>
                    <a:pt x="578" y="1588"/>
                  </a:lnTo>
                  <a:lnTo>
                    <a:pt x="576" y="1593"/>
                  </a:lnTo>
                  <a:lnTo>
                    <a:pt x="574" y="1597"/>
                  </a:lnTo>
                  <a:lnTo>
                    <a:pt x="574" y="1597"/>
                  </a:lnTo>
                  <a:lnTo>
                    <a:pt x="574" y="1600"/>
                  </a:lnTo>
                  <a:lnTo>
                    <a:pt x="571" y="1600"/>
                  </a:lnTo>
                  <a:lnTo>
                    <a:pt x="571" y="1602"/>
                  </a:lnTo>
                  <a:lnTo>
                    <a:pt x="569" y="1604"/>
                  </a:lnTo>
                  <a:lnTo>
                    <a:pt x="562" y="1612"/>
                  </a:lnTo>
                  <a:lnTo>
                    <a:pt x="557" y="1614"/>
                  </a:lnTo>
                  <a:lnTo>
                    <a:pt x="552" y="1621"/>
                  </a:lnTo>
                  <a:lnTo>
                    <a:pt x="560" y="1628"/>
                  </a:lnTo>
                  <a:lnTo>
                    <a:pt x="567" y="1635"/>
                  </a:lnTo>
                  <a:lnTo>
                    <a:pt x="576" y="1642"/>
                  </a:lnTo>
                  <a:lnTo>
                    <a:pt x="586" y="1647"/>
                  </a:lnTo>
                  <a:lnTo>
                    <a:pt x="593" y="1649"/>
                  </a:lnTo>
                  <a:lnTo>
                    <a:pt x="604" y="1652"/>
                  </a:lnTo>
                  <a:lnTo>
                    <a:pt x="614" y="1654"/>
                  </a:lnTo>
                  <a:lnTo>
                    <a:pt x="623" y="1654"/>
                  </a:lnTo>
                  <a:lnTo>
                    <a:pt x="630" y="1654"/>
                  </a:lnTo>
                  <a:lnTo>
                    <a:pt x="640" y="1656"/>
                  </a:lnTo>
                  <a:lnTo>
                    <a:pt x="647" y="1656"/>
                  </a:lnTo>
                  <a:lnTo>
                    <a:pt x="654" y="1659"/>
                  </a:lnTo>
                  <a:lnTo>
                    <a:pt x="663" y="1659"/>
                  </a:lnTo>
                  <a:lnTo>
                    <a:pt x="671" y="1659"/>
                  </a:lnTo>
                  <a:lnTo>
                    <a:pt x="678" y="1656"/>
                  </a:lnTo>
                  <a:lnTo>
                    <a:pt x="687" y="1654"/>
                  </a:lnTo>
                  <a:lnTo>
                    <a:pt x="697" y="1652"/>
                  </a:lnTo>
                  <a:lnTo>
                    <a:pt x="704" y="1649"/>
                  </a:lnTo>
                  <a:lnTo>
                    <a:pt x="706" y="1649"/>
                  </a:lnTo>
                  <a:lnTo>
                    <a:pt x="708" y="1649"/>
                  </a:lnTo>
                  <a:lnTo>
                    <a:pt x="713" y="1638"/>
                  </a:lnTo>
                  <a:lnTo>
                    <a:pt x="718" y="1623"/>
                  </a:lnTo>
                  <a:lnTo>
                    <a:pt x="720" y="1621"/>
                  </a:lnTo>
                  <a:lnTo>
                    <a:pt x="723" y="1616"/>
                  </a:lnTo>
                  <a:lnTo>
                    <a:pt x="725" y="1612"/>
                  </a:lnTo>
                  <a:lnTo>
                    <a:pt x="727" y="1609"/>
                  </a:lnTo>
                  <a:lnTo>
                    <a:pt x="727" y="1607"/>
                  </a:lnTo>
                  <a:lnTo>
                    <a:pt x="730" y="1604"/>
                  </a:lnTo>
                  <a:lnTo>
                    <a:pt x="732" y="1597"/>
                  </a:lnTo>
                  <a:lnTo>
                    <a:pt x="732" y="1595"/>
                  </a:lnTo>
                  <a:lnTo>
                    <a:pt x="732" y="1595"/>
                  </a:lnTo>
                  <a:lnTo>
                    <a:pt x="732" y="1595"/>
                  </a:lnTo>
                  <a:lnTo>
                    <a:pt x="732" y="1595"/>
                  </a:lnTo>
                  <a:lnTo>
                    <a:pt x="732" y="1593"/>
                  </a:lnTo>
                  <a:lnTo>
                    <a:pt x="734" y="1588"/>
                  </a:lnTo>
                  <a:lnTo>
                    <a:pt x="737" y="1583"/>
                  </a:lnTo>
                  <a:lnTo>
                    <a:pt x="744" y="1571"/>
                  </a:lnTo>
                  <a:lnTo>
                    <a:pt x="751" y="1564"/>
                  </a:lnTo>
                  <a:lnTo>
                    <a:pt x="760" y="1557"/>
                  </a:lnTo>
                  <a:lnTo>
                    <a:pt x="772" y="1550"/>
                  </a:lnTo>
                  <a:lnTo>
                    <a:pt x="782" y="1545"/>
                  </a:lnTo>
                  <a:lnTo>
                    <a:pt x="793" y="1541"/>
                  </a:lnTo>
                  <a:lnTo>
                    <a:pt x="812" y="1529"/>
                  </a:lnTo>
                  <a:lnTo>
                    <a:pt x="815" y="1529"/>
                  </a:lnTo>
                  <a:lnTo>
                    <a:pt x="819" y="1529"/>
                  </a:lnTo>
                  <a:lnTo>
                    <a:pt x="822" y="1526"/>
                  </a:lnTo>
                  <a:lnTo>
                    <a:pt x="826" y="1526"/>
                  </a:lnTo>
                  <a:lnTo>
                    <a:pt x="826" y="1526"/>
                  </a:lnTo>
                  <a:lnTo>
                    <a:pt x="826" y="1526"/>
                  </a:lnTo>
                  <a:lnTo>
                    <a:pt x="826" y="1526"/>
                  </a:lnTo>
                  <a:lnTo>
                    <a:pt x="829" y="1526"/>
                  </a:lnTo>
                  <a:lnTo>
                    <a:pt x="829" y="1526"/>
                  </a:lnTo>
                  <a:lnTo>
                    <a:pt x="829" y="1526"/>
                  </a:lnTo>
                  <a:lnTo>
                    <a:pt x="831" y="1526"/>
                  </a:lnTo>
                  <a:lnTo>
                    <a:pt x="834" y="1526"/>
                  </a:lnTo>
                  <a:lnTo>
                    <a:pt x="834" y="1524"/>
                  </a:lnTo>
                  <a:lnTo>
                    <a:pt x="836" y="1524"/>
                  </a:lnTo>
                  <a:lnTo>
                    <a:pt x="838" y="1522"/>
                  </a:lnTo>
                  <a:lnTo>
                    <a:pt x="838" y="1519"/>
                  </a:lnTo>
                  <a:lnTo>
                    <a:pt x="836" y="1512"/>
                  </a:lnTo>
                  <a:lnTo>
                    <a:pt x="834" y="1508"/>
                  </a:lnTo>
                  <a:lnTo>
                    <a:pt x="831" y="1501"/>
                  </a:lnTo>
                  <a:lnTo>
                    <a:pt x="836" y="1493"/>
                  </a:lnTo>
                  <a:lnTo>
                    <a:pt x="843" y="1489"/>
                  </a:lnTo>
                  <a:lnTo>
                    <a:pt x="848" y="1484"/>
                  </a:lnTo>
                  <a:lnTo>
                    <a:pt x="857" y="1479"/>
                  </a:lnTo>
                  <a:lnTo>
                    <a:pt x="862" y="1475"/>
                  </a:lnTo>
                  <a:lnTo>
                    <a:pt x="869" y="1472"/>
                  </a:lnTo>
                  <a:lnTo>
                    <a:pt x="874" y="1470"/>
                  </a:lnTo>
                  <a:lnTo>
                    <a:pt x="881" y="1467"/>
                  </a:lnTo>
                  <a:lnTo>
                    <a:pt x="886" y="1467"/>
                  </a:lnTo>
                  <a:lnTo>
                    <a:pt x="895" y="1467"/>
                  </a:lnTo>
                  <a:lnTo>
                    <a:pt x="897" y="1465"/>
                  </a:lnTo>
                  <a:lnTo>
                    <a:pt x="897" y="1465"/>
                  </a:lnTo>
                  <a:lnTo>
                    <a:pt x="900" y="1465"/>
                  </a:lnTo>
                  <a:lnTo>
                    <a:pt x="900" y="1465"/>
                  </a:lnTo>
                  <a:lnTo>
                    <a:pt x="900" y="1465"/>
                  </a:lnTo>
                  <a:lnTo>
                    <a:pt x="902" y="1465"/>
                  </a:lnTo>
                  <a:lnTo>
                    <a:pt x="902" y="1458"/>
                  </a:lnTo>
                  <a:lnTo>
                    <a:pt x="902" y="1453"/>
                  </a:lnTo>
                  <a:lnTo>
                    <a:pt x="902" y="1444"/>
                  </a:lnTo>
                  <a:lnTo>
                    <a:pt x="902" y="1437"/>
                  </a:lnTo>
                  <a:lnTo>
                    <a:pt x="904" y="1432"/>
                  </a:lnTo>
                  <a:lnTo>
                    <a:pt x="904" y="1427"/>
                  </a:lnTo>
                  <a:lnTo>
                    <a:pt x="911" y="1415"/>
                  </a:lnTo>
                  <a:lnTo>
                    <a:pt x="914" y="1408"/>
                  </a:lnTo>
                  <a:lnTo>
                    <a:pt x="916" y="1401"/>
                  </a:lnTo>
                  <a:lnTo>
                    <a:pt x="919" y="1394"/>
                  </a:lnTo>
                  <a:lnTo>
                    <a:pt x="919" y="1387"/>
                  </a:lnTo>
                  <a:lnTo>
                    <a:pt x="916" y="1382"/>
                  </a:lnTo>
                  <a:lnTo>
                    <a:pt x="914" y="1378"/>
                  </a:lnTo>
                  <a:lnTo>
                    <a:pt x="909" y="1373"/>
                  </a:lnTo>
                  <a:lnTo>
                    <a:pt x="904" y="1368"/>
                  </a:lnTo>
                  <a:lnTo>
                    <a:pt x="900" y="1366"/>
                  </a:lnTo>
                  <a:lnTo>
                    <a:pt x="895" y="1361"/>
                  </a:lnTo>
                  <a:lnTo>
                    <a:pt x="895" y="1361"/>
                  </a:lnTo>
                  <a:lnTo>
                    <a:pt x="893" y="1354"/>
                  </a:lnTo>
                  <a:lnTo>
                    <a:pt x="893" y="1352"/>
                  </a:lnTo>
                  <a:lnTo>
                    <a:pt x="890" y="1347"/>
                  </a:lnTo>
                  <a:lnTo>
                    <a:pt x="890" y="1342"/>
                  </a:lnTo>
                  <a:lnTo>
                    <a:pt x="886" y="1338"/>
                  </a:lnTo>
                  <a:lnTo>
                    <a:pt x="883" y="1333"/>
                  </a:lnTo>
                  <a:lnTo>
                    <a:pt x="876" y="1330"/>
                  </a:lnTo>
                  <a:lnTo>
                    <a:pt x="871" y="1328"/>
                  </a:lnTo>
                  <a:lnTo>
                    <a:pt x="869" y="1328"/>
                  </a:lnTo>
                  <a:lnTo>
                    <a:pt x="860" y="1328"/>
                  </a:lnTo>
                  <a:lnTo>
                    <a:pt x="852" y="1328"/>
                  </a:lnTo>
                  <a:lnTo>
                    <a:pt x="848" y="1328"/>
                  </a:lnTo>
                  <a:lnTo>
                    <a:pt x="845" y="1328"/>
                  </a:lnTo>
                  <a:lnTo>
                    <a:pt x="841" y="1330"/>
                  </a:lnTo>
                  <a:lnTo>
                    <a:pt x="836" y="1330"/>
                  </a:lnTo>
                  <a:lnTo>
                    <a:pt x="834" y="1330"/>
                  </a:lnTo>
                  <a:lnTo>
                    <a:pt x="829" y="1330"/>
                  </a:lnTo>
                  <a:lnTo>
                    <a:pt x="824" y="1330"/>
                  </a:lnTo>
                  <a:lnTo>
                    <a:pt x="819" y="1330"/>
                  </a:lnTo>
                  <a:lnTo>
                    <a:pt x="812" y="1323"/>
                  </a:lnTo>
                  <a:lnTo>
                    <a:pt x="810" y="1321"/>
                  </a:lnTo>
                  <a:lnTo>
                    <a:pt x="808" y="1316"/>
                  </a:lnTo>
                  <a:lnTo>
                    <a:pt x="805" y="1312"/>
                  </a:lnTo>
                  <a:lnTo>
                    <a:pt x="805" y="1304"/>
                  </a:lnTo>
                  <a:lnTo>
                    <a:pt x="803" y="1295"/>
                  </a:lnTo>
                  <a:lnTo>
                    <a:pt x="800" y="1271"/>
                  </a:lnTo>
                  <a:lnTo>
                    <a:pt x="798" y="1267"/>
                  </a:lnTo>
                  <a:lnTo>
                    <a:pt x="798" y="1262"/>
                  </a:lnTo>
                  <a:lnTo>
                    <a:pt x="793" y="1255"/>
                  </a:lnTo>
                  <a:lnTo>
                    <a:pt x="791" y="1241"/>
                  </a:lnTo>
                  <a:lnTo>
                    <a:pt x="791" y="1229"/>
                  </a:lnTo>
                  <a:lnTo>
                    <a:pt x="793" y="1217"/>
                  </a:lnTo>
                  <a:lnTo>
                    <a:pt x="800" y="1205"/>
                  </a:lnTo>
                  <a:lnTo>
                    <a:pt x="803" y="1200"/>
                  </a:lnTo>
                  <a:lnTo>
                    <a:pt x="805" y="1198"/>
                  </a:lnTo>
                  <a:lnTo>
                    <a:pt x="822" y="1196"/>
                  </a:lnTo>
                  <a:lnTo>
                    <a:pt x="838" y="1196"/>
                  </a:lnTo>
                  <a:lnTo>
                    <a:pt x="838" y="1196"/>
                  </a:lnTo>
                  <a:lnTo>
                    <a:pt x="841" y="1196"/>
                  </a:lnTo>
                  <a:lnTo>
                    <a:pt x="845" y="1196"/>
                  </a:lnTo>
                  <a:lnTo>
                    <a:pt x="848" y="1196"/>
                  </a:lnTo>
                  <a:lnTo>
                    <a:pt x="850" y="1196"/>
                  </a:lnTo>
                  <a:lnTo>
                    <a:pt x="852" y="1196"/>
                  </a:lnTo>
                  <a:lnTo>
                    <a:pt x="855" y="1196"/>
                  </a:lnTo>
                  <a:lnTo>
                    <a:pt x="857" y="1193"/>
                  </a:lnTo>
                  <a:lnTo>
                    <a:pt x="857" y="1193"/>
                  </a:lnTo>
                  <a:lnTo>
                    <a:pt x="862" y="1191"/>
                  </a:lnTo>
                  <a:lnTo>
                    <a:pt x="864" y="1191"/>
                  </a:lnTo>
                  <a:lnTo>
                    <a:pt x="867" y="1189"/>
                  </a:lnTo>
                  <a:lnTo>
                    <a:pt x="869" y="1189"/>
                  </a:lnTo>
                  <a:lnTo>
                    <a:pt x="871" y="1186"/>
                  </a:lnTo>
                  <a:lnTo>
                    <a:pt x="874" y="1184"/>
                  </a:lnTo>
                  <a:lnTo>
                    <a:pt x="876" y="1179"/>
                  </a:lnTo>
                  <a:lnTo>
                    <a:pt x="878" y="1177"/>
                  </a:lnTo>
                  <a:lnTo>
                    <a:pt x="878" y="1175"/>
                  </a:lnTo>
                  <a:lnTo>
                    <a:pt x="881" y="1170"/>
                  </a:lnTo>
                  <a:lnTo>
                    <a:pt x="883" y="1165"/>
                  </a:lnTo>
                  <a:lnTo>
                    <a:pt x="883" y="1163"/>
                  </a:lnTo>
                  <a:lnTo>
                    <a:pt x="886" y="1156"/>
                  </a:lnTo>
                  <a:lnTo>
                    <a:pt x="886" y="1151"/>
                  </a:lnTo>
                  <a:lnTo>
                    <a:pt x="888" y="1146"/>
                  </a:lnTo>
                  <a:lnTo>
                    <a:pt x="893" y="1144"/>
                  </a:lnTo>
                  <a:lnTo>
                    <a:pt x="895" y="1139"/>
                  </a:lnTo>
                  <a:lnTo>
                    <a:pt x="897" y="1137"/>
                  </a:lnTo>
                  <a:lnTo>
                    <a:pt x="902" y="1134"/>
                  </a:lnTo>
                  <a:lnTo>
                    <a:pt x="907" y="1132"/>
                  </a:lnTo>
                  <a:lnTo>
                    <a:pt x="911" y="1132"/>
                  </a:lnTo>
                  <a:lnTo>
                    <a:pt x="919" y="1130"/>
                  </a:lnTo>
                  <a:lnTo>
                    <a:pt x="961" y="1130"/>
                  </a:lnTo>
                  <a:lnTo>
                    <a:pt x="1008" y="1130"/>
                  </a:lnTo>
                  <a:lnTo>
                    <a:pt x="1046" y="1132"/>
                  </a:lnTo>
                  <a:lnTo>
                    <a:pt x="1070" y="1134"/>
                  </a:lnTo>
                  <a:lnTo>
                    <a:pt x="1072" y="1134"/>
                  </a:lnTo>
                  <a:lnTo>
                    <a:pt x="1077" y="1134"/>
                  </a:lnTo>
                  <a:lnTo>
                    <a:pt x="1093" y="1132"/>
                  </a:lnTo>
                  <a:lnTo>
                    <a:pt x="1110" y="1130"/>
                  </a:lnTo>
                  <a:lnTo>
                    <a:pt x="1129" y="1130"/>
                  </a:lnTo>
                  <a:lnTo>
                    <a:pt x="1150" y="1130"/>
                  </a:lnTo>
                  <a:lnTo>
                    <a:pt x="1148" y="1125"/>
                  </a:lnTo>
                  <a:lnTo>
                    <a:pt x="1145" y="1123"/>
                  </a:lnTo>
                  <a:lnTo>
                    <a:pt x="1145" y="1111"/>
                  </a:lnTo>
                  <a:lnTo>
                    <a:pt x="1143" y="1101"/>
                  </a:lnTo>
                  <a:lnTo>
                    <a:pt x="1143" y="1089"/>
                  </a:lnTo>
                  <a:lnTo>
                    <a:pt x="1143" y="1085"/>
                  </a:lnTo>
                  <a:lnTo>
                    <a:pt x="1143" y="1082"/>
                  </a:lnTo>
                  <a:lnTo>
                    <a:pt x="1145" y="1073"/>
                  </a:lnTo>
                  <a:lnTo>
                    <a:pt x="1150" y="1068"/>
                  </a:lnTo>
                  <a:lnTo>
                    <a:pt x="1152" y="1063"/>
                  </a:lnTo>
                  <a:lnTo>
                    <a:pt x="1157" y="1059"/>
                  </a:lnTo>
                  <a:lnTo>
                    <a:pt x="1162" y="1056"/>
                  </a:lnTo>
                  <a:lnTo>
                    <a:pt x="1169" y="1054"/>
                  </a:lnTo>
                  <a:lnTo>
                    <a:pt x="1174" y="1052"/>
                  </a:lnTo>
                  <a:lnTo>
                    <a:pt x="1181" y="1052"/>
                  </a:lnTo>
                  <a:lnTo>
                    <a:pt x="1188" y="1052"/>
                  </a:lnTo>
                  <a:lnTo>
                    <a:pt x="1197" y="1052"/>
                  </a:lnTo>
                  <a:lnTo>
                    <a:pt x="1197" y="1052"/>
                  </a:lnTo>
                  <a:lnTo>
                    <a:pt x="1200" y="1052"/>
                  </a:lnTo>
                  <a:lnTo>
                    <a:pt x="1202" y="1052"/>
                  </a:lnTo>
                  <a:lnTo>
                    <a:pt x="1202" y="1052"/>
                  </a:lnTo>
                  <a:lnTo>
                    <a:pt x="1202" y="1052"/>
                  </a:lnTo>
                  <a:lnTo>
                    <a:pt x="1202" y="1052"/>
                  </a:lnTo>
                  <a:lnTo>
                    <a:pt x="1204" y="1047"/>
                  </a:lnTo>
                  <a:lnTo>
                    <a:pt x="1207" y="1042"/>
                  </a:lnTo>
                  <a:lnTo>
                    <a:pt x="1209" y="1040"/>
                  </a:lnTo>
                  <a:lnTo>
                    <a:pt x="1209" y="1035"/>
                  </a:lnTo>
                  <a:lnTo>
                    <a:pt x="1209" y="1033"/>
                  </a:lnTo>
                  <a:lnTo>
                    <a:pt x="1207" y="1030"/>
                  </a:lnTo>
                  <a:lnTo>
                    <a:pt x="1204" y="1026"/>
                  </a:lnTo>
                  <a:lnTo>
                    <a:pt x="1202" y="1026"/>
                  </a:lnTo>
                  <a:lnTo>
                    <a:pt x="1193" y="1019"/>
                  </a:lnTo>
                  <a:lnTo>
                    <a:pt x="1185" y="1014"/>
                  </a:lnTo>
                  <a:lnTo>
                    <a:pt x="1181" y="1009"/>
                  </a:lnTo>
                  <a:lnTo>
                    <a:pt x="1176" y="1004"/>
                  </a:lnTo>
                  <a:lnTo>
                    <a:pt x="1171" y="1000"/>
                  </a:lnTo>
                  <a:lnTo>
                    <a:pt x="1169" y="993"/>
                  </a:lnTo>
                  <a:lnTo>
                    <a:pt x="1169" y="988"/>
                  </a:lnTo>
                  <a:lnTo>
                    <a:pt x="1169" y="981"/>
                  </a:lnTo>
                  <a:lnTo>
                    <a:pt x="1169" y="976"/>
                  </a:lnTo>
                  <a:lnTo>
                    <a:pt x="1169" y="974"/>
                  </a:lnTo>
                  <a:lnTo>
                    <a:pt x="1171" y="960"/>
                  </a:lnTo>
                  <a:lnTo>
                    <a:pt x="1171" y="955"/>
                  </a:lnTo>
                  <a:lnTo>
                    <a:pt x="1171" y="950"/>
                  </a:lnTo>
                  <a:lnTo>
                    <a:pt x="1169" y="945"/>
                  </a:lnTo>
                  <a:lnTo>
                    <a:pt x="1164" y="941"/>
                  </a:lnTo>
                  <a:lnTo>
                    <a:pt x="1157" y="931"/>
                  </a:lnTo>
                  <a:lnTo>
                    <a:pt x="1150" y="919"/>
                  </a:lnTo>
                  <a:lnTo>
                    <a:pt x="1141" y="910"/>
                  </a:lnTo>
                  <a:lnTo>
                    <a:pt x="1136" y="905"/>
                  </a:lnTo>
                  <a:lnTo>
                    <a:pt x="1134" y="903"/>
                  </a:lnTo>
                  <a:lnTo>
                    <a:pt x="1134" y="900"/>
                  </a:lnTo>
                  <a:lnTo>
                    <a:pt x="1134" y="896"/>
                  </a:lnTo>
                  <a:lnTo>
                    <a:pt x="1134" y="891"/>
                  </a:lnTo>
                  <a:lnTo>
                    <a:pt x="1134" y="886"/>
                  </a:lnTo>
                  <a:lnTo>
                    <a:pt x="1138" y="884"/>
                  </a:lnTo>
                  <a:lnTo>
                    <a:pt x="1141" y="882"/>
                  </a:lnTo>
                  <a:lnTo>
                    <a:pt x="1145" y="882"/>
                  </a:lnTo>
                  <a:lnTo>
                    <a:pt x="1150" y="882"/>
                  </a:lnTo>
                  <a:lnTo>
                    <a:pt x="1157" y="884"/>
                  </a:lnTo>
                  <a:lnTo>
                    <a:pt x="1167" y="886"/>
                  </a:lnTo>
                  <a:lnTo>
                    <a:pt x="1178" y="891"/>
                  </a:lnTo>
                  <a:lnTo>
                    <a:pt x="1181" y="891"/>
                  </a:lnTo>
                  <a:lnTo>
                    <a:pt x="1181" y="891"/>
                  </a:lnTo>
                  <a:lnTo>
                    <a:pt x="1181" y="891"/>
                  </a:lnTo>
                  <a:lnTo>
                    <a:pt x="1183" y="891"/>
                  </a:lnTo>
                  <a:lnTo>
                    <a:pt x="1183" y="891"/>
                  </a:lnTo>
                  <a:lnTo>
                    <a:pt x="1185" y="891"/>
                  </a:lnTo>
                  <a:lnTo>
                    <a:pt x="1185" y="891"/>
                  </a:lnTo>
                  <a:lnTo>
                    <a:pt x="1185" y="893"/>
                  </a:lnTo>
                  <a:lnTo>
                    <a:pt x="1185" y="891"/>
                  </a:lnTo>
                  <a:lnTo>
                    <a:pt x="1188" y="891"/>
                  </a:lnTo>
                  <a:lnTo>
                    <a:pt x="1188" y="891"/>
                  </a:lnTo>
                  <a:lnTo>
                    <a:pt x="1190" y="891"/>
                  </a:lnTo>
                  <a:lnTo>
                    <a:pt x="1193" y="891"/>
                  </a:lnTo>
                  <a:lnTo>
                    <a:pt x="1193" y="889"/>
                  </a:lnTo>
                  <a:lnTo>
                    <a:pt x="1195" y="886"/>
                  </a:lnTo>
                  <a:lnTo>
                    <a:pt x="1195" y="884"/>
                  </a:lnTo>
                  <a:lnTo>
                    <a:pt x="1195" y="882"/>
                  </a:lnTo>
                  <a:lnTo>
                    <a:pt x="1195" y="879"/>
                  </a:lnTo>
                  <a:lnTo>
                    <a:pt x="1195" y="879"/>
                  </a:lnTo>
                  <a:lnTo>
                    <a:pt x="1195" y="877"/>
                  </a:lnTo>
                  <a:lnTo>
                    <a:pt x="1195" y="874"/>
                  </a:lnTo>
                  <a:lnTo>
                    <a:pt x="1195" y="865"/>
                  </a:lnTo>
                  <a:lnTo>
                    <a:pt x="1195" y="858"/>
                  </a:lnTo>
                  <a:lnTo>
                    <a:pt x="1195" y="853"/>
                  </a:lnTo>
                  <a:lnTo>
                    <a:pt x="1197" y="851"/>
                  </a:lnTo>
                  <a:lnTo>
                    <a:pt x="1200" y="848"/>
                  </a:lnTo>
                  <a:lnTo>
                    <a:pt x="1204" y="848"/>
                  </a:lnTo>
                  <a:lnTo>
                    <a:pt x="1209" y="851"/>
                  </a:lnTo>
                  <a:lnTo>
                    <a:pt x="1230" y="863"/>
                  </a:lnTo>
                  <a:lnTo>
                    <a:pt x="1233" y="865"/>
                  </a:lnTo>
                  <a:lnTo>
                    <a:pt x="1237" y="867"/>
                  </a:lnTo>
                  <a:lnTo>
                    <a:pt x="1242" y="872"/>
                  </a:lnTo>
                  <a:lnTo>
                    <a:pt x="1245" y="872"/>
                  </a:lnTo>
                  <a:lnTo>
                    <a:pt x="1249" y="874"/>
                  </a:lnTo>
                  <a:lnTo>
                    <a:pt x="1256" y="874"/>
                  </a:lnTo>
                  <a:lnTo>
                    <a:pt x="1259" y="874"/>
                  </a:lnTo>
                  <a:lnTo>
                    <a:pt x="1261" y="874"/>
                  </a:lnTo>
                  <a:lnTo>
                    <a:pt x="1263" y="874"/>
                  </a:lnTo>
                  <a:lnTo>
                    <a:pt x="1263" y="874"/>
                  </a:lnTo>
                  <a:lnTo>
                    <a:pt x="1263" y="874"/>
                  </a:lnTo>
                  <a:lnTo>
                    <a:pt x="1271" y="874"/>
                  </a:lnTo>
                  <a:lnTo>
                    <a:pt x="1280" y="872"/>
                  </a:lnTo>
                  <a:lnTo>
                    <a:pt x="1285" y="870"/>
                  </a:lnTo>
                  <a:lnTo>
                    <a:pt x="1292" y="867"/>
                  </a:lnTo>
                  <a:lnTo>
                    <a:pt x="1294" y="865"/>
                  </a:lnTo>
                  <a:lnTo>
                    <a:pt x="1299" y="863"/>
                  </a:lnTo>
                  <a:lnTo>
                    <a:pt x="1301" y="860"/>
                  </a:lnTo>
                  <a:lnTo>
                    <a:pt x="1304" y="858"/>
                  </a:lnTo>
                  <a:lnTo>
                    <a:pt x="1311" y="853"/>
                  </a:lnTo>
                  <a:lnTo>
                    <a:pt x="1315" y="846"/>
                  </a:lnTo>
                  <a:lnTo>
                    <a:pt x="1320" y="841"/>
                  </a:lnTo>
                  <a:lnTo>
                    <a:pt x="1327" y="834"/>
                  </a:lnTo>
                  <a:lnTo>
                    <a:pt x="1334" y="825"/>
                  </a:lnTo>
                  <a:lnTo>
                    <a:pt x="1341" y="818"/>
                  </a:lnTo>
                  <a:lnTo>
                    <a:pt x="1351" y="811"/>
                  </a:lnTo>
                  <a:lnTo>
                    <a:pt x="1363" y="806"/>
                  </a:lnTo>
                  <a:lnTo>
                    <a:pt x="1372" y="801"/>
                  </a:lnTo>
                  <a:lnTo>
                    <a:pt x="1382" y="797"/>
                  </a:lnTo>
                  <a:lnTo>
                    <a:pt x="1391" y="792"/>
                  </a:lnTo>
                  <a:lnTo>
                    <a:pt x="1398" y="787"/>
                  </a:lnTo>
                  <a:lnTo>
                    <a:pt x="1400" y="787"/>
                  </a:lnTo>
                  <a:lnTo>
                    <a:pt x="1400" y="785"/>
                  </a:lnTo>
                  <a:lnTo>
                    <a:pt x="1403" y="782"/>
                  </a:lnTo>
                  <a:lnTo>
                    <a:pt x="1405" y="780"/>
                  </a:lnTo>
                  <a:lnTo>
                    <a:pt x="1408" y="778"/>
                  </a:lnTo>
                  <a:lnTo>
                    <a:pt x="1408" y="775"/>
                  </a:lnTo>
                  <a:lnTo>
                    <a:pt x="1408" y="773"/>
                  </a:lnTo>
                  <a:lnTo>
                    <a:pt x="1408" y="768"/>
                  </a:lnTo>
                  <a:lnTo>
                    <a:pt x="1405" y="766"/>
                  </a:lnTo>
                  <a:lnTo>
                    <a:pt x="1400" y="759"/>
                  </a:lnTo>
                  <a:lnTo>
                    <a:pt x="1396" y="754"/>
                  </a:lnTo>
                  <a:lnTo>
                    <a:pt x="1391" y="749"/>
                  </a:lnTo>
                  <a:lnTo>
                    <a:pt x="1384" y="747"/>
                  </a:lnTo>
                  <a:lnTo>
                    <a:pt x="1382" y="745"/>
                  </a:lnTo>
                  <a:lnTo>
                    <a:pt x="1379" y="742"/>
                  </a:lnTo>
                  <a:lnTo>
                    <a:pt x="1377" y="737"/>
                  </a:lnTo>
                  <a:lnTo>
                    <a:pt x="1374" y="735"/>
                  </a:lnTo>
                  <a:lnTo>
                    <a:pt x="1374" y="733"/>
                  </a:lnTo>
                  <a:lnTo>
                    <a:pt x="1377" y="730"/>
                  </a:lnTo>
                  <a:lnTo>
                    <a:pt x="1382" y="723"/>
                  </a:lnTo>
                  <a:lnTo>
                    <a:pt x="1384" y="721"/>
                  </a:lnTo>
                  <a:lnTo>
                    <a:pt x="1384" y="716"/>
                  </a:lnTo>
                  <a:lnTo>
                    <a:pt x="1384" y="716"/>
                  </a:lnTo>
                  <a:lnTo>
                    <a:pt x="1386" y="714"/>
                  </a:lnTo>
                  <a:lnTo>
                    <a:pt x="1386" y="714"/>
                  </a:lnTo>
                  <a:lnTo>
                    <a:pt x="1389" y="707"/>
                  </a:lnTo>
                  <a:lnTo>
                    <a:pt x="1391" y="685"/>
                  </a:lnTo>
                  <a:lnTo>
                    <a:pt x="1393" y="678"/>
                  </a:lnTo>
                  <a:lnTo>
                    <a:pt x="1396" y="674"/>
                  </a:lnTo>
                  <a:lnTo>
                    <a:pt x="1398" y="669"/>
                  </a:lnTo>
                  <a:lnTo>
                    <a:pt x="1400" y="664"/>
                  </a:lnTo>
                  <a:lnTo>
                    <a:pt x="1405" y="662"/>
                  </a:lnTo>
                  <a:lnTo>
                    <a:pt x="1410" y="659"/>
                  </a:lnTo>
                  <a:lnTo>
                    <a:pt x="1415" y="657"/>
                  </a:lnTo>
                  <a:lnTo>
                    <a:pt x="1422" y="657"/>
                  </a:lnTo>
                  <a:lnTo>
                    <a:pt x="1422" y="655"/>
                  </a:lnTo>
                  <a:lnTo>
                    <a:pt x="1422" y="655"/>
                  </a:lnTo>
                  <a:lnTo>
                    <a:pt x="1422" y="655"/>
                  </a:lnTo>
                  <a:lnTo>
                    <a:pt x="1422" y="655"/>
                  </a:lnTo>
                  <a:lnTo>
                    <a:pt x="1422" y="655"/>
                  </a:lnTo>
                  <a:lnTo>
                    <a:pt x="1422" y="655"/>
                  </a:lnTo>
                  <a:lnTo>
                    <a:pt x="1422" y="652"/>
                  </a:lnTo>
                  <a:lnTo>
                    <a:pt x="1422" y="652"/>
                  </a:lnTo>
                  <a:lnTo>
                    <a:pt x="1422" y="652"/>
                  </a:lnTo>
                  <a:lnTo>
                    <a:pt x="1419" y="650"/>
                  </a:lnTo>
                  <a:lnTo>
                    <a:pt x="1419" y="648"/>
                  </a:lnTo>
                  <a:lnTo>
                    <a:pt x="1419" y="648"/>
                  </a:lnTo>
                  <a:lnTo>
                    <a:pt x="1424" y="643"/>
                  </a:lnTo>
                  <a:lnTo>
                    <a:pt x="1426" y="641"/>
                  </a:lnTo>
                  <a:lnTo>
                    <a:pt x="1429" y="641"/>
                  </a:lnTo>
                  <a:lnTo>
                    <a:pt x="1426" y="615"/>
                  </a:lnTo>
                  <a:lnTo>
                    <a:pt x="1424" y="610"/>
                  </a:lnTo>
                  <a:lnTo>
                    <a:pt x="1422" y="608"/>
                  </a:lnTo>
                  <a:lnTo>
                    <a:pt x="1415" y="605"/>
                  </a:lnTo>
                  <a:lnTo>
                    <a:pt x="1410" y="603"/>
                  </a:lnTo>
                  <a:lnTo>
                    <a:pt x="1408" y="603"/>
                  </a:lnTo>
                  <a:lnTo>
                    <a:pt x="1405" y="600"/>
                  </a:lnTo>
                  <a:lnTo>
                    <a:pt x="1403" y="600"/>
                  </a:lnTo>
                  <a:lnTo>
                    <a:pt x="1403" y="598"/>
                  </a:lnTo>
                  <a:lnTo>
                    <a:pt x="1400" y="596"/>
                  </a:lnTo>
                  <a:lnTo>
                    <a:pt x="1400" y="596"/>
                  </a:lnTo>
                  <a:lnTo>
                    <a:pt x="1398" y="593"/>
                  </a:lnTo>
                  <a:lnTo>
                    <a:pt x="1393" y="593"/>
                  </a:lnTo>
                  <a:lnTo>
                    <a:pt x="1391" y="593"/>
                  </a:lnTo>
                  <a:lnTo>
                    <a:pt x="1386" y="596"/>
                  </a:lnTo>
                  <a:lnTo>
                    <a:pt x="1382" y="598"/>
                  </a:lnTo>
                  <a:lnTo>
                    <a:pt x="1379" y="598"/>
                  </a:lnTo>
                  <a:lnTo>
                    <a:pt x="1374" y="600"/>
                  </a:lnTo>
                  <a:lnTo>
                    <a:pt x="1370" y="600"/>
                  </a:lnTo>
                  <a:lnTo>
                    <a:pt x="1367" y="603"/>
                  </a:lnTo>
                  <a:lnTo>
                    <a:pt x="1363" y="603"/>
                  </a:lnTo>
                  <a:lnTo>
                    <a:pt x="1358" y="603"/>
                  </a:lnTo>
                  <a:lnTo>
                    <a:pt x="1353" y="603"/>
                  </a:lnTo>
                  <a:lnTo>
                    <a:pt x="1348" y="605"/>
                  </a:lnTo>
                  <a:lnTo>
                    <a:pt x="1344" y="605"/>
                  </a:lnTo>
                  <a:lnTo>
                    <a:pt x="1339" y="608"/>
                  </a:lnTo>
                  <a:lnTo>
                    <a:pt x="1334" y="610"/>
                  </a:lnTo>
                  <a:lnTo>
                    <a:pt x="1332" y="612"/>
                  </a:lnTo>
                  <a:lnTo>
                    <a:pt x="1327" y="615"/>
                  </a:lnTo>
                  <a:lnTo>
                    <a:pt x="1325" y="615"/>
                  </a:lnTo>
                  <a:lnTo>
                    <a:pt x="1322" y="617"/>
                  </a:lnTo>
                  <a:lnTo>
                    <a:pt x="1315" y="617"/>
                  </a:lnTo>
                  <a:lnTo>
                    <a:pt x="1311" y="619"/>
                  </a:lnTo>
                  <a:lnTo>
                    <a:pt x="1301" y="622"/>
                  </a:lnTo>
                  <a:lnTo>
                    <a:pt x="1296" y="622"/>
                  </a:lnTo>
                  <a:lnTo>
                    <a:pt x="1292" y="622"/>
                  </a:lnTo>
                  <a:lnTo>
                    <a:pt x="1287" y="617"/>
                  </a:lnTo>
                  <a:lnTo>
                    <a:pt x="1287" y="615"/>
                  </a:lnTo>
                  <a:lnTo>
                    <a:pt x="1285" y="612"/>
                  </a:lnTo>
                  <a:lnTo>
                    <a:pt x="1285" y="610"/>
                  </a:lnTo>
                  <a:lnTo>
                    <a:pt x="1285" y="608"/>
                  </a:lnTo>
                  <a:lnTo>
                    <a:pt x="1285" y="603"/>
                  </a:lnTo>
                  <a:lnTo>
                    <a:pt x="1285" y="600"/>
                  </a:lnTo>
                  <a:lnTo>
                    <a:pt x="1287" y="596"/>
                  </a:lnTo>
                  <a:lnTo>
                    <a:pt x="1287" y="591"/>
                  </a:lnTo>
                  <a:lnTo>
                    <a:pt x="1289" y="584"/>
                  </a:lnTo>
                  <a:lnTo>
                    <a:pt x="1292" y="579"/>
                  </a:lnTo>
                  <a:lnTo>
                    <a:pt x="1292" y="574"/>
                  </a:lnTo>
                  <a:lnTo>
                    <a:pt x="1292" y="570"/>
                  </a:lnTo>
                  <a:lnTo>
                    <a:pt x="1292" y="565"/>
                  </a:lnTo>
                  <a:lnTo>
                    <a:pt x="1289" y="563"/>
                  </a:lnTo>
                  <a:lnTo>
                    <a:pt x="1285" y="558"/>
                  </a:lnTo>
                  <a:lnTo>
                    <a:pt x="1282" y="556"/>
                  </a:lnTo>
                  <a:lnTo>
                    <a:pt x="1275" y="553"/>
                  </a:lnTo>
                  <a:lnTo>
                    <a:pt x="1254" y="537"/>
                  </a:lnTo>
                  <a:lnTo>
                    <a:pt x="1242" y="530"/>
                  </a:lnTo>
                  <a:lnTo>
                    <a:pt x="1230" y="522"/>
                  </a:lnTo>
                  <a:lnTo>
                    <a:pt x="1228" y="520"/>
                  </a:lnTo>
                  <a:lnTo>
                    <a:pt x="1226" y="518"/>
                  </a:lnTo>
                  <a:lnTo>
                    <a:pt x="1226" y="515"/>
                  </a:lnTo>
                  <a:lnTo>
                    <a:pt x="1226" y="515"/>
                  </a:lnTo>
                  <a:lnTo>
                    <a:pt x="1228" y="513"/>
                  </a:lnTo>
                  <a:lnTo>
                    <a:pt x="1233" y="506"/>
                  </a:lnTo>
                  <a:lnTo>
                    <a:pt x="1237" y="501"/>
                  </a:lnTo>
                  <a:lnTo>
                    <a:pt x="1237" y="499"/>
                  </a:lnTo>
                  <a:lnTo>
                    <a:pt x="1237" y="499"/>
                  </a:lnTo>
                  <a:lnTo>
                    <a:pt x="1240" y="494"/>
                  </a:lnTo>
                  <a:lnTo>
                    <a:pt x="1245" y="489"/>
                  </a:lnTo>
                  <a:lnTo>
                    <a:pt x="1245" y="482"/>
                  </a:lnTo>
                  <a:lnTo>
                    <a:pt x="1245" y="480"/>
                  </a:lnTo>
                  <a:lnTo>
                    <a:pt x="1245" y="480"/>
                  </a:lnTo>
                  <a:lnTo>
                    <a:pt x="1245" y="480"/>
                  </a:lnTo>
                  <a:lnTo>
                    <a:pt x="1245" y="480"/>
                  </a:lnTo>
                  <a:lnTo>
                    <a:pt x="1247" y="478"/>
                  </a:lnTo>
                  <a:lnTo>
                    <a:pt x="1247" y="473"/>
                  </a:lnTo>
                  <a:lnTo>
                    <a:pt x="1247" y="471"/>
                  </a:lnTo>
                  <a:lnTo>
                    <a:pt x="1247" y="471"/>
                  </a:lnTo>
                  <a:lnTo>
                    <a:pt x="1247" y="471"/>
                  </a:lnTo>
                  <a:lnTo>
                    <a:pt x="1247" y="471"/>
                  </a:lnTo>
                  <a:lnTo>
                    <a:pt x="1247" y="463"/>
                  </a:lnTo>
                  <a:lnTo>
                    <a:pt x="1245" y="440"/>
                  </a:lnTo>
                  <a:lnTo>
                    <a:pt x="1242" y="416"/>
                  </a:lnTo>
                  <a:lnTo>
                    <a:pt x="1240" y="407"/>
                  </a:lnTo>
                  <a:lnTo>
                    <a:pt x="1240" y="400"/>
                  </a:lnTo>
                  <a:lnTo>
                    <a:pt x="1237" y="395"/>
                  </a:lnTo>
                  <a:lnTo>
                    <a:pt x="1235" y="390"/>
                  </a:lnTo>
                  <a:lnTo>
                    <a:pt x="1230" y="385"/>
                  </a:lnTo>
                  <a:lnTo>
                    <a:pt x="1228" y="383"/>
                  </a:lnTo>
                  <a:lnTo>
                    <a:pt x="1223" y="381"/>
                  </a:lnTo>
                  <a:lnTo>
                    <a:pt x="1216" y="381"/>
                  </a:lnTo>
                  <a:lnTo>
                    <a:pt x="1209" y="381"/>
                  </a:lnTo>
                  <a:lnTo>
                    <a:pt x="1202" y="381"/>
                  </a:lnTo>
                  <a:lnTo>
                    <a:pt x="1195" y="383"/>
                  </a:lnTo>
                  <a:lnTo>
                    <a:pt x="1190" y="383"/>
                  </a:lnTo>
                  <a:lnTo>
                    <a:pt x="1183" y="388"/>
                  </a:lnTo>
                  <a:lnTo>
                    <a:pt x="1174" y="397"/>
                  </a:lnTo>
                  <a:lnTo>
                    <a:pt x="1169" y="402"/>
                  </a:lnTo>
                  <a:lnTo>
                    <a:pt x="1167" y="383"/>
                  </a:lnTo>
                  <a:lnTo>
                    <a:pt x="1167" y="369"/>
                  </a:lnTo>
                  <a:lnTo>
                    <a:pt x="1164" y="367"/>
                  </a:lnTo>
                  <a:lnTo>
                    <a:pt x="1164" y="364"/>
                  </a:lnTo>
                  <a:lnTo>
                    <a:pt x="1164" y="362"/>
                  </a:lnTo>
                  <a:lnTo>
                    <a:pt x="1162" y="362"/>
                  </a:lnTo>
                  <a:lnTo>
                    <a:pt x="1157" y="362"/>
                  </a:lnTo>
                  <a:lnTo>
                    <a:pt x="1155" y="359"/>
                  </a:lnTo>
                  <a:lnTo>
                    <a:pt x="1152" y="357"/>
                  </a:lnTo>
                  <a:lnTo>
                    <a:pt x="1150" y="355"/>
                  </a:lnTo>
                  <a:lnTo>
                    <a:pt x="1141" y="343"/>
                  </a:lnTo>
                  <a:lnTo>
                    <a:pt x="1134" y="329"/>
                  </a:lnTo>
                  <a:lnTo>
                    <a:pt x="1124" y="315"/>
                  </a:lnTo>
                  <a:lnTo>
                    <a:pt x="1117" y="300"/>
                  </a:lnTo>
                  <a:lnTo>
                    <a:pt x="1115" y="298"/>
                  </a:lnTo>
                  <a:lnTo>
                    <a:pt x="1115" y="293"/>
                  </a:lnTo>
                  <a:lnTo>
                    <a:pt x="1115" y="289"/>
                  </a:lnTo>
                  <a:lnTo>
                    <a:pt x="1115" y="277"/>
                  </a:lnTo>
                  <a:lnTo>
                    <a:pt x="1112" y="270"/>
                  </a:lnTo>
                  <a:lnTo>
                    <a:pt x="1110" y="263"/>
                  </a:lnTo>
                  <a:lnTo>
                    <a:pt x="1105" y="256"/>
                  </a:lnTo>
                  <a:lnTo>
                    <a:pt x="1103" y="253"/>
                  </a:lnTo>
                  <a:lnTo>
                    <a:pt x="1100" y="251"/>
                  </a:lnTo>
                  <a:lnTo>
                    <a:pt x="1096" y="248"/>
                  </a:lnTo>
                  <a:lnTo>
                    <a:pt x="1072" y="246"/>
                  </a:lnTo>
                  <a:lnTo>
                    <a:pt x="1060" y="246"/>
                  </a:lnTo>
                  <a:lnTo>
                    <a:pt x="1051" y="246"/>
                  </a:lnTo>
                  <a:lnTo>
                    <a:pt x="1041" y="246"/>
                  </a:lnTo>
                  <a:lnTo>
                    <a:pt x="1041" y="227"/>
                  </a:lnTo>
                  <a:lnTo>
                    <a:pt x="1044" y="213"/>
                  </a:lnTo>
                  <a:lnTo>
                    <a:pt x="1046" y="208"/>
                  </a:lnTo>
                  <a:lnTo>
                    <a:pt x="1046" y="206"/>
                  </a:lnTo>
                  <a:lnTo>
                    <a:pt x="1048" y="206"/>
                  </a:lnTo>
                  <a:lnTo>
                    <a:pt x="1048" y="204"/>
                  </a:lnTo>
                  <a:lnTo>
                    <a:pt x="1051" y="201"/>
                  </a:lnTo>
                  <a:lnTo>
                    <a:pt x="1051" y="196"/>
                  </a:lnTo>
                  <a:lnTo>
                    <a:pt x="1051" y="194"/>
                  </a:lnTo>
                  <a:lnTo>
                    <a:pt x="1051" y="194"/>
                  </a:lnTo>
                  <a:lnTo>
                    <a:pt x="1051" y="180"/>
                  </a:lnTo>
                  <a:lnTo>
                    <a:pt x="1053" y="168"/>
                  </a:lnTo>
                  <a:lnTo>
                    <a:pt x="1056" y="163"/>
                  </a:lnTo>
                  <a:lnTo>
                    <a:pt x="1056" y="159"/>
                  </a:lnTo>
                  <a:lnTo>
                    <a:pt x="1056" y="154"/>
                  </a:lnTo>
                  <a:lnTo>
                    <a:pt x="1056" y="149"/>
                  </a:lnTo>
                  <a:lnTo>
                    <a:pt x="1051" y="140"/>
                  </a:lnTo>
                  <a:lnTo>
                    <a:pt x="1048" y="135"/>
                  </a:lnTo>
                  <a:lnTo>
                    <a:pt x="1044" y="133"/>
                  </a:lnTo>
                  <a:lnTo>
                    <a:pt x="1037" y="126"/>
                  </a:lnTo>
                  <a:lnTo>
                    <a:pt x="1030" y="116"/>
                  </a:lnTo>
                  <a:lnTo>
                    <a:pt x="1025" y="109"/>
                  </a:lnTo>
                  <a:lnTo>
                    <a:pt x="1020" y="100"/>
                  </a:lnTo>
                  <a:lnTo>
                    <a:pt x="1013" y="88"/>
                  </a:lnTo>
                  <a:lnTo>
                    <a:pt x="1013" y="88"/>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156" name="Freeform 155">
              <a:extLst>
                <a:ext uri="{FF2B5EF4-FFF2-40B4-BE49-F238E27FC236}">
                  <a16:creationId xmlns:a16="http://schemas.microsoft.com/office/drawing/2014/main" id="{C2114481-CAA8-41EA-A02E-2E5CE49EEF77}"/>
                </a:ext>
              </a:extLst>
            </p:cNvPr>
            <p:cNvSpPr>
              <a:spLocks/>
            </p:cNvSpPr>
            <p:nvPr/>
          </p:nvSpPr>
          <p:spPr bwMode="auto">
            <a:xfrm>
              <a:off x="3959305" y="2919823"/>
              <a:ext cx="1157809" cy="885116"/>
            </a:xfrm>
            <a:custGeom>
              <a:avLst/>
              <a:gdLst/>
              <a:ahLst/>
              <a:cxnLst>
                <a:cxn ang="0">
                  <a:pos x="125" y="104"/>
                </a:cxn>
                <a:cxn ang="0">
                  <a:pos x="120" y="29"/>
                </a:cxn>
                <a:cxn ang="0">
                  <a:pos x="59" y="85"/>
                </a:cxn>
                <a:cxn ang="0">
                  <a:pos x="49" y="128"/>
                </a:cxn>
                <a:cxn ang="0">
                  <a:pos x="9" y="225"/>
                </a:cxn>
                <a:cxn ang="0">
                  <a:pos x="38" y="319"/>
                </a:cxn>
                <a:cxn ang="0">
                  <a:pos x="49" y="430"/>
                </a:cxn>
                <a:cxn ang="0">
                  <a:pos x="160" y="560"/>
                </a:cxn>
                <a:cxn ang="0">
                  <a:pos x="243" y="593"/>
                </a:cxn>
                <a:cxn ang="0">
                  <a:pos x="245" y="702"/>
                </a:cxn>
                <a:cxn ang="0">
                  <a:pos x="297" y="787"/>
                </a:cxn>
                <a:cxn ang="0">
                  <a:pos x="347" y="811"/>
                </a:cxn>
                <a:cxn ang="0">
                  <a:pos x="416" y="806"/>
                </a:cxn>
                <a:cxn ang="0">
                  <a:pos x="503" y="749"/>
                </a:cxn>
                <a:cxn ang="0">
                  <a:pos x="595" y="801"/>
                </a:cxn>
                <a:cxn ang="0">
                  <a:pos x="708" y="813"/>
                </a:cxn>
                <a:cxn ang="0">
                  <a:pos x="739" y="893"/>
                </a:cxn>
                <a:cxn ang="0">
                  <a:pos x="805" y="926"/>
                </a:cxn>
                <a:cxn ang="0">
                  <a:pos x="796" y="990"/>
                </a:cxn>
                <a:cxn ang="0">
                  <a:pos x="822" y="1085"/>
                </a:cxn>
                <a:cxn ang="0">
                  <a:pos x="860" y="1132"/>
                </a:cxn>
                <a:cxn ang="0">
                  <a:pos x="994" y="1141"/>
                </a:cxn>
                <a:cxn ang="0">
                  <a:pos x="975" y="1087"/>
                </a:cxn>
                <a:cxn ang="0">
                  <a:pos x="1013" y="988"/>
                </a:cxn>
                <a:cxn ang="0">
                  <a:pos x="1178" y="1073"/>
                </a:cxn>
                <a:cxn ang="0">
                  <a:pos x="1152" y="1229"/>
                </a:cxn>
                <a:cxn ang="0">
                  <a:pos x="1143" y="1323"/>
                </a:cxn>
                <a:cxn ang="0">
                  <a:pos x="1285" y="1394"/>
                </a:cxn>
                <a:cxn ang="0">
                  <a:pos x="1358" y="1290"/>
                </a:cxn>
                <a:cxn ang="0">
                  <a:pos x="1389" y="1264"/>
                </a:cxn>
                <a:cxn ang="0">
                  <a:pos x="1471" y="1236"/>
                </a:cxn>
                <a:cxn ang="0">
                  <a:pos x="1561" y="1122"/>
                </a:cxn>
                <a:cxn ang="0">
                  <a:pos x="1611" y="1158"/>
                </a:cxn>
                <a:cxn ang="0">
                  <a:pos x="1630" y="1059"/>
                </a:cxn>
                <a:cxn ang="0">
                  <a:pos x="1641" y="940"/>
                </a:cxn>
                <a:cxn ang="0">
                  <a:pos x="1653" y="829"/>
                </a:cxn>
                <a:cxn ang="0">
                  <a:pos x="1545" y="763"/>
                </a:cxn>
                <a:cxn ang="0">
                  <a:pos x="1457" y="681"/>
                </a:cxn>
                <a:cxn ang="0">
                  <a:pos x="1511" y="600"/>
                </a:cxn>
                <a:cxn ang="0">
                  <a:pos x="1573" y="567"/>
                </a:cxn>
                <a:cxn ang="0">
                  <a:pos x="1587" y="506"/>
                </a:cxn>
                <a:cxn ang="0">
                  <a:pos x="1457" y="518"/>
                </a:cxn>
                <a:cxn ang="0">
                  <a:pos x="1493" y="451"/>
                </a:cxn>
                <a:cxn ang="0">
                  <a:pos x="1452" y="347"/>
                </a:cxn>
                <a:cxn ang="0">
                  <a:pos x="1334" y="286"/>
                </a:cxn>
                <a:cxn ang="0">
                  <a:pos x="1334" y="206"/>
                </a:cxn>
                <a:cxn ang="0">
                  <a:pos x="1214" y="187"/>
                </a:cxn>
                <a:cxn ang="0">
                  <a:pos x="1134" y="206"/>
                </a:cxn>
                <a:cxn ang="0">
                  <a:pos x="1098" y="161"/>
                </a:cxn>
                <a:cxn ang="0">
                  <a:pos x="1008" y="114"/>
                </a:cxn>
                <a:cxn ang="0">
                  <a:pos x="919" y="140"/>
                </a:cxn>
                <a:cxn ang="0">
                  <a:pos x="949" y="90"/>
                </a:cxn>
                <a:cxn ang="0">
                  <a:pos x="909" y="26"/>
                </a:cxn>
                <a:cxn ang="0">
                  <a:pos x="765" y="102"/>
                </a:cxn>
                <a:cxn ang="0">
                  <a:pos x="715" y="144"/>
                </a:cxn>
                <a:cxn ang="0">
                  <a:pos x="647" y="130"/>
                </a:cxn>
                <a:cxn ang="0">
                  <a:pos x="586" y="156"/>
                </a:cxn>
                <a:cxn ang="0">
                  <a:pos x="543" y="88"/>
                </a:cxn>
                <a:cxn ang="0">
                  <a:pos x="432" y="118"/>
                </a:cxn>
                <a:cxn ang="0">
                  <a:pos x="342" y="114"/>
                </a:cxn>
                <a:cxn ang="0">
                  <a:pos x="274" y="142"/>
                </a:cxn>
              </a:cxnLst>
              <a:rect l="0" t="0" r="r" b="b"/>
              <a:pathLst>
                <a:path w="1698" h="1420">
                  <a:moveTo>
                    <a:pt x="248" y="140"/>
                  </a:moveTo>
                  <a:lnTo>
                    <a:pt x="241" y="135"/>
                  </a:lnTo>
                  <a:lnTo>
                    <a:pt x="231" y="133"/>
                  </a:lnTo>
                  <a:lnTo>
                    <a:pt x="222" y="128"/>
                  </a:lnTo>
                  <a:lnTo>
                    <a:pt x="212" y="125"/>
                  </a:lnTo>
                  <a:lnTo>
                    <a:pt x="208" y="123"/>
                  </a:lnTo>
                  <a:lnTo>
                    <a:pt x="203" y="121"/>
                  </a:lnTo>
                  <a:lnTo>
                    <a:pt x="196" y="116"/>
                  </a:lnTo>
                  <a:lnTo>
                    <a:pt x="191" y="114"/>
                  </a:lnTo>
                  <a:lnTo>
                    <a:pt x="189" y="114"/>
                  </a:lnTo>
                  <a:lnTo>
                    <a:pt x="186" y="111"/>
                  </a:lnTo>
                  <a:lnTo>
                    <a:pt x="177" y="109"/>
                  </a:lnTo>
                  <a:lnTo>
                    <a:pt x="165" y="109"/>
                  </a:lnTo>
                  <a:lnTo>
                    <a:pt x="156" y="107"/>
                  </a:lnTo>
                  <a:lnTo>
                    <a:pt x="144" y="109"/>
                  </a:lnTo>
                  <a:lnTo>
                    <a:pt x="139" y="107"/>
                  </a:lnTo>
                  <a:lnTo>
                    <a:pt x="134" y="107"/>
                  </a:lnTo>
                  <a:lnTo>
                    <a:pt x="132" y="107"/>
                  </a:lnTo>
                  <a:lnTo>
                    <a:pt x="127" y="107"/>
                  </a:lnTo>
                  <a:lnTo>
                    <a:pt x="125" y="104"/>
                  </a:lnTo>
                  <a:lnTo>
                    <a:pt x="123" y="104"/>
                  </a:lnTo>
                  <a:lnTo>
                    <a:pt x="120" y="102"/>
                  </a:lnTo>
                  <a:lnTo>
                    <a:pt x="118" y="99"/>
                  </a:lnTo>
                  <a:lnTo>
                    <a:pt x="118" y="97"/>
                  </a:lnTo>
                  <a:lnTo>
                    <a:pt x="116" y="95"/>
                  </a:lnTo>
                  <a:lnTo>
                    <a:pt x="116" y="92"/>
                  </a:lnTo>
                  <a:lnTo>
                    <a:pt x="116" y="90"/>
                  </a:lnTo>
                  <a:lnTo>
                    <a:pt x="116" y="83"/>
                  </a:lnTo>
                  <a:lnTo>
                    <a:pt x="118" y="73"/>
                  </a:lnTo>
                  <a:lnTo>
                    <a:pt x="120" y="66"/>
                  </a:lnTo>
                  <a:lnTo>
                    <a:pt x="120" y="64"/>
                  </a:lnTo>
                  <a:lnTo>
                    <a:pt x="120" y="64"/>
                  </a:lnTo>
                  <a:lnTo>
                    <a:pt x="120" y="62"/>
                  </a:lnTo>
                  <a:lnTo>
                    <a:pt x="120" y="62"/>
                  </a:lnTo>
                  <a:lnTo>
                    <a:pt x="123" y="59"/>
                  </a:lnTo>
                  <a:lnTo>
                    <a:pt x="123" y="52"/>
                  </a:lnTo>
                  <a:lnTo>
                    <a:pt x="123" y="45"/>
                  </a:lnTo>
                  <a:lnTo>
                    <a:pt x="123" y="40"/>
                  </a:lnTo>
                  <a:lnTo>
                    <a:pt x="123" y="33"/>
                  </a:lnTo>
                  <a:lnTo>
                    <a:pt x="120" y="29"/>
                  </a:lnTo>
                  <a:lnTo>
                    <a:pt x="118" y="24"/>
                  </a:lnTo>
                  <a:lnTo>
                    <a:pt x="118" y="19"/>
                  </a:lnTo>
                  <a:lnTo>
                    <a:pt x="113" y="17"/>
                  </a:lnTo>
                  <a:lnTo>
                    <a:pt x="111" y="14"/>
                  </a:lnTo>
                  <a:lnTo>
                    <a:pt x="101" y="19"/>
                  </a:lnTo>
                  <a:lnTo>
                    <a:pt x="94" y="26"/>
                  </a:lnTo>
                  <a:lnTo>
                    <a:pt x="85" y="31"/>
                  </a:lnTo>
                  <a:lnTo>
                    <a:pt x="78" y="36"/>
                  </a:lnTo>
                  <a:lnTo>
                    <a:pt x="71" y="40"/>
                  </a:lnTo>
                  <a:lnTo>
                    <a:pt x="64" y="45"/>
                  </a:lnTo>
                  <a:lnTo>
                    <a:pt x="52" y="55"/>
                  </a:lnTo>
                  <a:lnTo>
                    <a:pt x="49" y="59"/>
                  </a:lnTo>
                  <a:lnTo>
                    <a:pt x="45" y="62"/>
                  </a:lnTo>
                  <a:lnTo>
                    <a:pt x="45" y="66"/>
                  </a:lnTo>
                  <a:lnTo>
                    <a:pt x="45" y="69"/>
                  </a:lnTo>
                  <a:lnTo>
                    <a:pt x="45" y="71"/>
                  </a:lnTo>
                  <a:lnTo>
                    <a:pt x="45" y="76"/>
                  </a:lnTo>
                  <a:lnTo>
                    <a:pt x="47" y="78"/>
                  </a:lnTo>
                  <a:lnTo>
                    <a:pt x="52" y="81"/>
                  </a:lnTo>
                  <a:lnTo>
                    <a:pt x="59" y="85"/>
                  </a:lnTo>
                  <a:lnTo>
                    <a:pt x="66" y="90"/>
                  </a:lnTo>
                  <a:lnTo>
                    <a:pt x="71" y="95"/>
                  </a:lnTo>
                  <a:lnTo>
                    <a:pt x="75" y="99"/>
                  </a:lnTo>
                  <a:lnTo>
                    <a:pt x="75" y="104"/>
                  </a:lnTo>
                  <a:lnTo>
                    <a:pt x="78" y="109"/>
                  </a:lnTo>
                  <a:lnTo>
                    <a:pt x="75" y="109"/>
                  </a:lnTo>
                  <a:lnTo>
                    <a:pt x="75" y="109"/>
                  </a:lnTo>
                  <a:lnTo>
                    <a:pt x="75" y="109"/>
                  </a:lnTo>
                  <a:lnTo>
                    <a:pt x="75" y="111"/>
                  </a:lnTo>
                  <a:lnTo>
                    <a:pt x="75" y="111"/>
                  </a:lnTo>
                  <a:lnTo>
                    <a:pt x="75" y="111"/>
                  </a:lnTo>
                  <a:lnTo>
                    <a:pt x="75" y="114"/>
                  </a:lnTo>
                  <a:lnTo>
                    <a:pt x="75" y="114"/>
                  </a:lnTo>
                  <a:lnTo>
                    <a:pt x="71" y="116"/>
                  </a:lnTo>
                  <a:lnTo>
                    <a:pt x="71" y="116"/>
                  </a:lnTo>
                  <a:lnTo>
                    <a:pt x="68" y="116"/>
                  </a:lnTo>
                  <a:lnTo>
                    <a:pt x="61" y="118"/>
                  </a:lnTo>
                  <a:lnTo>
                    <a:pt x="56" y="121"/>
                  </a:lnTo>
                  <a:lnTo>
                    <a:pt x="54" y="123"/>
                  </a:lnTo>
                  <a:lnTo>
                    <a:pt x="49" y="128"/>
                  </a:lnTo>
                  <a:lnTo>
                    <a:pt x="47" y="133"/>
                  </a:lnTo>
                  <a:lnTo>
                    <a:pt x="45" y="137"/>
                  </a:lnTo>
                  <a:lnTo>
                    <a:pt x="45" y="142"/>
                  </a:lnTo>
                  <a:lnTo>
                    <a:pt x="42" y="147"/>
                  </a:lnTo>
                  <a:lnTo>
                    <a:pt x="42" y="154"/>
                  </a:lnTo>
                  <a:lnTo>
                    <a:pt x="45" y="161"/>
                  </a:lnTo>
                  <a:lnTo>
                    <a:pt x="45" y="166"/>
                  </a:lnTo>
                  <a:lnTo>
                    <a:pt x="45" y="173"/>
                  </a:lnTo>
                  <a:lnTo>
                    <a:pt x="45" y="173"/>
                  </a:lnTo>
                  <a:lnTo>
                    <a:pt x="45" y="175"/>
                  </a:lnTo>
                  <a:lnTo>
                    <a:pt x="45" y="177"/>
                  </a:lnTo>
                  <a:lnTo>
                    <a:pt x="42" y="182"/>
                  </a:lnTo>
                  <a:lnTo>
                    <a:pt x="42" y="187"/>
                  </a:lnTo>
                  <a:lnTo>
                    <a:pt x="40" y="192"/>
                  </a:lnTo>
                  <a:lnTo>
                    <a:pt x="38" y="194"/>
                  </a:lnTo>
                  <a:lnTo>
                    <a:pt x="33" y="196"/>
                  </a:lnTo>
                  <a:lnTo>
                    <a:pt x="21" y="208"/>
                  </a:lnTo>
                  <a:lnTo>
                    <a:pt x="14" y="215"/>
                  </a:lnTo>
                  <a:lnTo>
                    <a:pt x="12" y="220"/>
                  </a:lnTo>
                  <a:lnTo>
                    <a:pt x="9" y="225"/>
                  </a:lnTo>
                  <a:lnTo>
                    <a:pt x="7" y="227"/>
                  </a:lnTo>
                  <a:lnTo>
                    <a:pt x="7" y="229"/>
                  </a:lnTo>
                  <a:lnTo>
                    <a:pt x="7" y="229"/>
                  </a:lnTo>
                  <a:lnTo>
                    <a:pt x="5" y="232"/>
                  </a:lnTo>
                  <a:lnTo>
                    <a:pt x="2" y="234"/>
                  </a:lnTo>
                  <a:lnTo>
                    <a:pt x="0" y="239"/>
                  </a:lnTo>
                  <a:lnTo>
                    <a:pt x="0" y="244"/>
                  </a:lnTo>
                  <a:lnTo>
                    <a:pt x="0" y="248"/>
                  </a:lnTo>
                  <a:lnTo>
                    <a:pt x="0" y="255"/>
                  </a:lnTo>
                  <a:lnTo>
                    <a:pt x="2" y="260"/>
                  </a:lnTo>
                  <a:lnTo>
                    <a:pt x="5" y="267"/>
                  </a:lnTo>
                  <a:lnTo>
                    <a:pt x="5" y="270"/>
                  </a:lnTo>
                  <a:lnTo>
                    <a:pt x="7" y="272"/>
                  </a:lnTo>
                  <a:lnTo>
                    <a:pt x="12" y="277"/>
                  </a:lnTo>
                  <a:lnTo>
                    <a:pt x="16" y="284"/>
                  </a:lnTo>
                  <a:lnTo>
                    <a:pt x="19" y="286"/>
                  </a:lnTo>
                  <a:lnTo>
                    <a:pt x="21" y="291"/>
                  </a:lnTo>
                  <a:lnTo>
                    <a:pt x="28" y="303"/>
                  </a:lnTo>
                  <a:lnTo>
                    <a:pt x="33" y="312"/>
                  </a:lnTo>
                  <a:lnTo>
                    <a:pt x="38" y="319"/>
                  </a:lnTo>
                  <a:lnTo>
                    <a:pt x="45" y="329"/>
                  </a:lnTo>
                  <a:lnTo>
                    <a:pt x="52" y="336"/>
                  </a:lnTo>
                  <a:lnTo>
                    <a:pt x="56" y="338"/>
                  </a:lnTo>
                  <a:lnTo>
                    <a:pt x="59" y="343"/>
                  </a:lnTo>
                  <a:lnTo>
                    <a:pt x="64" y="352"/>
                  </a:lnTo>
                  <a:lnTo>
                    <a:pt x="64" y="357"/>
                  </a:lnTo>
                  <a:lnTo>
                    <a:pt x="64" y="362"/>
                  </a:lnTo>
                  <a:lnTo>
                    <a:pt x="64" y="366"/>
                  </a:lnTo>
                  <a:lnTo>
                    <a:pt x="61" y="371"/>
                  </a:lnTo>
                  <a:lnTo>
                    <a:pt x="59" y="383"/>
                  </a:lnTo>
                  <a:lnTo>
                    <a:pt x="59" y="397"/>
                  </a:lnTo>
                  <a:lnTo>
                    <a:pt x="59" y="397"/>
                  </a:lnTo>
                  <a:lnTo>
                    <a:pt x="59" y="399"/>
                  </a:lnTo>
                  <a:lnTo>
                    <a:pt x="59" y="404"/>
                  </a:lnTo>
                  <a:lnTo>
                    <a:pt x="56" y="407"/>
                  </a:lnTo>
                  <a:lnTo>
                    <a:pt x="56" y="409"/>
                  </a:lnTo>
                  <a:lnTo>
                    <a:pt x="54" y="409"/>
                  </a:lnTo>
                  <a:lnTo>
                    <a:pt x="54" y="411"/>
                  </a:lnTo>
                  <a:lnTo>
                    <a:pt x="52" y="416"/>
                  </a:lnTo>
                  <a:lnTo>
                    <a:pt x="49" y="430"/>
                  </a:lnTo>
                  <a:lnTo>
                    <a:pt x="49" y="449"/>
                  </a:lnTo>
                  <a:lnTo>
                    <a:pt x="59" y="449"/>
                  </a:lnTo>
                  <a:lnTo>
                    <a:pt x="68" y="449"/>
                  </a:lnTo>
                  <a:lnTo>
                    <a:pt x="80" y="449"/>
                  </a:lnTo>
                  <a:lnTo>
                    <a:pt x="104" y="451"/>
                  </a:lnTo>
                  <a:lnTo>
                    <a:pt x="108" y="454"/>
                  </a:lnTo>
                  <a:lnTo>
                    <a:pt x="111" y="456"/>
                  </a:lnTo>
                  <a:lnTo>
                    <a:pt x="113" y="459"/>
                  </a:lnTo>
                  <a:lnTo>
                    <a:pt x="118" y="466"/>
                  </a:lnTo>
                  <a:lnTo>
                    <a:pt x="120" y="473"/>
                  </a:lnTo>
                  <a:lnTo>
                    <a:pt x="123" y="480"/>
                  </a:lnTo>
                  <a:lnTo>
                    <a:pt x="123" y="492"/>
                  </a:lnTo>
                  <a:lnTo>
                    <a:pt x="123" y="496"/>
                  </a:lnTo>
                  <a:lnTo>
                    <a:pt x="123" y="501"/>
                  </a:lnTo>
                  <a:lnTo>
                    <a:pt x="125" y="503"/>
                  </a:lnTo>
                  <a:lnTo>
                    <a:pt x="132" y="518"/>
                  </a:lnTo>
                  <a:lnTo>
                    <a:pt x="142" y="532"/>
                  </a:lnTo>
                  <a:lnTo>
                    <a:pt x="149" y="546"/>
                  </a:lnTo>
                  <a:lnTo>
                    <a:pt x="158" y="558"/>
                  </a:lnTo>
                  <a:lnTo>
                    <a:pt x="160" y="560"/>
                  </a:lnTo>
                  <a:lnTo>
                    <a:pt x="163" y="562"/>
                  </a:lnTo>
                  <a:lnTo>
                    <a:pt x="165" y="565"/>
                  </a:lnTo>
                  <a:lnTo>
                    <a:pt x="170" y="565"/>
                  </a:lnTo>
                  <a:lnTo>
                    <a:pt x="172" y="565"/>
                  </a:lnTo>
                  <a:lnTo>
                    <a:pt x="172" y="567"/>
                  </a:lnTo>
                  <a:lnTo>
                    <a:pt x="172" y="570"/>
                  </a:lnTo>
                  <a:lnTo>
                    <a:pt x="175" y="572"/>
                  </a:lnTo>
                  <a:lnTo>
                    <a:pt x="175" y="586"/>
                  </a:lnTo>
                  <a:lnTo>
                    <a:pt x="177" y="605"/>
                  </a:lnTo>
                  <a:lnTo>
                    <a:pt x="182" y="600"/>
                  </a:lnTo>
                  <a:lnTo>
                    <a:pt x="191" y="591"/>
                  </a:lnTo>
                  <a:lnTo>
                    <a:pt x="198" y="586"/>
                  </a:lnTo>
                  <a:lnTo>
                    <a:pt x="203" y="586"/>
                  </a:lnTo>
                  <a:lnTo>
                    <a:pt x="210" y="584"/>
                  </a:lnTo>
                  <a:lnTo>
                    <a:pt x="217" y="584"/>
                  </a:lnTo>
                  <a:lnTo>
                    <a:pt x="224" y="584"/>
                  </a:lnTo>
                  <a:lnTo>
                    <a:pt x="231" y="584"/>
                  </a:lnTo>
                  <a:lnTo>
                    <a:pt x="236" y="586"/>
                  </a:lnTo>
                  <a:lnTo>
                    <a:pt x="238" y="588"/>
                  </a:lnTo>
                  <a:lnTo>
                    <a:pt x="243" y="593"/>
                  </a:lnTo>
                  <a:lnTo>
                    <a:pt x="245" y="598"/>
                  </a:lnTo>
                  <a:lnTo>
                    <a:pt x="248" y="603"/>
                  </a:lnTo>
                  <a:lnTo>
                    <a:pt x="248" y="610"/>
                  </a:lnTo>
                  <a:lnTo>
                    <a:pt x="250" y="619"/>
                  </a:lnTo>
                  <a:lnTo>
                    <a:pt x="253" y="643"/>
                  </a:lnTo>
                  <a:lnTo>
                    <a:pt x="255" y="666"/>
                  </a:lnTo>
                  <a:lnTo>
                    <a:pt x="255" y="674"/>
                  </a:lnTo>
                  <a:lnTo>
                    <a:pt x="255" y="674"/>
                  </a:lnTo>
                  <a:lnTo>
                    <a:pt x="255" y="674"/>
                  </a:lnTo>
                  <a:lnTo>
                    <a:pt x="255" y="674"/>
                  </a:lnTo>
                  <a:lnTo>
                    <a:pt x="255" y="676"/>
                  </a:lnTo>
                  <a:lnTo>
                    <a:pt x="255" y="681"/>
                  </a:lnTo>
                  <a:lnTo>
                    <a:pt x="253" y="683"/>
                  </a:lnTo>
                  <a:lnTo>
                    <a:pt x="253" y="683"/>
                  </a:lnTo>
                  <a:lnTo>
                    <a:pt x="253" y="683"/>
                  </a:lnTo>
                  <a:lnTo>
                    <a:pt x="253" y="683"/>
                  </a:lnTo>
                  <a:lnTo>
                    <a:pt x="253" y="685"/>
                  </a:lnTo>
                  <a:lnTo>
                    <a:pt x="253" y="692"/>
                  </a:lnTo>
                  <a:lnTo>
                    <a:pt x="248" y="697"/>
                  </a:lnTo>
                  <a:lnTo>
                    <a:pt x="245" y="702"/>
                  </a:lnTo>
                  <a:lnTo>
                    <a:pt x="245" y="702"/>
                  </a:lnTo>
                  <a:lnTo>
                    <a:pt x="245" y="704"/>
                  </a:lnTo>
                  <a:lnTo>
                    <a:pt x="241" y="709"/>
                  </a:lnTo>
                  <a:lnTo>
                    <a:pt x="236" y="716"/>
                  </a:lnTo>
                  <a:lnTo>
                    <a:pt x="234" y="718"/>
                  </a:lnTo>
                  <a:lnTo>
                    <a:pt x="234" y="718"/>
                  </a:lnTo>
                  <a:lnTo>
                    <a:pt x="234" y="721"/>
                  </a:lnTo>
                  <a:lnTo>
                    <a:pt x="236" y="723"/>
                  </a:lnTo>
                  <a:lnTo>
                    <a:pt x="238" y="725"/>
                  </a:lnTo>
                  <a:lnTo>
                    <a:pt x="250" y="733"/>
                  </a:lnTo>
                  <a:lnTo>
                    <a:pt x="262" y="740"/>
                  </a:lnTo>
                  <a:lnTo>
                    <a:pt x="283" y="756"/>
                  </a:lnTo>
                  <a:lnTo>
                    <a:pt x="290" y="759"/>
                  </a:lnTo>
                  <a:lnTo>
                    <a:pt x="293" y="761"/>
                  </a:lnTo>
                  <a:lnTo>
                    <a:pt x="297" y="766"/>
                  </a:lnTo>
                  <a:lnTo>
                    <a:pt x="300" y="768"/>
                  </a:lnTo>
                  <a:lnTo>
                    <a:pt x="300" y="773"/>
                  </a:lnTo>
                  <a:lnTo>
                    <a:pt x="300" y="777"/>
                  </a:lnTo>
                  <a:lnTo>
                    <a:pt x="300" y="782"/>
                  </a:lnTo>
                  <a:lnTo>
                    <a:pt x="297" y="787"/>
                  </a:lnTo>
                  <a:lnTo>
                    <a:pt x="295" y="794"/>
                  </a:lnTo>
                  <a:lnTo>
                    <a:pt x="295" y="799"/>
                  </a:lnTo>
                  <a:lnTo>
                    <a:pt x="293" y="803"/>
                  </a:lnTo>
                  <a:lnTo>
                    <a:pt x="293" y="806"/>
                  </a:lnTo>
                  <a:lnTo>
                    <a:pt x="293" y="811"/>
                  </a:lnTo>
                  <a:lnTo>
                    <a:pt x="293" y="813"/>
                  </a:lnTo>
                  <a:lnTo>
                    <a:pt x="293" y="815"/>
                  </a:lnTo>
                  <a:lnTo>
                    <a:pt x="295" y="818"/>
                  </a:lnTo>
                  <a:lnTo>
                    <a:pt x="295" y="820"/>
                  </a:lnTo>
                  <a:lnTo>
                    <a:pt x="300" y="825"/>
                  </a:lnTo>
                  <a:lnTo>
                    <a:pt x="304" y="825"/>
                  </a:lnTo>
                  <a:lnTo>
                    <a:pt x="309" y="825"/>
                  </a:lnTo>
                  <a:lnTo>
                    <a:pt x="319" y="822"/>
                  </a:lnTo>
                  <a:lnTo>
                    <a:pt x="323" y="820"/>
                  </a:lnTo>
                  <a:lnTo>
                    <a:pt x="330" y="820"/>
                  </a:lnTo>
                  <a:lnTo>
                    <a:pt x="333" y="818"/>
                  </a:lnTo>
                  <a:lnTo>
                    <a:pt x="335" y="818"/>
                  </a:lnTo>
                  <a:lnTo>
                    <a:pt x="340" y="815"/>
                  </a:lnTo>
                  <a:lnTo>
                    <a:pt x="342" y="813"/>
                  </a:lnTo>
                  <a:lnTo>
                    <a:pt x="347" y="811"/>
                  </a:lnTo>
                  <a:lnTo>
                    <a:pt x="352" y="808"/>
                  </a:lnTo>
                  <a:lnTo>
                    <a:pt x="356" y="808"/>
                  </a:lnTo>
                  <a:lnTo>
                    <a:pt x="361" y="806"/>
                  </a:lnTo>
                  <a:lnTo>
                    <a:pt x="366" y="806"/>
                  </a:lnTo>
                  <a:lnTo>
                    <a:pt x="371" y="806"/>
                  </a:lnTo>
                  <a:lnTo>
                    <a:pt x="375" y="806"/>
                  </a:lnTo>
                  <a:lnTo>
                    <a:pt x="378" y="803"/>
                  </a:lnTo>
                  <a:lnTo>
                    <a:pt x="382" y="803"/>
                  </a:lnTo>
                  <a:lnTo>
                    <a:pt x="387" y="801"/>
                  </a:lnTo>
                  <a:lnTo>
                    <a:pt x="390" y="801"/>
                  </a:lnTo>
                  <a:lnTo>
                    <a:pt x="394" y="799"/>
                  </a:lnTo>
                  <a:lnTo>
                    <a:pt x="399" y="796"/>
                  </a:lnTo>
                  <a:lnTo>
                    <a:pt x="401" y="796"/>
                  </a:lnTo>
                  <a:lnTo>
                    <a:pt x="406" y="796"/>
                  </a:lnTo>
                  <a:lnTo>
                    <a:pt x="408" y="799"/>
                  </a:lnTo>
                  <a:lnTo>
                    <a:pt x="408" y="799"/>
                  </a:lnTo>
                  <a:lnTo>
                    <a:pt x="411" y="801"/>
                  </a:lnTo>
                  <a:lnTo>
                    <a:pt x="411" y="803"/>
                  </a:lnTo>
                  <a:lnTo>
                    <a:pt x="413" y="803"/>
                  </a:lnTo>
                  <a:lnTo>
                    <a:pt x="416" y="806"/>
                  </a:lnTo>
                  <a:lnTo>
                    <a:pt x="418" y="806"/>
                  </a:lnTo>
                  <a:lnTo>
                    <a:pt x="423" y="808"/>
                  </a:lnTo>
                  <a:lnTo>
                    <a:pt x="430" y="811"/>
                  </a:lnTo>
                  <a:lnTo>
                    <a:pt x="432" y="813"/>
                  </a:lnTo>
                  <a:lnTo>
                    <a:pt x="434" y="818"/>
                  </a:lnTo>
                  <a:lnTo>
                    <a:pt x="437" y="844"/>
                  </a:lnTo>
                  <a:lnTo>
                    <a:pt x="439" y="837"/>
                  </a:lnTo>
                  <a:lnTo>
                    <a:pt x="446" y="832"/>
                  </a:lnTo>
                  <a:lnTo>
                    <a:pt x="446" y="829"/>
                  </a:lnTo>
                  <a:lnTo>
                    <a:pt x="449" y="827"/>
                  </a:lnTo>
                  <a:lnTo>
                    <a:pt x="451" y="825"/>
                  </a:lnTo>
                  <a:lnTo>
                    <a:pt x="453" y="822"/>
                  </a:lnTo>
                  <a:lnTo>
                    <a:pt x="460" y="787"/>
                  </a:lnTo>
                  <a:lnTo>
                    <a:pt x="470" y="751"/>
                  </a:lnTo>
                  <a:lnTo>
                    <a:pt x="472" y="747"/>
                  </a:lnTo>
                  <a:lnTo>
                    <a:pt x="475" y="744"/>
                  </a:lnTo>
                  <a:lnTo>
                    <a:pt x="479" y="744"/>
                  </a:lnTo>
                  <a:lnTo>
                    <a:pt x="484" y="744"/>
                  </a:lnTo>
                  <a:lnTo>
                    <a:pt x="493" y="744"/>
                  </a:lnTo>
                  <a:lnTo>
                    <a:pt x="503" y="749"/>
                  </a:lnTo>
                  <a:lnTo>
                    <a:pt x="505" y="751"/>
                  </a:lnTo>
                  <a:lnTo>
                    <a:pt x="510" y="756"/>
                  </a:lnTo>
                  <a:lnTo>
                    <a:pt x="515" y="761"/>
                  </a:lnTo>
                  <a:lnTo>
                    <a:pt x="522" y="766"/>
                  </a:lnTo>
                  <a:lnTo>
                    <a:pt x="529" y="770"/>
                  </a:lnTo>
                  <a:lnTo>
                    <a:pt x="536" y="773"/>
                  </a:lnTo>
                  <a:lnTo>
                    <a:pt x="538" y="773"/>
                  </a:lnTo>
                  <a:lnTo>
                    <a:pt x="543" y="773"/>
                  </a:lnTo>
                  <a:lnTo>
                    <a:pt x="548" y="768"/>
                  </a:lnTo>
                  <a:lnTo>
                    <a:pt x="555" y="766"/>
                  </a:lnTo>
                  <a:lnTo>
                    <a:pt x="564" y="763"/>
                  </a:lnTo>
                  <a:lnTo>
                    <a:pt x="574" y="761"/>
                  </a:lnTo>
                  <a:lnTo>
                    <a:pt x="581" y="761"/>
                  </a:lnTo>
                  <a:lnTo>
                    <a:pt x="590" y="763"/>
                  </a:lnTo>
                  <a:lnTo>
                    <a:pt x="593" y="763"/>
                  </a:lnTo>
                  <a:lnTo>
                    <a:pt x="593" y="766"/>
                  </a:lnTo>
                  <a:lnTo>
                    <a:pt x="595" y="770"/>
                  </a:lnTo>
                  <a:lnTo>
                    <a:pt x="595" y="785"/>
                  </a:lnTo>
                  <a:lnTo>
                    <a:pt x="595" y="799"/>
                  </a:lnTo>
                  <a:lnTo>
                    <a:pt x="595" y="801"/>
                  </a:lnTo>
                  <a:lnTo>
                    <a:pt x="595" y="806"/>
                  </a:lnTo>
                  <a:lnTo>
                    <a:pt x="602" y="818"/>
                  </a:lnTo>
                  <a:lnTo>
                    <a:pt x="604" y="822"/>
                  </a:lnTo>
                  <a:lnTo>
                    <a:pt x="607" y="825"/>
                  </a:lnTo>
                  <a:lnTo>
                    <a:pt x="609" y="827"/>
                  </a:lnTo>
                  <a:lnTo>
                    <a:pt x="614" y="827"/>
                  </a:lnTo>
                  <a:lnTo>
                    <a:pt x="619" y="829"/>
                  </a:lnTo>
                  <a:lnTo>
                    <a:pt x="623" y="829"/>
                  </a:lnTo>
                  <a:lnTo>
                    <a:pt x="635" y="829"/>
                  </a:lnTo>
                  <a:lnTo>
                    <a:pt x="647" y="829"/>
                  </a:lnTo>
                  <a:lnTo>
                    <a:pt x="659" y="825"/>
                  </a:lnTo>
                  <a:lnTo>
                    <a:pt x="659" y="825"/>
                  </a:lnTo>
                  <a:lnTo>
                    <a:pt x="661" y="822"/>
                  </a:lnTo>
                  <a:lnTo>
                    <a:pt x="666" y="820"/>
                  </a:lnTo>
                  <a:lnTo>
                    <a:pt x="673" y="813"/>
                  </a:lnTo>
                  <a:lnTo>
                    <a:pt x="682" y="808"/>
                  </a:lnTo>
                  <a:lnTo>
                    <a:pt x="692" y="808"/>
                  </a:lnTo>
                  <a:lnTo>
                    <a:pt x="694" y="806"/>
                  </a:lnTo>
                  <a:lnTo>
                    <a:pt x="699" y="808"/>
                  </a:lnTo>
                  <a:lnTo>
                    <a:pt x="708" y="813"/>
                  </a:lnTo>
                  <a:lnTo>
                    <a:pt x="713" y="815"/>
                  </a:lnTo>
                  <a:lnTo>
                    <a:pt x="715" y="818"/>
                  </a:lnTo>
                  <a:lnTo>
                    <a:pt x="720" y="822"/>
                  </a:lnTo>
                  <a:lnTo>
                    <a:pt x="723" y="829"/>
                  </a:lnTo>
                  <a:lnTo>
                    <a:pt x="723" y="832"/>
                  </a:lnTo>
                  <a:lnTo>
                    <a:pt x="723" y="834"/>
                  </a:lnTo>
                  <a:lnTo>
                    <a:pt x="720" y="839"/>
                  </a:lnTo>
                  <a:lnTo>
                    <a:pt x="718" y="844"/>
                  </a:lnTo>
                  <a:lnTo>
                    <a:pt x="711" y="851"/>
                  </a:lnTo>
                  <a:lnTo>
                    <a:pt x="706" y="858"/>
                  </a:lnTo>
                  <a:lnTo>
                    <a:pt x="699" y="865"/>
                  </a:lnTo>
                  <a:lnTo>
                    <a:pt x="697" y="874"/>
                  </a:lnTo>
                  <a:lnTo>
                    <a:pt x="694" y="877"/>
                  </a:lnTo>
                  <a:lnTo>
                    <a:pt x="697" y="881"/>
                  </a:lnTo>
                  <a:lnTo>
                    <a:pt x="697" y="884"/>
                  </a:lnTo>
                  <a:lnTo>
                    <a:pt x="701" y="886"/>
                  </a:lnTo>
                  <a:lnTo>
                    <a:pt x="708" y="891"/>
                  </a:lnTo>
                  <a:lnTo>
                    <a:pt x="718" y="893"/>
                  </a:lnTo>
                  <a:lnTo>
                    <a:pt x="727" y="893"/>
                  </a:lnTo>
                  <a:lnTo>
                    <a:pt x="739" y="893"/>
                  </a:lnTo>
                  <a:lnTo>
                    <a:pt x="741" y="893"/>
                  </a:lnTo>
                  <a:lnTo>
                    <a:pt x="746" y="893"/>
                  </a:lnTo>
                  <a:lnTo>
                    <a:pt x="751" y="893"/>
                  </a:lnTo>
                  <a:lnTo>
                    <a:pt x="756" y="896"/>
                  </a:lnTo>
                  <a:lnTo>
                    <a:pt x="760" y="898"/>
                  </a:lnTo>
                  <a:lnTo>
                    <a:pt x="765" y="900"/>
                  </a:lnTo>
                  <a:lnTo>
                    <a:pt x="767" y="903"/>
                  </a:lnTo>
                  <a:lnTo>
                    <a:pt x="770" y="910"/>
                  </a:lnTo>
                  <a:lnTo>
                    <a:pt x="772" y="914"/>
                  </a:lnTo>
                  <a:lnTo>
                    <a:pt x="772" y="919"/>
                  </a:lnTo>
                  <a:lnTo>
                    <a:pt x="772" y="926"/>
                  </a:lnTo>
                  <a:lnTo>
                    <a:pt x="772" y="936"/>
                  </a:lnTo>
                  <a:lnTo>
                    <a:pt x="777" y="936"/>
                  </a:lnTo>
                  <a:lnTo>
                    <a:pt x="779" y="933"/>
                  </a:lnTo>
                  <a:lnTo>
                    <a:pt x="784" y="933"/>
                  </a:lnTo>
                  <a:lnTo>
                    <a:pt x="789" y="933"/>
                  </a:lnTo>
                  <a:lnTo>
                    <a:pt x="791" y="931"/>
                  </a:lnTo>
                  <a:lnTo>
                    <a:pt x="796" y="931"/>
                  </a:lnTo>
                  <a:lnTo>
                    <a:pt x="801" y="929"/>
                  </a:lnTo>
                  <a:lnTo>
                    <a:pt x="805" y="926"/>
                  </a:lnTo>
                  <a:lnTo>
                    <a:pt x="819" y="926"/>
                  </a:lnTo>
                  <a:lnTo>
                    <a:pt x="834" y="926"/>
                  </a:lnTo>
                  <a:lnTo>
                    <a:pt x="834" y="929"/>
                  </a:lnTo>
                  <a:lnTo>
                    <a:pt x="836" y="929"/>
                  </a:lnTo>
                  <a:lnTo>
                    <a:pt x="838" y="931"/>
                  </a:lnTo>
                  <a:lnTo>
                    <a:pt x="841" y="936"/>
                  </a:lnTo>
                  <a:lnTo>
                    <a:pt x="838" y="938"/>
                  </a:lnTo>
                  <a:lnTo>
                    <a:pt x="838" y="943"/>
                  </a:lnTo>
                  <a:lnTo>
                    <a:pt x="836" y="943"/>
                  </a:lnTo>
                  <a:lnTo>
                    <a:pt x="836" y="943"/>
                  </a:lnTo>
                  <a:lnTo>
                    <a:pt x="836" y="945"/>
                  </a:lnTo>
                  <a:lnTo>
                    <a:pt x="831" y="948"/>
                  </a:lnTo>
                  <a:lnTo>
                    <a:pt x="829" y="952"/>
                  </a:lnTo>
                  <a:lnTo>
                    <a:pt x="824" y="955"/>
                  </a:lnTo>
                  <a:lnTo>
                    <a:pt x="817" y="962"/>
                  </a:lnTo>
                  <a:lnTo>
                    <a:pt x="810" y="966"/>
                  </a:lnTo>
                  <a:lnTo>
                    <a:pt x="803" y="971"/>
                  </a:lnTo>
                  <a:lnTo>
                    <a:pt x="798" y="978"/>
                  </a:lnTo>
                  <a:lnTo>
                    <a:pt x="796" y="988"/>
                  </a:lnTo>
                  <a:lnTo>
                    <a:pt x="796" y="990"/>
                  </a:lnTo>
                  <a:lnTo>
                    <a:pt x="796" y="995"/>
                  </a:lnTo>
                  <a:lnTo>
                    <a:pt x="808" y="1016"/>
                  </a:lnTo>
                  <a:lnTo>
                    <a:pt x="819" y="1040"/>
                  </a:lnTo>
                  <a:lnTo>
                    <a:pt x="819" y="1040"/>
                  </a:lnTo>
                  <a:lnTo>
                    <a:pt x="822" y="1042"/>
                  </a:lnTo>
                  <a:lnTo>
                    <a:pt x="824" y="1044"/>
                  </a:lnTo>
                  <a:lnTo>
                    <a:pt x="826" y="1044"/>
                  </a:lnTo>
                  <a:lnTo>
                    <a:pt x="831" y="1047"/>
                  </a:lnTo>
                  <a:lnTo>
                    <a:pt x="834" y="1049"/>
                  </a:lnTo>
                  <a:lnTo>
                    <a:pt x="836" y="1051"/>
                  </a:lnTo>
                  <a:lnTo>
                    <a:pt x="836" y="1054"/>
                  </a:lnTo>
                  <a:lnTo>
                    <a:pt x="836" y="1059"/>
                  </a:lnTo>
                  <a:lnTo>
                    <a:pt x="836" y="1061"/>
                  </a:lnTo>
                  <a:lnTo>
                    <a:pt x="836" y="1066"/>
                  </a:lnTo>
                  <a:lnTo>
                    <a:pt x="831" y="1073"/>
                  </a:lnTo>
                  <a:lnTo>
                    <a:pt x="829" y="1075"/>
                  </a:lnTo>
                  <a:lnTo>
                    <a:pt x="829" y="1075"/>
                  </a:lnTo>
                  <a:lnTo>
                    <a:pt x="829" y="1077"/>
                  </a:lnTo>
                  <a:lnTo>
                    <a:pt x="826" y="1077"/>
                  </a:lnTo>
                  <a:lnTo>
                    <a:pt x="822" y="1085"/>
                  </a:lnTo>
                  <a:lnTo>
                    <a:pt x="812" y="1089"/>
                  </a:lnTo>
                  <a:lnTo>
                    <a:pt x="808" y="1094"/>
                  </a:lnTo>
                  <a:lnTo>
                    <a:pt x="801" y="1099"/>
                  </a:lnTo>
                  <a:lnTo>
                    <a:pt x="796" y="1103"/>
                  </a:lnTo>
                  <a:lnTo>
                    <a:pt x="791" y="1111"/>
                  </a:lnTo>
                  <a:lnTo>
                    <a:pt x="791" y="1113"/>
                  </a:lnTo>
                  <a:lnTo>
                    <a:pt x="791" y="1113"/>
                  </a:lnTo>
                  <a:lnTo>
                    <a:pt x="791" y="1115"/>
                  </a:lnTo>
                  <a:lnTo>
                    <a:pt x="793" y="1118"/>
                  </a:lnTo>
                  <a:lnTo>
                    <a:pt x="796" y="1122"/>
                  </a:lnTo>
                  <a:lnTo>
                    <a:pt x="801" y="1125"/>
                  </a:lnTo>
                  <a:lnTo>
                    <a:pt x="805" y="1129"/>
                  </a:lnTo>
                  <a:lnTo>
                    <a:pt x="812" y="1132"/>
                  </a:lnTo>
                  <a:lnTo>
                    <a:pt x="819" y="1132"/>
                  </a:lnTo>
                  <a:lnTo>
                    <a:pt x="826" y="1134"/>
                  </a:lnTo>
                  <a:lnTo>
                    <a:pt x="834" y="1134"/>
                  </a:lnTo>
                  <a:lnTo>
                    <a:pt x="843" y="1134"/>
                  </a:lnTo>
                  <a:lnTo>
                    <a:pt x="845" y="1134"/>
                  </a:lnTo>
                  <a:lnTo>
                    <a:pt x="850" y="1132"/>
                  </a:lnTo>
                  <a:lnTo>
                    <a:pt x="860" y="1132"/>
                  </a:lnTo>
                  <a:lnTo>
                    <a:pt x="878" y="1127"/>
                  </a:lnTo>
                  <a:lnTo>
                    <a:pt x="895" y="1127"/>
                  </a:lnTo>
                  <a:lnTo>
                    <a:pt x="914" y="1127"/>
                  </a:lnTo>
                  <a:lnTo>
                    <a:pt x="933" y="1132"/>
                  </a:lnTo>
                  <a:lnTo>
                    <a:pt x="940" y="1137"/>
                  </a:lnTo>
                  <a:lnTo>
                    <a:pt x="949" y="1141"/>
                  </a:lnTo>
                  <a:lnTo>
                    <a:pt x="952" y="1141"/>
                  </a:lnTo>
                  <a:lnTo>
                    <a:pt x="956" y="1144"/>
                  </a:lnTo>
                  <a:lnTo>
                    <a:pt x="961" y="1146"/>
                  </a:lnTo>
                  <a:lnTo>
                    <a:pt x="966" y="1146"/>
                  </a:lnTo>
                  <a:lnTo>
                    <a:pt x="968" y="1148"/>
                  </a:lnTo>
                  <a:lnTo>
                    <a:pt x="975" y="1148"/>
                  </a:lnTo>
                  <a:lnTo>
                    <a:pt x="980" y="1146"/>
                  </a:lnTo>
                  <a:lnTo>
                    <a:pt x="982" y="1146"/>
                  </a:lnTo>
                  <a:lnTo>
                    <a:pt x="982" y="1146"/>
                  </a:lnTo>
                  <a:lnTo>
                    <a:pt x="985" y="1146"/>
                  </a:lnTo>
                  <a:lnTo>
                    <a:pt x="985" y="1146"/>
                  </a:lnTo>
                  <a:lnTo>
                    <a:pt x="987" y="1146"/>
                  </a:lnTo>
                  <a:lnTo>
                    <a:pt x="992" y="1141"/>
                  </a:lnTo>
                  <a:lnTo>
                    <a:pt x="994" y="1141"/>
                  </a:lnTo>
                  <a:lnTo>
                    <a:pt x="997" y="1139"/>
                  </a:lnTo>
                  <a:lnTo>
                    <a:pt x="999" y="1139"/>
                  </a:lnTo>
                  <a:lnTo>
                    <a:pt x="999" y="1139"/>
                  </a:lnTo>
                  <a:lnTo>
                    <a:pt x="999" y="1137"/>
                  </a:lnTo>
                  <a:lnTo>
                    <a:pt x="999" y="1137"/>
                  </a:lnTo>
                  <a:lnTo>
                    <a:pt x="999" y="1137"/>
                  </a:lnTo>
                  <a:lnTo>
                    <a:pt x="1001" y="1134"/>
                  </a:lnTo>
                  <a:lnTo>
                    <a:pt x="1004" y="1132"/>
                  </a:lnTo>
                  <a:lnTo>
                    <a:pt x="1004" y="1129"/>
                  </a:lnTo>
                  <a:lnTo>
                    <a:pt x="1004" y="1127"/>
                  </a:lnTo>
                  <a:lnTo>
                    <a:pt x="1001" y="1120"/>
                  </a:lnTo>
                  <a:lnTo>
                    <a:pt x="1001" y="1118"/>
                  </a:lnTo>
                  <a:lnTo>
                    <a:pt x="999" y="1115"/>
                  </a:lnTo>
                  <a:lnTo>
                    <a:pt x="997" y="1111"/>
                  </a:lnTo>
                  <a:lnTo>
                    <a:pt x="992" y="1108"/>
                  </a:lnTo>
                  <a:lnTo>
                    <a:pt x="987" y="1106"/>
                  </a:lnTo>
                  <a:lnTo>
                    <a:pt x="982" y="1103"/>
                  </a:lnTo>
                  <a:lnTo>
                    <a:pt x="975" y="1103"/>
                  </a:lnTo>
                  <a:lnTo>
                    <a:pt x="971" y="1106"/>
                  </a:lnTo>
                  <a:lnTo>
                    <a:pt x="975" y="1087"/>
                  </a:lnTo>
                  <a:lnTo>
                    <a:pt x="978" y="1068"/>
                  </a:lnTo>
                  <a:lnTo>
                    <a:pt x="980" y="1059"/>
                  </a:lnTo>
                  <a:lnTo>
                    <a:pt x="982" y="1047"/>
                  </a:lnTo>
                  <a:lnTo>
                    <a:pt x="987" y="1037"/>
                  </a:lnTo>
                  <a:lnTo>
                    <a:pt x="992" y="1033"/>
                  </a:lnTo>
                  <a:lnTo>
                    <a:pt x="992" y="1030"/>
                  </a:lnTo>
                  <a:lnTo>
                    <a:pt x="992" y="1028"/>
                  </a:lnTo>
                  <a:lnTo>
                    <a:pt x="994" y="1028"/>
                  </a:lnTo>
                  <a:lnTo>
                    <a:pt x="997" y="1026"/>
                  </a:lnTo>
                  <a:lnTo>
                    <a:pt x="999" y="1023"/>
                  </a:lnTo>
                  <a:lnTo>
                    <a:pt x="1001" y="1018"/>
                  </a:lnTo>
                  <a:lnTo>
                    <a:pt x="1001" y="1016"/>
                  </a:lnTo>
                  <a:lnTo>
                    <a:pt x="1001" y="1014"/>
                  </a:lnTo>
                  <a:lnTo>
                    <a:pt x="1004" y="1011"/>
                  </a:lnTo>
                  <a:lnTo>
                    <a:pt x="1004" y="1007"/>
                  </a:lnTo>
                  <a:lnTo>
                    <a:pt x="1006" y="997"/>
                  </a:lnTo>
                  <a:lnTo>
                    <a:pt x="1006" y="992"/>
                  </a:lnTo>
                  <a:lnTo>
                    <a:pt x="1008" y="992"/>
                  </a:lnTo>
                  <a:lnTo>
                    <a:pt x="1011" y="990"/>
                  </a:lnTo>
                  <a:lnTo>
                    <a:pt x="1013" y="988"/>
                  </a:lnTo>
                  <a:lnTo>
                    <a:pt x="1018" y="988"/>
                  </a:lnTo>
                  <a:lnTo>
                    <a:pt x="1023" y="988"/>
                  </a:lnTo>
                  <a:lnTo>
                    <a:pt x="1032" y="990"/>
                  </a:lnTo>
                  <a:lnTo>
                    <a:pt x="1056" y="995"/>
                  </a:lnTo>
                  <a:lnTo>
                    <a:pt x="1060" y="997"/>
                  </a:lnTo>
                  <a:lnTo>
                    <a:pt x="1067" y="1000"/>
                  </a:lnTo>
                  <a:lnTo>
                    <a:pt x="1079" y="1004"/>
                  </a:lnTo>
                  <a:lnTo>
                    <a:pt x="1105" y="1014"/>
                  </a:lnTo>
                  <a:lnTo>
                    <a:pt x="1131" y="1023"/>
                  </a:lnTo>
                  <a:lnTo>
                    <a:pt x="1136" y="1028"/>
                  </a:lnTo>
                  <a:lnTo>
                    <a:pt x="1143" y="1033"/>
                  </a:lnTo>
                  <a:lnTo>
                    <a:pt x="1143" y="1033"/>
                  </a:lnTo>
                  <a:lnTo>
                    <a:pt x="1145" y="1035"/>
                  </a:lnTo>
                  <a:lnTo>
                    <a:pt x="1155" y="1040"/>
                  </a:lnTo>
                  <a:lnTo>
                    <a:pt x="1157" y="1044"/>
                  </a:lnTo>
                  <a:lnTo>
                    <a:pt x="1162" y="1049"/>
                  </a:lnTo>
                  <a:lnTo>
                    <a:pt x="1169" y="1056"/>
                  </a:lnTo>
                  <a:lnTo>
                    <a:pt x="1174" y="1061"/>
                  </a:lnTo>
                  <a:lnTo>
                    <a:pt x="1176" y="1068"/>
                  </a:lnTo>
                  <a:lnTo>
                    <a:pt x="1178" y="1073"/>
                  </a:lnTo>
                  <a:lnTo>
                    <a:pt x="1181" y="1077"/>
                  </a:lnTo>
                  <a:lnTo>
                    <a:pt x="1178" y="1092"/>
                  </a:lnTo>
                  <a:lnTo>
                    <a:pt x="1176" y="1125"/>
                  </a:lnTo>
                  <a:lnTo>
                    <a:pt x="1174" y="1134"/>
                  </a:lnTo>
                  <a:lnTo>
                    <a:pt x="1164" y="1181"/>
                  </a:lnTo>
                  <a:lnTo>
                    <a:pt x="1164" y="1181"/>
                  </a:lnTo>
                  <a:lnTo>
                    <a:pt x="1162" y="1184"/>
                  </a:lnTo>
                  <a:lnTo>
                    <a:pt x="1162" y="1184"/>
                  </a:lnTo>
                  <a:lnTo>
                    <a:pt x="1162" y="1189"/>
                  </a:lnTo>
                  <a:lnTo>
                    <a:pt x="1162" y="1191"/>
                  </a:lnTo>
                  <a:lnTo>
                    <a:pt x="1162" y="1196"/>
                  </a:lnTo>
                  <a:lnTo>
                    <a:pt x="1160" y="1200"/>
                  </a:lnTo>
                  <a:lnTo>
                    <a:pt x="1160" y="1200"/>
                  </a:lnTo>
                  <a:lnTo>
                    <a:pt x="1160" y="1203"/>
                  </a:lnTo>
                  <a:lnTo>
                    <a:pt x="1160" y="1205"/>
                  </a:lnTo>
                  <a:lnTo>
                    <a:pt x="1157" y="1210"/>
                  </a:lnTo>
                  <a:lnTo>
                    <a:pt x="1157" y="1214"/>
                  </a:lnTo>
                  <a:lnTo>
                    <a:pt x="1155" y="1224"/>
                  </a:lnTo>
                  <a:lnTo>
                    <a:pt x="1152" y="1226"/>
                  </a:lnTo>
                  <a:lnTo>
                    <a:pt x="1152" y="1229"/>
                  </a:lnTo>
                  <a:lnTo>
                    <a:pt x="1150" y="1233"/>
                  </a:lnTo>
                  <a:lnTo>
                    <a:pt x="1148" y="1238"/>
                  </a:lnTo>
                  <a:lnTo>
                    <a:pt x="1145" y="1243"/>
                  </a:lnTo>
                  <a:lnTo>
                    <a:pt x="1143" y="1252"/>
                  </a:lnTo>
                  <a:lnTo>
                    <a:pt x="1143" y="1255"/>
                  </a:lnTo>
                  <a:lnTo>
                    <a:pt x="1145" y="1259"/>
                  </a:lnTo>
                  <a:lnTo>
                    <a:pt x="1150" y="1269"/>
                  </a:lnTo>
                  <a:lnTo>
                    <a:pt x="1152" y="1274"/>
                  </a:lnTo>
                  <a:lnTo>
                    <a:pt x="1155" y="1276"/>
                  </a:lnTo>
                  <a:lnTo>
                    <a:pt x="1157" y="1278"/>
                  </a:lnTo>
                  <a:lnTo>
                    <a:pt x="1162" y="1281"/>
                  </a:lnTo>
                  <a:lnTo>
                    <a:pt x="1164" y="1283"/>
                  </a:lnTo>
                  <a:lnTo>
                    <a:pt x="1167" y="1285"/>
                  </a:lnTo>
                  <a:lnTo>
                    <a:pt x="1169" y="1290"/>
                  </a:lnTo>
                  <a:lnTo>
                    <a:pt x="1169" y="1295"/>
                  </a:lnTo>
                  <a:lnTo>
                    <a:pt x="1167" y="1297"/>
                  </a:lnTo>
                  <a:lnTo>
                    <a:pt x="1167" y="1300"/>
                  </a:lnTo>
                  <a:lnTo>
                    <a:pt x="1160" y="1307"/>
                  </a:lnTo>
                  <a:lnTo>
                    <a:pt x="1152" y="1314"/>
                  </a:lnTo>
                  <a:lnTo>
                    <a:pt x="1143" y="1323"/>
                  </a:lnTo>
                  <a:lnTo>
                    <a:pt x="1134" y="1333"/>
                  </a:lnTo>
                  <a:lnTo>
                    <a:pt x="1131" y="1335"/>
                  </a:lnTo>
                  <a:lnTo>
                    <a:pt x="1141" y="1335"/>
                  </a:lnTo>
                  <a:lnTo>
                    <a:pt x="1152" y="1337"/>
                  </a:lnTo>
                  <a:lnTo>
                    <a:pt x="1155" y="1337"/>
                  </a:lnTo>
                  <a:lnTo>
                    <a:pt x="1157" y="1340"/>
                  </a:lnTo>
                  <a:lnTo>
                    <a:pt x="1160" y="1340"/>
                  </a:lnTo>
                  <a:lnTo>
                    <a:pt x="1162" y="1344"/>
                  </a:lnTo>
                  <a:lnTo>
                    <a:pt x="1164" y="1352"/>
                  </a:lnTo>
                  <a:lnTo>
                    <a:pt x="1167" y="1356"/>
                  </a:lnTo>
                  <a:lnTo>
                    <a:pt x="1167" y="1363"/>
                  </a:lnTo>
                  <a:lnTo>
                    <a:pt x="1167" y="1385"/>
                  </a:lnTo>
                  <a:lnTo>
                    <a:pt x="1186" y="1380"/>
                  </a:lnTo>
                  <a:lnTo>
                    <a:pt x="1209" y="1378"/>
                  </a:lnTo>
                  <a:lnTo>
                    <a:pt x="1214" y="1378"/>
                  </a:lnTo>
                  <a:lnTo>
                    <a:pt x="1221" y="1380"/>
                  </a:lnTo>
                  <a:lnTo>
                    <a:pt x="1237" y="1382"/>
                  </a:lnTo>
                  <a:lnTo>
                    <a:pt x="1252" y="1387"/>
                  </a:lnTo>
                  <a:lnTo>
                    <a:pt x="1268" y="1389"/>
                  </a:lnTo>
                  <a:lnTo>
                    <a:pt x="1285" y="1394"/>
                  </a:lnTo>
                  <a:lnTo>
                    <a:pt x="1287" y="1394"/>
                  </a:lnTo>
                  <a:lnTo>
                    <a:pt x="1292" y="1396"/>
                  </a:lnTo>
                  <a:lnTo>
                    <a:pt x="1294" y="1396"/>
                  </a:lnTo>
                  <a:lnTo>
                    <a:pt x="1297" y="1401"/>
                  </a:lnTo>
                  <a:lnTo>
                    <a:pt x="1308" y="1418"/>
                  </a:lnTo>
                  <a:lnTo>
                    <a:pt x="1311" y="1420"/>
                  </a:lnTo>
                  <a:lnTo>
                    <a:pt x="1311" y="1420"/>
                  </a:lnTo>
                  <a:lnTo>
                    <a:pt x="1320" y="1415"/>
                  </a:lnTo>
                  <a:lnTo>
                    <a:pt x="1323" y="1415"/>
                  </a:lnTo>
                  <a:lnTo>
                    <a:pt x="1327" y="1413"/>
                  </a:lnTo>
                  <a:lnTo>
                    <a:pt x="1332" y="1413"/>
                  </a:lnTo>
                  <a:lnTo>
                    <a:pt x="1334" y="1411"/>
                  </a:lnTo>
                  <a:lnTo>
                    <a:pt x="1339" y="1408"/>
                  </a:lnTo>
                  <a:lnTo>
                    <a:pt x="1341" y="1408"/>
                  </a:lnTo>
                  <a:lnTo>
                    <a:pt x="1344" y="1406"/>
                  </a:lnTo>
                  <a:lnTo>
                    <a:pt x="1346" y="1403"/>
                  </a:lnTo>
                  <a:lnTo>
                    <a:pt x="1346" y="1401"/>
                  </a:lnTo>
                  <a:lnTo>
                    <a:pt x="1346" y="1399"/>
                  </a:lnTo>
                  <a:lnTo>
                    <a:pt x="1358" y="1292"/>
                  </a:lnTo>
                  <a:lnTo>
                    <a:pt x="1358" y="1290"/>
                  </a:lnTo>
                  <a:lnTo>
                    <a:pt x="1360" y="1288"/>
                  </a:lnTo>
                  <a:lnTo>
                    <a:pt x="1360" y="1285"/>
                  </a:lnTo>
                  <a:lnTo>
                    <a:pt x="1363" y="1285"/>
                  </a:lnTo>
                  <a:lnTo>
                    <a:pt x="1367" y="1285"/>
                  </a:lnTo>
                  <a:lnTo>
                    <a:pt x="1370" y="1283"/>
                  </a:lnTo>
                  <a:lnTo>
                    <a:pt x="1372" y="1283"/>
                  </a:lnTo>
                  <a:lnTo>
                    <a:pt x="1374" y="1283"/>
                  </a:lnTo>
                  <a:lnTo>
                    <a:pt x="1377" y="1281"/>
                  </a:lnTo>
                  <a:lnTo>
                    <a:pt x="1379" y="1281"/>
                  </a:lnTo>
                  <a:lnTo>
                    <a:pt x="1379" y="1278"/>
                  </a:lnTo>
                  <a:lnTo>
                    <a:pt x="1382" y="1276"/>
                  </a:lnTo>
                  <a:lnTo>
                    <a:pt x="1382" y="1276"/>
                  </a:lnTo>
                  <a:lnTo>
                    <a:pt x="1382" y="1276"/>
                  </a:lnTo>
                  <a:lnTo>
                    <a:pt x="1382" y="1276"/>
                  </a:lnTo>
                  <a:lnTo>
                    <a:pt x="1384" y="1274"/>
                  </a:lnTo>
                  <a:lnTo>
                    <a:pt x="1384" y="1274"/>
                  </a:lnTo>
                  <a:lnTo>
                    <a:pt x="1384" y="1274"/>
                  </a:lnTo>
                  <a:lnTo>
                    <a:pt x="1384" y="1274"/>
                  </a:lnTo>
                  <a:lnTo>
                    <a:pt x="1384" y="1271"/>
                  </a:lnTo>
                  <a:lnTo>
                    <a:pt x="1389" y="1264"/>
                  </a:lnTo>
                  <a:lnTo>
                    <a:pt x="1389" y="1262"/>
                  </a:lnTo>
                  <a:lnTo>
                    <a:pt x="1393" y="1259"/>
                  </a:lnTo>
                  <a:lnTo>
                    <a:pt x="1398" y="1255"/>
                  </a:lnTo>
                  <a:lnTo>
                    <a:pt x="1403" y="1248"/>
                  </a:lnTo>
                  <a:lnTo>
                    <a:pt x="1405" y="1243"/>
                  </a:lnTo>
                  <a:lnTo>
                    <a:pt x="1412" y="1240"/>
                  </a:lnTo>
                  <a:lnTo>
                    <a:pt x="1417" y="1238"/>
                  </a:lnTo>
                  <a:lnTo>
                    <a:pt x="1424" y="1236"/>
                  </a:lnTo>
                  <a:lnTo>
                    <a:pt x="1429" y="1233"/>
                  </a:lnTo>
                  <a:lnTo>
                    <a:pt x="1436" y="1233"/>
                  </a:lnTo>
                  <a:lnTo>
                    <a:pt x="1445" y="1236"/>
                  </a:lnTo>
                  <a:lnTo>
                    <a:pt x="1452" y="1236"/>
                  </a:lnTo>
                  <a:lnTo>
                    <a:pt x="1457" y="1238"/>
                  </a:lnTo>
                  <a:lnTo>
                    <a:pt x="1462" y="1238"/>
                  </a:lnTo>
                  <a:lnTo>
                    <a:pt x="1462" y="1236"/>
                  </a:lnTo>
                  <a:lnTo>
                    <a:pt x="1462" y="1236"/>
                  </a:lnTo>
                  <a:lnTo>
                    <a:pt x="1462" y="1236"/>
                  </a:lnTo>
                  <a:lnTo>
                    <a:pt x="1464" y="1236"/>
                  </a:lnTo>
                  <a:lnTo>
                    <a:pt x="1469" y="1236"/>
                  </a:lnTo>
                  <a:lnTo>
                    <a:pt x="1471" y="1236"/>
                  </a:lnTo>
                  <a:lnTo>
                    <a:pt x="1474" y="1233"/>
                  </a:lnTo>
                  <a:lnTo>
                    <a:pt x="1476" y="1231"/>
                  </a:lnTo>
                  <a:lnTo>
                    <a:pt x="1476" y="1231"/>
                  </a:lnTo>
                  <a:lnTo>
                    <a:pt x="1478" y="1229"/>
                  </a:lnTo>
                  <a:lnTo>
                    <a:pt x="1485" y="1217"/>
                  </a:lnTo>
                  <a:lnTo>
                    <a:pt x="1495" y="1207"/>
                  </a:lnTo>
                  <a:lnTo>
                    <a:pt x="1504" y="1198"/>
                  </a:lnTo>
                  <a:lnTo>
                    <a:pt x="1514" y="1186"/>
                  </a:lnTo>
                  <a:lnTo>
                    <a:pt x="1516" y="1184"/>
                  </a:lnTo>
                  <a:lnTo>
                    <a:pt x="1519" y="1179"/>
                  </a:lnTo>
                  <a:lnTo>
                    <a:pt x="1521" y="1174"/>
                  </a:lnTo>
                  <a:lnTo>
                    <a:pt x="1521" y="1165"/>
                  </a:lnTo>
                  <a:lnTo>
                    <a:pt x="1523" y="1158"/>
                  </a:lnTo>
                  <a:lnTo>
                    <a:pt x="1528" y="1151"/>
                  </a:lnTo>
                  <a:lnTo>
                    <a:pt x="1530" y="1146"/>
                  </a:lnTo>
                  <a:lnTo>
                    <a:pt x="1537" y="1141"/>
                  </a:lnTo>
                  <a:lnTo>
                    <a:pt x="1542" y="1137"/>
                  </a:lnTo>
                  <a:lnTo>
                    <a:pt x="1552" y="1129"/>
                  </a:lnTo>
                  <a:lnTo>
                    <a:pt x="1559" y="1125"/>
                  </a:lnTo>
                  <a:lnTo>
                    <a:pt x="1561" y="1122"/>
                  </a:lnTo>
                  <a:lnTo>
                    <a:pt x="1566" y="1120"/>
                  </a:lnTo>
                  <a:lnTo>
                    <a:pt x="1568" y="1120"/>
                  </a:lnTo>
                  <a:lnTo>
                    <a:pt x="1573" y="1120"/>
                  </a:lnTo>
                  <a:lnTo>
                    <a:pt x="1575" y="1118"/>
                  </a:lnTo>
                  <a:lnTo>
                    <a:pt x="1580" y="1118"/>
                  </a:lnTo>
                  <a:lnTo>
                    <a:pt x="1582" y="1120"/>
                  </a:lnTo>
                  <a:lnTo>
                    <a:pt x="1585" y="1120"/>
                  </a:lnTo>
                  <a:lnTo>
                    <a:pt x="1589" y="1122"/>
                  </a:lnTo>
                  <a:lnTo>
                    <a:pt x="1592" y="1125"/>
                  </a:lnTo>
                  <a:lnTo>
                    <a:pt x="1592" y="1127"/>
                  </a:lnTo>
                  <a:lnTo>
                    <a:pt x="1594" y="1132"/>
                  </a:lnTo>
                  <a:lnTo>
                    <a:pt x="1594" y="1137"/>
                  </a:lnTo>
                  <a:lnTo>
                    <a:pt x="1594" y="1144"/>
                  </a:lnTo>
                  <a:lnTo>
                    <a:pt x="1596" y="1148"/>
                  </a:lnTo>
                  <a:lnTo>
                    <a:pt x="1599" y="1151"/>
                  </a:lnTo>
                  <a:lnTo>
                    <a:pt x="1599" y="1155"/>
                  </a:lnTo>
                  <a:lnTo>
                    <a:pt x="1601" y="1158"/>
                  </a:lnTo>
                  <a:lnTo>
                    <a:pt x="1606" y="1160"/>
                  </a:lnTo>
                  <a:lnTo>
                    <a:pt x="1608" y="1160"/>
                  </a:lnTo>
                  <a:lnTo>
                    <a:pt x="1611" y="1158"/>
                  </a:lnTo>
                  <a:lnTo>
                    <a:pt x="1615" y="1155"/>
                  </a:lnTo>
                  <a:lnTo>
                    <a:pt x="1677" y="1139"/>
                  </a:lnTo>
                  <a:lnTo>
                    <a:pt x="1677" y="1132"/>
                  </a:lnTo>
                  <a:lnTo>
                    <a:pt x="1674" y="1127"/>
                  </a:lnTo>
                  <a:lnTo>
                    <a:pt x="1667" y="1122"/>
                  </a:lnTo>
                  <a:lnTo>
                    <a:pt x="1663" y="1118"/>
                  </a:lnTo>
                  <a:lnTo>
                    <a:pt x="1663" y="1111"/>
                  </a:lnTo>
                  <a:lnTo>
                    <a:pt x="1660" y="1108"/>
                  </a:lnTo>
                  <a:lnTo>
                    <a:pt x="1658" y="1106"/>
                  </a:lnTo>
                  <a:lnTo>
                    <a:pt x="1658" y="1103"/>
                  </a:lnTo>
                  <a:lnTo>
                    <a:pt x="1656" y="1101"/>
                  </a:lnTo>
                  <a:lnTo>
                    <a:pt x="1651" y="1101"/>
                  </a:lnTo>
                  <a:lnTo>
                    <a:pt x="1648" y="1099"/>
                  </a:lnTo>
                  <a:lnTo>
                    <a:pt x="1644" y="1094"/>
                  </a:lnTo>
                  <a:lnTo>
                    <a:pt x="1641" y="1089"/>
                  </a:lnTo>
                  <a:lnTo>
                    <a:pt x="1639" y="1087"/>
                  </a:lnTo>
                  <a:lnTo>
                    <a:pt x="1639" y="1082"/>
                  </a:lnTo>
                  <a:lnTo>
                    <a:pt x="1639" y="1075"/>
                  </a:lnTo>
                  <a:lnTo>
                    <a:pt x="1634" y="1066"/>
                  </a:lnTo>
                  <a:lnTo>
                    <a:pt x="1630" y="1059"/>
                  </a:lnTo>
                  <a:lnTo>
                    <a:pt x="1622" y="1051"/>
                  </a:lnTo>
                  <a:lnTo>
                    <a:pt x="1620" y="1047"/>
                  </a:lnTo>
                  <a:lnTo>
                    <a:pt x="1615" y="1044"/>
                  </a:lnTo>
                  <a:lnTo>
                    <a:pt x="1613" y="1040"/>
                  </a:lnTo>
                  <a:lnTo>
                    <a:pt x="1611" y="1035"/>
                  </a:lnTo>
                  <a:lnTo>
                    <a:pt x="1608" y="1028"/>
                  </a:lnTo>
                  <a:lnTo>
                    <a:pt x="1608" y="1023"/>
                  </a:lnTo>
                  <a:lnTo>
                    <a:pt x="1606" y="1018"/>
                  </a:lnTo>
                  <a:lnTo>
                    <a:pt x="1608" y="1011"/>
                  </a:lnTo>
                  <a:lnTo>
                    <a:pt x="1608" y="1007"/>
                  </a:lnTo>
                  <a:lnTo>
                    <a:pt x="1611" y="1004"/>
                  </a:lnTo>
                  <a:lnTo>
                    <a:pt x="1632" y="990"/>
                  </a:lnTo>
                  <a:lnTo>
                    <a:pt x="1656" y="978"/>
                  </a:lnTo>
                  <a:lnTo>
                    <a:pt x="1653" y="971"/>
                  </a:lnTo>
                  <a:lnTo>
                    <a:pt x="1648" y="964"/>
                  </a:lnTo>
                  <a:lnTo>
                    <a:pt x="1644" y="959"/>
                  </a:lnTo>
                  <a:lnTo>
                    <a:pt x="1641" y="955"/>
                  </a:lnTo>
                  <a:lnTo>
                    <a:pt x="1641" y="950"/>
                  </a:lnTo>
                  <a:lnTo>
                    <a:pt x="1641" y="945"/>
                  </a:lnTo>
                  <a:lnTo>
                    <a:pt x="1641" y="940"/>
                  </a:lnTo>
                  <a:lnTo>
                    <a:pt x="1641" y="936"/>
                  </a:lnTo>
                  <a:lnTo>
                    <a:pt x="1644" y="931"/>
                  </a:lnTo>
                  <a:lnTo>
                    <a:pt x="1648" y="926"/>
                  </a:lnTo>
                  <a:lnTo>
                    <a:pt x="1660" y="914"/>
                  </a:lnTo>
                  <a:lnTo>
                    <a:pt x="1672" y="903"/>
                  </a:lnTo>
                  <a:lnTo>
                    <a:pt x="1684" y="891"/>
                  </a:lnTo>
                  <a:lnTo>
                    <a:pt x="1698" y="879"/>
                  </a:lnTo>
                  <a:lnTo>
                    <a:pt x="1670" y="879"/>
                  </a:lnTo>
                  <a:lnTo>
                    <a:pt x="1667" y="879"/>
                  </a:lnTo>
                  <a:lnTo>
                    <a:pt x="1665" y="879"/>
                  </a:lnTo>
                  <a:lnTo>
                    <a:pt x="1658" y="877"/>
                  </a:lnTo>
                  <a:lnTo>
                    <a:pt x="1656" y="874"/>
                  </a:lnTo>
                  <a:lnTo>
                    <a:pt x="1653" y="872"/>
                  </a:lnTo>
                  <a:lnTo>
                    <a:pt x="1653" y="867"/>
                  </a:lnTo>
                  <a:lnTo>
                    <a:pt x="1653" y="865"/>
                  </a:lnTo>
                  <a:lnTo>
                    <a:pt x="1653" y="851"/>
                  </a:lnTo>
                  <a:lnTo>
                    <a:pt x="1656" y="837"/>
                  </a:lnTo>
                  <a:lnTo>
                    <a:pt x="1656" y="834"/>
                  </a:lnTo>
                  <a:lnTo>
                    <a:pt x="1656" y="832"/>
                  </a:lnTo>
                  <a:lnTo>
                    <a:pt x="1653" y="829"/>
                  </a:lnTo>
                  <a:lnTo>
                    <a:pt x="1653" y="827"/>
                  </a:lnTo>
                  <a:lnTo>
                    <a:pt x="1641" y="815"/>
                  </a:lnTo>
                  <a:lnTo>
                    <a:pt x="1627" y="803"/>
                  </a:lnTo>
                  <a:lnTo>
                    <a:pt x="1622" y="799"/>
                  </a:lnTo>
                  <a:lnTo>
                    <a:pt x="1618" y="794"/>
                  </a:lnTo>
                  <a:lnTo>
                    <a:pt x="1615" y="789"/>
                  </a:lnTo>
                  <a:lnTo>
                    <a:pt x="1615" y="789"/>
                  </a:lnTo>
                  <a:lnTo>
                    <a:pt x="1615" y="787"/>
                  </a:lnTo>
                  <a:lnTo>
                    <a:pt x="1618" y="785"/>
                  </a:lnTo>
                  <a:lnTo>
                    <a:pt x="1620" y="780"/>
                  </a:lnTo>
                  <a:lnTo>
                    <a:pt x="1622" y="777"/>
                  </a:lnTo>
                  <a:lnTo>
                    <a:pt x="1625" y="773"/>
                  </a:lnTo>
                  <a:lnTo>
                    <a:pt x="1627" y="773"/>
                  </a:lnTo>
                  <a:lnTo>
                    <a:pt x="1625" y="770"/>
                  </a:lnTo>
                  <a:lnTo>
                    <a:pt x="1625" y="768"/>
                  </a:lnTo>
                  <a:lnTo>
                    <a:pt x="1625" y="768"/>
                  </a:lnTo>
                  <a:lnTo>
                    <a:pt x="1622" y="768"/>
                  </a:lnTo>
                  <a:lnTo>
                    <a:pt x="1587" y="766"/>
                  </a:lnTo>
                  <a:lnTo>
                    <a:pt x="1552" y="766"/>
                  </a:lnTo>
                  <a:lnTo>
                    <a:pt x="1545" y="763"/>
                  </a:lnTo>
                  <a:lnTo>
                    <a:pt x="1537" y="763"/>
                  </a:lnTo>
                  <a:lnTo>
                    <a:pt x="1530" y="761"/>
                  </a:lnTo>
                  <a:lnTo>
                    <a:pt x="1526" y="759"/>
                  </a:lnTo>
                  <a:lnTo>
                    <a:pt x="1519" y="756"/>
                  </a:lnTo>
                  <a:lnTo>
                    <a:pt x="1514" y="751"/>
                  </a:lnTo>
                  <a:lnTo>
                    <a:pt x="1509" y="749"/>
                  </a:lnTo>
                  <a:lnTo>
                    <a:pt x="1504" y="744"/>
                  </a:lnTo>
                  <a:lnTo>
                    <a:pt x="1507" y="735"/>
                  </a:lnTo>
                  <a:lnTo>
                    <a:pt x="1507" y="728"/>
                  </a:lnTo>
                  <a:lnTo>
                    <a:pt x="1507" y="721"/>
                  </a:lnTo>
                  <a:lnTo>
                    <a:pt x="1504" y="714"/>
                  </a:lnTo>
                  <a:lnTo>
                    <a:pt x="1502" y="709"/>
                  </a:lnTo>
                  <a:lnTo>
                    <a:pt x="1500" y="704"/>
                  </a:lnTo>
                  <a:lnTo>
                    <a:pt x="1493" y="699"/>
                  </a:lnTo>
                  <a:lnTo>
                    <a:pt x="1488" y="697"/>
                  </a:lnTo>
                  <a:lnTo>
                    <a:pt x="1478" y="697"/>
                  </a:lnTo>
                  <a:lnTo>
                    <a:pt x="1471" y="692"/>
                  </a:lnTo>
                  <a:lnTo>
                    <a:pt x="1462" y="688"/>
                  </a:lnTo>
                  <a:lnTo>
                    <a:pt x="1459" y="685"/>
                  </a:lnTo>
                  <a:lnTo>
                    <a:pt x="1457" y="681"/>
                  </a:lnTo>
                  <a:lnTo>
                    <a:pt x="1455" y="678"/>
                  </a:lnTo>
                  <a:lnTo>
                    <a:pt x="1455" y="676"/>
                  </a:lnTo>
                  <a:lnTo>
                    <a:pt x="1452" y="671"/>
                  </a:lnTo>
                  <a:lnTo>
                    <a:pt x="1455" y="669"/>
                  </a:lnTo>
                  <a:lnTo>
                    <a:pt x="1455" y="662"/>
                  </a:lnTo>
                  <a:lnTo>
                    <a:pt x="1457" y="657"/>
                  </a:lnTo>
                  <a:lnTo>
                    <a:pt x="1462" y="652"/>
                  </a:lnTo>
                  <a:lnTo>
                    <a:pt x="1467" y="648"/>
                  </a:lnTo>
                  <a:lnTo>
                    <a:pt x="1471" y="643"/>
                  </a:lnTo>
                  <a:lnTo>
                    <a:pt x="1476" y="640"/>
                  </a:lnTo>
                  <a:lnTo>
                    <a:pt x="1481" y="636"/>
                  </a:lnTo>
                  <a:lnTo>
                    <a:pt x="1485" y="631"/>
                  </a:lnTo>
                  <a:lnTo>
                    <a:pt x="1493" y="624"/>
                  </a:lnTo>
                  <a:lnTo>
                    <a:pt x="1495" y="619"/>
                  </a:lnTo>
                  <a:lnTo>
                    <a:pt x="1497" y="617"/>
                  </a:lnTo>
                  <a:lnTo>
                    <a:pt x="1497" y="614"/>
                  </a:lnTo>
                  <a:lnTo>
                    <a:pt x="1502" y="610"/>
                  </a:lnTo>
                  <a:lnTo>
                    <a:pt x="1504" y="605"/>
                  </a:lnTo>
                  <a:lnTo>
                    <a:pt x="1509" y="603"/>
                  </a:lnTo>
                  <a:lnTo>
                    <a:pt x="1511" y="600"/>
                  </a:lnTo>
                  <a:lnTo>
                    <a:pt x="1516" y="598"/>
                  </a:lnTo>
                  <a:lnTo>
                    <a:pt x="1521" y="600"/>
                  </a:lnTo>
                  <a:lnTo>
                    <a:pt x="1526" y="600"/>
                  </a:lnTo>
                  <a:lnTo>
                    <a:pt x="1533" y="603"/>
                  </a:lnTo>
                  <a:lnTo>
                    <a:pt x="1535" y="605"/>
                  </a:lnTo>
                  <a:lnTo>
                    <a:pt x="1537" y="605"/>
                  </a:lnTo>
                  <a:lnTo>
                    <a:pt x="1537" y="605"/>
                  </a:lnTo>
                  <a:lnTo>
                    <a:pt x="1540" y="605"/>
                  </a:lnTo>
                  <a:lnTo>
                    <a:pt x="1540" y="605"/>
                  </a:lnTo>
                  <a:lnTo>
                    <a:pt x="1542" y="605"/>
                  </a:lnTo>
                  <a:lnTo>
                    <a:pt x="1545" y="605"/>
                  </a:lnTo>
                  <a:lnTo>
                    <a:pt x="1545" y="603"/>
                  </a:lnTo>
                  <a:lnTo>
                    <a:pt x="1547" y="603"/>
                  </a:lnTo>
                  <a:lnTo>
                    <a:pt x="1547" y="600"/>
                  </a:lnTo>
                  <a:lnTo>
                    <a:pt x="1549" y="596"/>
                  </a:lnTo>
                  <a:lnTo>
                    <a:pt x="1549" y="591"/>
                  </a:lnTo>
                  <a:lnTo>
                    <a:pt x="1554" y="581"/>
                  </a:lnTo>
                  <a:lnTo>
                    <a:pt x="1561" y="574"/>
                  </a:lnTo>
                  <a:lnTo>
                    <a:pt x="1566" y="570"/>
                  </a:lnTo>
                  <a:lnTo>
                    <a:pt x="1573" y="567"/>
                  </a:lnTo>
                  <a:lnTo>
                    <a:pt x="1580" y="565"/>
                  </a:lnTo>
                  <a:lnTo>
                    <a:pt x="1587" y="565"/>
                  </a:lnTo>
                  <a:lnTo>
                    <a:pt x="1592" y="562"/>
                  </a:lnTo>
                  <a:lnTo>
                    <a:pt x="1596" y="562"/>
                  </a:lnTo>
                  <a:lnTo>
                    <a:pt x="1599" y="560"/>
                  </a:lnTo>
                  <a:lnTo>
                    <a:pt x="1604" y="560"/>
                  </a:lnTo>
                  <a:lnTo>
                    <a:pt x="1606" y="558"/>
                  </a:lnTo>
                  <a:lnTo>
                    <a:pt x="1611" y="555"/>
                  </a:lnTo>
                  <a:lnTo>
                    <a:pt x="1613" y="553"/>
                  </a:lnTo>
                  <a:lnTo>
                    <a:pt x="1615" y="551"/>
                  </a:lnTo>
                  <a:lnTo>
                    <a:pt x="1611" y="544"/>
                  </a:lnTo>
                  <a:lnTo>
                    <a:pt x="1606" y="536"/>
                  </a:lnTo>
                  <a:lnTo>
                    <a:pt x="1599" y="529"/>
                  </a:lnTo>
                  <a:lnTo>
                    <a:pt x="1589" y="525"/>
                  </a:lnTo>
                  <a:lnTo>
                    <a:pt x="1587" y="522"/>
                  </a:lnTo>
                  <a:lnTo>
                    <a:pt x="1587" y="520"/>
                  </a:lnTo>
                  <a:lnTo>
                    <a:pt x="1587" y="518"/>
                  </a:lnTo>
                  <a:lnTo>
                    <a:pt x="1587" y="515"/>
                  </a:lnTo>
                  <a:lnTo>
                    <a:pt x="1587" y="510"/>
                  </a:lnTo>
                  <a:lnTo>
                    <a:pt x="1587" y="506"/>
                  </a:lnTo>
                  <a:lnTo>
                    <a:pt x="1587" y="503"/>
                  </a:lnTo>
                  <a:lnTo>
                    <a:pt x="1587" y="501"/>
                  </a:lnTo>
                  <a:lnTo>
                    <a:pt x="1585" y="499"/>
                  </a:lnTo>
                  <a:lnTo>
                    <a:pt x="1585" y="496"/>
                  </a:lnTo>
                  <a:lnTo>
                    <a:pt x="1582" y="496"/>
                  </a:lnTo>
                  <a:lnTo>
                    <a:pt x="1580" y="496"/>
                  </a:lnTo>
                  <a:lnTo>
                    <a:pt x="1530" y="494"/>
                  </a:lnTo>
                  <a:lnTo>
                    <a:pt x="1481" y="496"/>
                  </a:lnTo>
                  <a:lnTo>
                    <a:pt x="1476" y="501"/>
                  </a:lnTo>
                  <a:lnTo>
                    <a:pt x="1474" y="503"/>
                  </a:lnTo>
                  <a:lnTo>
                    <a:pt x="1474" y="503"/>
                  </a:lnTo>
                  <a:lnTo>
                    <a:pt x="1474" y="503"/>
                  </a:lnTo>
                  <a:lnTo>
                    <a:pt x="1471" y="503"/>
                  </a:lnTo>
                  <a:lnTo>
                    <a:pt x="1467" y="506"/>
                  </a:lnTo>
                  <a:lnTo>
                    <a:pt x="1464" y="508"/>
                  </a:lnTo>
                  <a:lnTo>
                    <a:pt x="1462" y="508"/>
                  </a:lnTo>
                  <a:lnTo>
                    <a:pt x="1459" y="508"/>
                  </a:lnTo>
                  <a:lnTo>
                    <a:pt x="1459" y="513"/>
                  </a:lnTo>
                  <a:lnTo>
                    <a:pt x="1459" y="515"/>
                  </a:lnTo>
                  <a:lnTo>
                    <a:pt x="1457" y="518"/>
                  </a:lnTo>
                  <a:lnTo>
                    <a:pt x="1457" y="520"/>
                  </a:lnTo>
                  <a:lnTo>
                    <a:pt x="1455" y="520"/>
                  </a:lnTo>
                  <a:lnTo>
                    <a:pt x="1455" y="520"/>
                  </a:lnTo>
                  <a:lnTo>
                    <a:pt x="1455" y="518"/>
                  </a:lnTo>
                  <a:lnTo>
                    <a:pt x="1452" y="518"/>
                  </a:lnTo>
                  <a:lnTo>
                    <a:pt x="1452" y="515"/>
                  </a:lnTo>
                  <a:lnTo>
                    <a:pt x="1452" y="515"/>
                  </a:lnTo>
                  <a:lnTo>
                    <a:pt x="1452" y="515"/>
                  </a:lnTo>
                  <a:lnTo>
                    <a:pt x="1455" y="515"/>
                  </a:lnTo>
                  <a:lnTo>
                    <a:pt x="1455" y="515"/>
                  </a:lnTo>
                  <a:lnTo>
                    <a:pt x="1457" y="513"/>
                  </a:lnTo>
                  <a:lnTo>
                    <a:pt x="1459" y="510"/>
                  </a:lnTo>
                  <a:lnTo>
                    <a:pt x="1459" y="508"/>
                  </a:lnTo>
                  <a:lnTo>
                    <a:pt x="1467" y="494"/>
                  </a:lnTo>
                  <a:lnTo>
                    <a:pt x="1469" y="492"/>
                  </a:lnTo>
                  <a:lnTo>
                    <a:pt x="1469" y="489"/>
                  </a:lnTo>
                  <a:lnTo>
                    <a:pt x="1476" y="475"/>
                  </a:lnTo>
                  <a:lnTo>
                    <a:pt x="1485" y="463"/>
                  </a:lnTo>
                  <a:lnTo>
                    <a:pt x="1488" y="456"/>
                  </a:lnTo>
                  <a:lnTo>
                    <a:pt x="1493" y="451"/>
                  </a:lnTo>
                  <a:lnTo>
                    <a:pt x="1500" y="442"/>
                  </a:lnTo>
                  <a:lnTo>
                    <a:pt x="1500" y="440"/>
                  </a:lnTo>
                  <a:lnTo>
                    <a:pt x="1502" y="437"/>
                  </a:lnTo>
                  <a:lnTo>
                    <a:pt x="1502" y="435"/>
                  </a:lnTo>
                  <a:lnTo>
                    <a:pt x="1502" y="435"/>
                  </a:lnTo>
                  <a:lnTo>
                    <a:pt x="1502" y="435"/>
                  </a:lnTo>
                  <a:lnTo>
                    <a:pt x="1502" y="435"/>
                  </a:lnTo>
                  <a:lnTo>
                    <a:pt x="1502" y="430"/>
                  </a:lnTo>
                  <a:lnTo>
                    <a:pt x="1500" y="425"/>
                  </a:lnTo>
                  <a:lnTo>
                    <a:pt x="1497" y="418"/>
                  </a:lnTo>
                  <a:lnTo>
                    <a:pt x="1495" y="414"/>
                  </a:lnTo>
                  <a:lnTo>
                    <a:pt x="1490" y="409"/>
                  </a:lnTo>
                  <a:lnTo>
                    <a:pt x="1483" y="402"/>
                  </a:lnTo>
                  <a:lnTo>
                    <a:pt x="1476" y="395"/>
                  </a:lnTo>
                  <a:lnTo>
                    <a:pt x="1471" y="388"/>
                  </a:lnTo>
                  <a:lnTo>
                    <a:pt x="1467" y="381"/>
                  </a:lnTo>
                  <a:lnTo>
                    <a:pt x="1462" y="373"/>
                  </a:lnTo>
                  <a:lnTo>
                    <a:pt x="1459" y="364"/>
                  </a:lnTo>
                  <a:lnTo>
                    <a:pt x="1455" y="357"/>
                  </a:lnTo>
                  <a:lnTo>
                    <a:pt x="1452" y="347"/>
                  </a:lnTo>
                  <a:lnTo>
                    <a:pt x="1450" y="338"/>
                  </a:lnTo>
                  <a:lnTo>
                    <a:pt x="1445" y="331"/>
                  </a:lnTo>
                  <a:lnTo>
                    <a:pt x="1441" y="324"/>
                  </a:lnTo>
                  <a:lnTo>
                    <a:pt x="1434" y="317"/>
                  </a:lnTo>
                  <a:lnTo>
                    <a:pt x="1424" y="307"/>
                  </a:lnTo>
                  <a:lnTo>
                    <a:pt x="1419" y="300"/>
                  </a:lnTo>
                  <a:lnTo>
                    <a:pt x="1412" y="298"/>
                  </a:lnTo>
                  <a:lnTo>
                    <a:pt x="1408" y="293"/>
                  </a:lnTo>
                  <a:lnTo>
                    <a:pt x="1400" y="291"/>
                  </a:lnTo>
                  <a:lnTo>
                    <a:pt x="1393" y="286"/>
                  </a:lnTo>
                  <a:lnTo>
                    <a:pt x="1386" y="284"/>
                  </a:lnTo>
                  <a:lnTo>
                    <a:pt x="1377" y="284"/>
                  </a:lnTo>
                  <a:lnTo>
                    <a:pt x="1370" y="281"/>
                  </a:lnTo>
                  <a:lnTo>
                    <a:pt x="1363" y="281"/>
                  </a:lnTo>
                  <a:lnTo>
                    <a:pt x="1358" y="281"/>
                  </a:lnTo>
                  <a:lnTo>
                    <a:pt x="1351" y="281"/>
                  </a:lnTo>
                  <a:lnTo>
                    <a:pt x="1346" y="281"/>
                  </a:lnTo>
                  <a:lnTo>
                    <a:pt x="1341" y="284"/>
                  </a:lnTo>
                  <a:lnTo>
                    <a:pt x="1339" y="284"/>
                  </a:lnTo>
                  <a:lnTo>
                    <a:pt x="1334" y="286"/>
                  </a:lnTo>
                  <a:lnTo>
                    <a:pt x="1332" y="288"/>
                  </a:lnTo>
                  <a:lnTo>
                    <a:pt x="1330" y="293"/>
                  </a:lnTo>
                  <a:lnTo>
                    <a:pt x="1325" y="298"/>
                  </a:lnTo>
                  <a:lnTo>
                    <a:pt x="1323" y="303"/>
                  </a:lnTo>
                  <a:lnTo>
                    <a:pt x="1320" y="310"/>
                  </a:lnTo>
                  <a:lnTo>
                    <a:pt x="1320" y="307"/>
                  </a:lnTo>
                  <a:lnTo>
                    <a:pt x="1323" y="303"/>
                  </a:lnTo>
                  <a:lnTo>
                    <a:pt x="1323" y="298"/>
                  </a:lnTo>
                  <a:lnTo>
                    <a:pt x="1323" y="291"/>
                  </a:lnTo>
                  <a:lnTo>
                    <a:pt x="1325" y="277"/>
                  </a:lnTo>
                  <a:lnTo>
                    <a:pt x="1325" y="265"/>
                  </a:lnTo>
                  <a:lnTo>
                    <a:pt x="1325" y="253"/>
                  </a:lnTo>
                  <a:lnTo>
                    <a:pt x="1325" y="244"/>
                  </a:lnTo>
                  <a:lnTo>
                    <a:pt x="1327" y="234"/>
                  </a:lnTo>
                  <a:lnTo>
                    <a:pt x="1332" y="218"/>
                  </a:lnTo>
                  <a:lnTo>
                    <a:pt x="1334" y="210"/>
                  </a:lnTo>
                  <a:lnTo>
                    <a:pt x="1339" y="203"/>
                  </a:lnTo>
                  <a:lnTo>
                    <a:pt x="1337" y="206"/>
                  </a:lnTo>
                  <a:lnTo>
                    <a:pt x="1337" y="206"/>
                  </a:lnTo>
                  <a:lnTo>
                    <a:pt x="1334" y="206"/>
                  </a:lnTo>
                  <a:lnTo>
                    <a:pt x="1334" y="206"/>
                  </a:lnTo>
                  <a:lnTo>
                    <a:pt x="1334" y="206"/>
                  </a:lnTo>
                  <a:lnTo>
                    <a:pt x="1332" y="206"/>
                  </a:lnTo>
                  <a:lnTo>
                    <a:pt x="1330" y="208"/>
                  </a:lnTo>
                  <a:lnTo>
                    <a:pt x="1325" y="208"/>
                  </a:lnTo>
                  <a:lnTo>
                    <a:pt x="1323" y="208"/>
                  </a:lnTo>
                  <a:lnTo>
                    <a:pt x="1318" y="206"/>
                  </a:lnTo>
                  <a:lnTo>
                    <a:pt x="1313" y="206"/>
                  </a:lnTo>
                  <a:lnTo>
                    <a:pt x="1304" y="203"/>
                  </a:lnTo>
                  <a:lnTo>
                    <a:pt x="1294" y="199"/>
                  </a:lnTo>
                  <a:lnTo>
                    <a:pt x="1278" y="194"/>
                  </a:lnTo>
                  <a:lnTo>
                    <a:pt x="1268" y="192"/>
                  </a:lnTo>
                  <a:lnTo>
                    <a:pt x="1261" y="187"/>
                  </a:lnTo>
                  <a:lnTo>
                    <a:pt x="1254" y="184"/>
                  </a:lnTo>
                  <a:lnTo>
                    <a:pt x="1249" y="182"/>
                  </a:lnTo>
                  <a:lnTo>
                    <a:pt x="1245" y="180"/>
                  </a:lnTo>
                  <a:lnTo>
                    <a:pt x="1242" y="180"/>
                  </a:lnTo>
                  <a:lnTo>
                    <a:pt x="1240" y="180"/>
                  </a:lnTo>
                  <a:lnTo>
                    <a:pt x="1237" y="180"/>
                  </a:lnTo>
                  <a:lnTo>
                    <a:pt x="1214" y="187"/>
                  </a:lnTo>
                  <a:lnTo>
                    <a:pt x="1195" y="194"/>
                  </a:lnTo>
                  <a:lnTo>
                    <a:pt x="1186" y="194"/>
                  </a:lnTo>
                  <a:lnTo>
                    <a:pt x="1181" y="194"/>
                  </a:lnTo>
                  <a:lnTo>
                    <a:pt x="1174" y="192"/>
                  </a:lnTo>
                  <a:lnTo>
                    <a:pt x="1169" y="192"/>
                  </a:lnTo>
                  <a:lnTo>
                    <a:pt x="1167" y="187"/>
                  </a:lnTo>
                  <a:lnTo>
                    <a:pt x="1162" y="184"/>
                  </a:lnTo>
                  <a:lnTo>
                    <a:pt x="1160" y="177"/>
                  </a:lnTo>
                  <a:lnTo>
                    <a:pt x="1160" y="173"/>
                  </a:lnTo>
                  <a:lnTo>
                    <a:pt x="1157" y="170"/>
                  </a:lnTo>
                  <a:lnTo>
                    <a:pt x="1155" y="170"/>
                  </a:lnTo>
                  <a:lnTo>
                    <a:pt x="1152" y="173"/>
                  </a:lnTo>
                  <a:lnTo>
                    <a:pt x="1150" y="175"/>
                  </a:lnTo>
                  <a:lnTo>
                    <a:pt x="1148" y="177"/>
                  </a:lnTo>
                  <a:lnTo>
                    <a:pt x="1145" y="182"/>
                  </a:lnTo>
                  <a:lnTo>
                    <a:pt x="1143" y="187"/>
                  </a:lnTo>
                  <a:lnTo>
                    <a:pt x="1141" y="194"/>
                  </a:lnTo>
                  <a:lnTo>
                    <a:pt x="1138" y="199"/>
                  </a:lnTo>
                  <a:lnTo>
                    <a:pt x="1136" y="203"/>
                  </a:lnTo>
                  <a:lnTo>
                    <a:pt x="1134" y="206"/>
                  </a:lnTo>
                  <a:lnTo>
                    <a:pt x="1134" y="206"/>
                  </a:lnTo>
                  <a:lnTo>
                    <a:pt x="1131" y="210"/>
                  </a:lnTo>
                  <a:lnTo>
                    <a:pt x="1126" y="213"/>
                  </a:lnTo>
                  <a:lnTo>
                    <a:pt x="1124" y="215"/>
                  </a:lnTo>
                  <a:lnTo>
                    <a:pt x="1119" y="213"/>
                  </a:lnTo>
                  <a:lnTo>
                    <a:pt x="1115" y="213"/>
                  </a:lnTo>
                  <a:lnTo>
                    <a:pt x="1112" y="210"/>
                  </a:lnTo>
                  <a:lnTo>
                    <a:pt x="1110" y="208"/>
                  </a:lnTo>
                  <a:lnTo>
                    <a:pt x="1103" y="199"/>
                  </a:lnTo>
                  <a:lnTo>
                    <a:pt x="1098" y="192"/>
                  </a:lnTo>
                  <a:lnTo>
                    <a:pt x="1098" y="189"/>
                  </a:lnTo>
                  <a:lnTo>
                    <a:pt x="1098" y="184"/>
                  </a:lnTo>
                  <a:lnTo>
                    <a:pt x="1096" y="182"/>
                  </a:lnTo>
                  <a:lnTo>
                    <a:pt x="1098" y="180"/>
                  </a:lnTo>
                  <a:lnTo>
                    <a:pt x="1098" y="175"/>
                  </a:lnTo>
                  <a:lnTo>
                    <a:pt x="1098" y="170"/>
                  </a:lnTo>
                  <a:lnTo>
                    <a:pt x="1098" y="166"/>
                  </a:lnTo>
                  <a:lnTo>
                    <a:pt x="1098" y="163"/>
                  </a:lnTo>
                  <a:lnTo>
                    <a:pt x="1098" y="161"/>
                  </a:lnTo>
                  <a:lnTo>
                    <a:pt x="1098" y="161"/>
                  </a:lnTo>
                  <a:lnTo>
                    <a:pt x="1098" y="159"/>
                  </a:lnTo>
                  <a:lnTo>
                    <a:pt x="1096" y="159"/>
                  </a:lnTo>
                  <a:lnTo>
                    <a:pt x="1089" y="159"/>
                  </a:lnTo>
                  <a:lnTo>
                    <a:pt x="1082" y="156"/>
                  </a:lnTo>
                  <a:lnTo>
                    <a:pt x="1074" y="154"/>
                  </a:lnTo>
                  <a:lnTo>
                    <a:pt x="1067" y="151"/>
                  </a:lnTo>
                  <a:lnTo>
                    <a:pt x="1063" y="147"/>
                  </a:lnTo>
                  <a:lnTo>
                    <a:pt x="1060" y="144"/>
                  </a:lnTo>
                  <a:lnTo>
                    <a:pt x="1058" y="142"/>
                  </a:lnTo>
                  <a:lnTo>
                    <a:pt x="1053" y="140"/>
                  </a:lnTo>
                  <a:lnTo>
                    <a:pt x="1051" y="137"/>
                  </a:lnTo>
                  <a:lnTo>
                    <a:pt x="1049" y="135"/>
                  </a:lnTo>
                  <a:lnTo>
                    <a:pt x="1049" y="135"/>
                  </a:lnTo>
                  <a:lnTo>
                    <a:pt x="1049" y="135"/>
                  </a:lnTo>
                  <a:lnTo>
                    <a:pt x="1046" y="133"/>
                  </a:lnTo>
                  <a:lnTo>
                    <a:pt x="1039" y="125"/>
                  </a:lnTo>
                  <a:lnTo>
                    <a:pt x="1032" y="123"/>
                  </a:lnTo>
                  <a:lnTo>
                    <a:pt x="1025" y="118"/>
                  </a:lnTo>
                  <a:lnTo>
                    <a:pt x="1015" y="116"/>
                  </a:lnTo>
                  <a:lnTo>
                    <a:pt x="1008" y="114"/>
                  </a:lnTo>
                  <a:lnTo>
                    <a:pt x="1001" y="114"/>
                  </a:lnTo>
                  <a:lnTo>
                    <a:pt x="997" y="114"/>
                  </a:lnTo>
                  <a:lnTo>
                    <a:pt x="992" y="114"/>
                  </a:lnTo>
                  <a:lnTo>
                    <a:pt x="987" y="114"/>
                  </a:lnTo>
                  <a:lnTo>
                    <a:pt x="985" y="116"/>
                  </a:lnTo>
                  <a:lnTo>
                    <a:pt x="978" y="121"/>
                  </a:lnTo>
                  <a:lnTo>
                    <a:pt x="971" y="123"/>
                  </a:lnTo>
                  <a:lnTo>
                    <a:pt x="956" y="130"/>
                  </a:lnTo>
                  <a:lnTo>
                    <a:pt x="949" y="135"/>
                  </a:lnTo>
                  <a:lnTo>
                    <a:pt x="945" y="135"/>
                  </a:lnTo>
                  <a:lnTo>
                    <a:pt x="942" y="137"/>
                  </a:lnTo>
                  <a:lnTo>
                    <a:pt x="935" y="140"/>
                  </a:lnTo>
                  <a:lnTo>
                    <a:pt x="928" y="142"/>
                  </a:lnTo>
                  <a:lnTo>
                    <a:pt x="923" y="144"/>
                  </a:lnTo>
                  <a:lnTo>
                    <a:pt x="921" y="144"/>
                  </a:lnTo>
                  <a:lnTo>
                    <a:pt x="919" y="144"/>
                  </a:lnTo>
                  <a:lnTo>
                    <a:pt x="916" y="144"/>
                  </a:lnTo>
                  <a:lnTo>
                    <a:pt x="916" y="142"/>
                  </a:lnTo>
                  <a:lnTo>
                    <a:pt x="916" y="142"/>
                  </a:lnTo>
                  <a:lnTo>
                    <a:pt x="919" y="140"/>
                  </a:lnTo>
                  <a:lnTo>
                    <a:pt x="921" y="137"/>
                  </a:lnTo>
                  <a:lnTo>
                    <a:pt x="919" y="128"/>
                  </a:lnTo>
                  <a:lnTo>
                    <a:pt x="921" y="128"/>
                  </a:lnTo>
                  <a:lnTo>
                    <a:pt x="923" y="128"/>
                  </a:lnTo>
                  <a:lnTo>
                    <a:pt x="926" y="125"/>
                  </a:lnTo>
                  <a:lnTo>
                    <a:pt x="930" y="125"/>
                  </a:lnTo>
                  <a:lnTo>
                    <a:pt x="933" y="123"/>
                  </a:lnTo>
                  <a:lnTo>
                    <a:pt x="935" y="121"/>
                  </a:lnTo>
                  <a:lnTo>
                    <a:pt x="935" y="121"/>
                  </a:lnTo>
                  <a:lnTo>
                    <a:pt x="937" y="118"/>
                  </a:lnTo>
                  <a:lnTo>
                    <a:pt x="940" y="116"/>
                  </a:lnTo>
                  <a:lnTo>
                    <a:pt x="942" y="114"/>
                  </a:lnTo>
                  <a:lnTo>
                    <a:pt x="942" y="114"/>
                  </a:lnTo>
                  <a:lnTo>
                    <a:pt x="945" y="109"/>
                  </a:lnTo>
                  <a:lnTo>
                    <a:pt x="947" y="107"/>
                  </a:lnTo>
                  <a:lnTo>
                    <a:pt x="947" y="102"/>
                  </a:lnTo>
                  <a:lnTo>
                    <a:pt x="947" y="99"/>
                  </a:lnTo>
                  <a:lnTo>
                    <a:pt x="949" y="99"/>
                  </a:lnTo>
                  <a:lnTo>
                    <a:pt x="949" y="95"/>
                  </a:lnTo>
                  <a:lnTo>
                    <a:pt x="949" y="90"/>
                  </a:lnTo>
                  <a:lnTo>
                    <a:pt x="949" y="85"/>
                  </a:lnTo>
                  <a:lnTo>
                    <a:pt x="949" y="83"/>
                  </a:lnTo>
                  <a:lnTo>
                    <a:pt x="952" y="81"/>
                  </a:lnTo>
                  <a:lnTo>
                    <a:pt x="949" y="45"/>
                  </a:lnTo>
                  <a:lnTo>
                    <a:pt x="947" y="12"/>
                  </a:lnTo>
                  <a:lnTo>
                    <a:pt x="945" y="10"/>
                  </a:lnTo>
                  <a:lnTo>
                    <a:pt x="945" y="10"/>
                  </a:lnTo>
                  <a:lnTo>
                    <a:pt x="945" y="10"/>
                  </a:lnTo>
                  <a:lnTo>
                    <a:pt x="945" y="7"/>
                  </a:lnTo>
                  <a:lnTo>
                    <a:pt x="942" y="3"/>
                  </a:lnTo>
                  <a:lnTo>
                    <a:pt x="942" y="0"/>
                  </a:lnTo>
                  <a:lnTo>
                    <a:pt x="940" y="0"/>
                  </a:lnTo>
                  <a:lnTo>
                    <a:pt x="935" y="3"/>
                  </a:lnTo>
                  <a:lnTo>
                    <a:pt x="933" y="5"/>
                  </a:lnTo>
                  <a:lnTo>
                    <a:pt x="930" y="7"/>
                  </a:lnTo>
                  <a:lnTo>
                    <a:pt x="928" y="10"/>
                  </a:lnTo>
                  <a:lnTo>
                    <a:pt x="921" y="12"/>
                  </a:lnTo>
                  <a:lnTo>
                    <a:pt x="919" y="14"/>
                  </a:lnTo>
                  <a:lnTo>
                    <a:pt x="914" y="19"/>
                  </a:lnTo>
                  <a:lnTo>
                    <a:pt x="909" y="26"/>
                  </a:lnTo>
                  <a:lnTo>
                    <a:pt x="904" y="31"/>
                  </a:lnTo>
                  <a:lnTo>
                    <a:pt x="897" y="38"/>
                  </a:lnTo>
                  <a:lnTo>
                    <a:pt x="890" y="47"/>
                  </a:lnTo>
                  <a:lnTo>
                    <a:pt x="886" y="52"/>
                  </a:lnTo>
                  <a:lnTo>
                    <a:pt x="883" y="57"/>
                  </a:lnTo>
                  <a:lnTo>
                    <a:pt x="874" y="64"/>
                  </a:lnTo>
                  <a:lnTo>
                    <a:pt x="869" y="66"/>
                  </a:lnTo>
                  <a:lnTo>
                    <a:pt x="862" y="71"/>
                  </a:lnTo>
                  <a:lnTo>
                    <a:pt x="852" y="76"/>
                  </a:lnTo>
                  <a:lnTo>
                    <a:pt x="845" y="83"/>
                  </a:lnTo>
                  <a:lnTo>
                    <a:pt x="838" y="85"/>
                  </a:lnTo>
                  <a:lnTo>
                    <a:pt x="834" y="88"/>
                  </a:lnTo>
                  <a:lnTo>
                    <a:pt x="822" y="92"/>
                  </a:lnTo>
                  <a:lnTo>
                    <a:pt x="815" y="95"/>
                  </a:lnTo>
                  <a:lnTo>
                    <a:pt x="808" y="97"/>
                  </a:lnTo>
                  <a:lnTo>
                    <a:pt x="796" y="97"/>
                  </a:lnTo>
                  <a:lnTo>
                    <a:pt x="786" y="99"/>
                  </a:lnTo>
                  <a:lnTo>
                    <a:pt x="779" y="99"/>
                  </a:lnTo>
                  <a:lnTo>
                    <a:pt x="772" y="99"/>
                  </a:lnTo>
                  <a:lnTo>
                    <a:pt x="765" y="102"/>
                  </a:lnTo>
                  <a:lnTo>
                    <a:pt x="758" y="99"/>
                  </a:lnTo>
                  <a:lnTo>
                    <a:pt x="751" y="99"/>
                  </a:lnTo>
                  <a:lnTo>
                    <a:pt x="744" y="97"/>
                  </a:lnTo>
                  <a:lnTo>
                    <a:pt x="739" y="95"/>
                  </a:lnTo>
                  <a:lnTo>
                    <a:pt x="734" y="92"/>
                  </a:lnTo>
                  <a:lnTo>
                    <a:pt x="732" y="88"/>
                  </a:lnTo>
                  <a:lnTo>
                    <a:pt x="732" y="92"/>
                  </a:lnTo>
                  <a:lnTo>
                    <a:pt x="732" y="97"/>
                  </a:lnTo>
                  <a:lnTo>
                    <a:pt x="730" y="109"/>
                  </a:lnTo>
                  <a:lnTo>
                    <a:pt x="727" y="130"/>
                  </a:lnTo>
                  <a:lnTo>
                    <a:pt x="725" y="133"/>
                  </a:lnTo>
                  <a:lnTo>
                    <a:pt x="725" y="133"/>
                  </a:lnTo>
                  <a:lnTo>
                    <a:pt x="725" y="133"/>
                  </a:lnTo>
                  <a:lnTo>
                    <a:pt x="725" y="133"/>
                  </a:lnTo>
                  <a:lnTo>
                    <a:pt x="725" y="135"/>
                  </a:lnTo>
                  <a:lnTo>
                    <a:pt x="723" y="137"/>
                  </a:lnTo>
                  <a:lnTo>
                    <a:pt x="720" y="142"/>
                  </a:lnTo>
                  <a:lnTo>
                    <a:pt x="718" y="142"/>
                  </a:lnTo>
                  <a:lnTo>
                    <a:pt x="718" y="144"/>
                  </a:lnTo>
                  <a:lnTo>
                    <a:pt x="715" y="144"/>
                  </a:lnTo>
                  <a:lnTo>
                    <a:pt x="713" y="147"/>
                  </a:lnTo>
                  <a:lnTo>
                    <a:pt x="713" y="147"/>
                  </a:lnTo>
                  <a:lnTo>
                    <a:pt x="711" y="149"/>
                  </a:lnTo>
                  <a:lnTo>
                    <a:pt x="704" y="151"/>
                  </a:lnTo>
                  <a:lnTo>
                    <a:pt x="697" y="151"/>
                  </a:lnTo>
                  <a:lnTo>
                    <a:pt x="685" y="154"/>
                  </a:lnTo>
                  <a:lnTo>
                    <a:pt x="680" y="154"/>
                  </a:lnTo>
                  <a:lnTo>
                    <a:pt x="675" y="154"/>
                  </a:lnTo>
                  <a:lnTo>
                    <a:pt x="671" y="151"/>
                  </a:lnTo>
                  <a:lnTo>
                    <a:pt x="668" y="151"/>
                  </a:lnTo>
                  <a:lnTo>
                    <a:pt x="664" y="149"/>
                  </a:lnTo>
                  <a:lnTo>
                    <a:pt x="661" y="147"/>
                  </a:lnTo>
                  <a:lnTo>
                    <a:pt x="656" y="144"/>
                  </a:lnTo>
                  <a:lnTo>
                    <a:pt x="654" y="142"/>
                  </a:lnTo>
                  <a:lnTo>
                    <a:pt x="652" y="140"/>
                  </a:lnTo>
                  <a:lnTo>
                    <a:pt x="652" y="135"/>
                  </a:lnTo>
                  <a:lnTo>
                    <a:pt x="649" y="133"/>
                  </a:lnTo>
                  <a:lnTo>
                    <a:pt x="649" y="128"/>
                  </a:lnTo>
                  <a:lnTo>
                    <a:pt x="647" y="118"/>
                  </a:lnTo>
                  <a:lnTo>
                    <a:pt x="647" y="130"/>
                  </a:lnTo>
                  <a:lnTo>
                    <a:pt x="647" y="137"/>
                  </a:lnTo>
                  <a:lnTo>
                    <a:pt x="647" y="142"/>
                  </a:lnTo>
                  <a:lnTo>
                    <a:pt x="645" y="147"/>
                  </a:lnTo>
                  <a:lnTo>
                    <a:pt x="642" y="147"/>
                  </a:lnTo>
                  <a:lnTo>
                    <a:pt x="642" y="149"/>
                  </a:lnTo>
                  <a:lnTo>
                    <a:pt x="638" y="154"/>
                  </a:lnTo>
                  <a:lnTo>
                    <a:pt x="638" y="154"/>
                  </a:lnTo>
                  <a:lnTo>
                    <a:pt x="635" y="154"/>
                  </a:lnTo>
                  <a:lnTo>
                    <a:pt x="635" y="156"/>
                  </a:lnTo>
                  <a:lnTo>
                    <a:pt x="633" y="156"/>
                  </a:lnTo>
                  <a:lnTo>
                    <a:pt x="633" y="156"/>
                  </a:lnTo>
                  <a:lnTo>
                    <a:pt x="630" y="156"/>
                  </a:lnTo>
                  <a:lnTo>
                    <a:pt x="626" y="159"/>
                  </a:lnTo>
                  <a:lnTo>
                    <a:pt x="614" y="159"/>
                  </a:lnTo>
                  <a:lnTo>
                    <a:pt x="607" y="159"/>
                  </a:lnTo>
                  <a:lnTo>
                    <a:pt x="602" y="159"/>
                  </a:lnTo>
                  <a:lnTo>
                    <a:pt x="597" y="159"/>
                  </a:lnTo>
                  <a:lnTo>
                    <a:pt x="593" y="159"/>
                  </a:lnTo>
                  <a:lnTo>
                    <a:pt x="588" y="159"/>
                  </a:lnTo>
                  <a:lnTo>
                    <a:pt x="586" y="156"/>
                  </a:lnTo>
                  <a:lnTo>
                    <a:pt x="581" y="154"/>
                  </a:lnTo>
                  <a:lnTo>
                    <a:pt x="578" y="154"/>
                  </a:lnTo>
                  <a:lnTo>
                    <a:pt x="576" y="151"/>
                  </a:lnTo>
                  <a:lnTo>
                    <a:pt x="574" y="149"/>
                  </a:lnTo>
                  <a:lnTo>
                    <a:pt x="574" y="144"/>
                  </a:lnTo>
                  <a:lnTo>
                    <a:pt x="571" y="142"/>
                  </a:lnTo>
                  <a:lnTo>
                    <a:pt x="571" y="137"/>
                  </a:lnTo>
                  <a:lnTo>
                    <a:pt x="571" y="133"/>
                  </a:lnTo>
                  <a:lnTo>
                    <a:pt x="574" y="123"/>
                  </a:lnTo>
                  <a:lnTo>
                    <a:pt x="574" y="118"/>
                  </a:lnTo>
                  <a:lnTo>
                    <a:pt x="574" y="114"/>
                  </a:lnTo>
                  <a:lnTo>
                    <a:pt x="574" y="107"/>
                  </a:lnTo>
                  <a:lnTo>
                    <a:pt x="571" y="102"/>
                  </a:lnTo>
                  <a:lnTo>
                    <a:pt x="571" y="99"/>
                  </a:lnTo>
                  <a:lnTo>
                    <a:pt x="569" y="95"/>
                  </a:lnTo>
                  <a:lnTo>
                    <a:pt x="564" y="90"/>
                  </a:lnTo>
                  <a:lnTo>
                    <a:pt x="557" y="88"/>
                  </a:lnTo>
                  <a:lnTo>
                    <a:pt x="555" y="88"/>
                  </a:lnTo>
                  <a:lnTo>
                    <a:pt x="550" y="88"/>
                  </a:lnTo>
                  <a:lnTo>
                    <a:pt x="543" y="88"/>
                  </a:lnTo>
                  <a:lnTo>
                    <a:pt x="534" y="88"/>
                  </a:lnTo>
                  <a:lnTo>
                    <a:pt x="524" y="92"/>
                  </a:lnTo>
                  <a:lnTo>
                    <a:pt x="517" y="95"/>
                  </a:lnTo>
                  <a:lnTo>
                    <a:pt x="510" y="95"/>
                  </a:lnTo>
                  <a:lnTo>
                    <a:pt x="503" y="97"/>
                  </a:lnTo>
                  <a:lnTo>
                    <a:pt x="493" y="97"/>
                  </a:lnTo>
                  <a:lnTo>
                    <a:pt x="479" y="99"/>
                  </a:lnTo>
                  <a:lnTo>
                    <a:pt x="467" y="104"/>
                  </a:lnTo>
                  <a:lnTo>
                    <a:pt x="463" y="107"/>
                  </a:lnTo>
                  <a:lnTo>
                    <a:pt x="460" y="109"/>
                  </a:lnTo>
                  <a:lnTo>
                    <a:pt x="458" y="111"/>
                  </a:lnTo>
                  <a:lnTo>
                    <a:pt x="456" y="116"/>
                  </a:lnTo>
                  <a:lnTo>
                    <a:pt x="453" y="121"/>
                  </a:lnTo>
                  <a:lnTo>
                    <a:pt x="453" y="125"/>
                  </a:lnTo>
                  <a:lnTo>
                    <a:pt x="451" y="140"/>
                  </a:lnTo>
                  <a:lnTo>
                    <a:pt x="449" y="135"/>
                  </a:lnTo>
                  <a:lnTo>
                    <a:pt x="446" y="130"/>
                  </a:lnTo>
                  <a:lnTo>
                    <a:pt x="441" y="123"/>
                  </a:lnTo>
                  <a:lnTo>
                    <a:pt x="437" y="121"/>
                  </a:lnTo>
                  <a:lnTo>
                    <a:pt x="432" y="118"/>
                  </a:lnTo>
                  <a:lnTo>
                    <a:pt x="425" y="114"/>
                  </a:lnTo>
                  <a:lnTo>
                    <a:pt x="420" y="114"/>
                  </a:lnTo>
                  <a:lnTo>
                    <a:pt x="418" y="111"/>
                  </a:lnTo>
                  <a:lnTo>
                    <a:pt x="416" y="109"/>
                  </a:lnTo>
                  <a:lnTo>
                    <a:pt x="416" y="107"/>
                  </a:lnTo>
                  <a:lnTo>
                    <a:pt x="411" y="99"/>
                  </a:lnTo>
                  <a:lnTo>
                    <a:pt x="406" y="95"/>
                  </a:lnTo>
                  <a:lnTo>
                    <a:pt x="401" y="90"/>
                  </a:lnTo>
                  <a:lnTo>
                    <a:pt x="399" y="90"/>
                  </a:lnTo>
                  <a:lnTo>
                    <a:pt x="397" y="90"/>
                  </a:lnTo>
                  <a:lnTo>
                    <a:pt x="394" y="90"/>
                  </a:lnTo>
                  <a:lnTo>
                    <a:pt x="392" y="90"/>
                  </a:lnTo>
                  <a:lnTo>
                    <a:pt x="385" y="92"/>
                  </a:lnTo>
                  <a:lnTo>
                    <a:pt x="380" y="95"/>
                  </a:lnTo>
                  <a:lnTo>
                    <a:pt x="378" y="97"/>
                  </a:lnTo>
                  <a:lnTo>
                    <a:pt x="371" y="104"/>
                  </a:lnTo>
                  <a:lnTo>
                    <a:pt x="364" y="109"/>
                  </a:lnTo>
                  <a:lnTo>
                    <a:pt x="359" y="111"/>
                  </a:lnTo>
                  <a:lnTo>
                    <a:pt x="352" y="111"/>
                  </a:lnTo>
                  <a:lnTo>
                    <a:pt x="342" y="114"/>
                  </a:lnTo>
                  <a:lnTo>
                    <a:pt x="335" y="114"/>
                  </a:lnTo>
                  <a:lnTo>
                    <a:pt x="328" y="114"/>
                  </a:lnTo>
                  <a:lnTo>
                    <a:pt x="321" y="111"/>
                  </a:lnTo>
                  <a:lnTo>
                    <a:pt x="312" y="109"/>
                  </a:lnTo>
                  <a:lnTo>
                    <a:pt x="304" y="104"/>
                  </a:lnTo>
                  <a:lnTo>
                    <a:pt x="297" y="102"/>
                  </a:lnTo>
                  <a:lnTo>
                    <a:pt x="290" y="97"/>
                  </a:lnTo>
                  <a:lnTo>
                    <a:pt x="290" y="97"/>
                  </a:lnTo>
                  <a:lnTo>
                    <a:pt x="290" y="102"/>
                  </a:lnTo>
                  <a:lnTo>
                    <a:pt x="290" y="111"/>
                  </a:lnTo>
                  <a:lnTo>
                    <a:pt x="288" y="118"/>
                  </a:lnTo>
                  <a:lnTo>
                    <a:pt x="288" y="123"/>
                  </a:lnTo>
                  <a:lnTo>
                    <a:pt x="286" y="128"/>
                  </a:lnTo>
                  <a:lnTo>
                    <a:pt x="281" y="133"/>
                  </a:lnTo>
                  <a:lnTo>
                    <a:pt x="281" y="135"/>
                  </a:lnTo>
                  <a:lnTo>
                    <a:pt x="279" y="135"/>
                  </a:lnTo>
                  <a:lnTo>
                    <a:pt x="279" y="135"/>
                  </a:lnTo>
                  <a:lnTo>
                    <a:pt x="279" y="137"/>
                  </a:lnTo>
                  <a:lnTo>
                    <a:pt x="279" y="137"/>
                  </a:lnTo>
                  <a:lnTo>
                    <a:pt x="274" y="142"/>
                  </a:lnTo>
                  <a:lnTo>
                    <a:pt x="271" y="144"/>
                  </a:lnTo>
                  <a:lnTo>
                    <a:pt x="269" y="147"/>
                  </a:lnTo>
                  <a:lnTo>
                    <a:pt x="267" y="147"/>
                  </a:lnTo>
                  <a:lnTo>
                    <a:pt x="264" y="147"/>
                  </a:lnTo>
                  <a:lnTo>
                    <a:pt x="264" y="147"/>
                  </a:lnTo>
                  <a:lnTo>
                    <a:pt x="264" y="147"/>
                  </a:lnTo>
                  <a:lnTo>
                    <a:pt x="255" y="142"/>
                  </a:lnTo>
                  <a:lnTo>
                    <a:pt x="248" y="140"/>
                  </a:lnTo>
                  <a:lnTo>
                    <a:pt x="248" y="140"/>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157" name="Freeform 156">
              <a:extLst>
                <a:ext uri="{FF2B5EF4-FFF2-40B4-BE49-F238E27FC236}">
                  <a16:creationId xmlns:a16="http://schemas.microsoft.com/office/drawing/2014/main" id="{45AC98EA-1CB9-4B2C-B251-74CAAD53E3F4}"/>
                </a:ext>
              </a:extLst>
            </p:cNvPr>
            <p:cNvSpPr>
              <a:spLocks/>
            </p:cNvSpPr>
            <p:nvPr/>
          </p:nvSpPr>
          <p:spPr bwMode="auto">
            <a:xfrm>
              <a:off x="3765703" y="3384076"/>
              <a:ext cx="999322" cy="1163667"/>
            </a:xfrm>
            <a:custGeom>
              <a:avLst/>
              <a:gdLst/>
              <a:ahLst/>
              <a:cxnLst>
                <a:cxn ang="0">
                  <a:pos x="1259" y="359"/>
                </a:cxn>
                <a:cxn ang="0">
                  <a:pos x="1278" y="397"/>
                </a:cxn>
                <a:cxn ang="0">
                  <a:pos x="1179" y="383"/>
                </a:cxn>
                <a:cxn ang="0">
                  <a:pos x="1080" y="359"/>
                </a:cxn>
                <a:cxn ang="0">
                  <a:pos x="1108" y="300"/>
                </a:cxn>
                <a:cxn ang="0">
                  <a:pos x="1122" y="199"/>
                </a:cxn>
                <a:cxn ang="0">
                  <a:pos x="1056" y="175"/>
                </a:cxn>
                <a:cxn ang="0">
                  <a:pos x="981" y="130"/>
                </a:cxn>
                <a:cxn ang="0">
                  <a:pos x="950" y="76"/>
                </a:cxn>
                <a:cxn ang="0">
                  <a:pos x="877" y="22"/>
                </a:cxn>
                <a:cxn ang="0">
                  <a:pos x="768" y="0"/>
                </a:cxn>
                <a:cxn ang="0">
                  <a:pos x="714" y="111"/>
                </a:cxn>
                <a:cxn ang="0">
                  <a:pos x="681" y="166"/>
                </a:cxn>
                <a:cxn ang="0">
                  <a:pos x="700" y="227"/>
                </a:cxn>
                <a:cxn ang="0">
                  <a:pos x="607" y="305"/>
                </a:cxn>
                <a:cxn ang="0">
                  <a:pos x="534" y="331"/>
                </a:cxn>
                <a:cxn ang="0">
                  <a:pos x="485" y="348"/>
                </a:cxn>
                <a:cxn ang="0">
                  <a:pos x="437" y="341"/>
                </a:cxn>
                <a:cxn ang="0">
                  <a:pos x="461" y="435"/>
                </a:cxn>
                <a:cxn ang="0">
                  <a:pos x="494" y="511"/>
                </a:cxn>
                <a:cxn ang="0">
                  <a:pos x="435" y="560"/>
                </a:cxn>
                <a:cxn ang="0">
                  <a:pos x="189" y="596"/>
                </a:cxn>
                <a:cxn ang="0">
                  <a:pos x="149" y="652"/>
                </a:cxn>
                <a:cxn ang="0">
                  <a:pos x="90" y="721"/>
                </a:cxn>
                <a:cxn ang="0">
                  <a:pos x="152" y="787"/>
                </a:cxn>
                <a:cxn ang="0">
                  <a:pos x="211" y="853"/>
                </a:cxn>
                <a:cxn ang="0">
                  <a:pos x="173" y="926"/>
                </a:cxn>
                <a:cxn ang="0">
                  <a:pos x="121" y="985"/>
                </a:cxn>
                <a:cxn ang="0">
                  <a:pos x="24" y="1052"/>
                </a:cxn>
                <a:cxn ang="0">
                  <a:pos x="24" y="1134"/>
                </a:cxn>
                <a:cxn ang="0">
                  <a:pos x="109" y="1217"/>
                </a:cxn>
                <a:cxn ang="0">
                  <a:pos x="180" y="1349"/>
                </a:cxn>
                <a:cxn ang="0">
                  <a:pos x="348" y="1423"/>
                </a:cxn>
                <a:cxn ang="0">
                  <a:pos x="385" y="1484"/>
                </a:cxn>
                <a:cxn ang="0">
                  <a:pos x="364" y="1552"/>
                </a:cxn>
                <a:cxn ang="0">
                  <a:pos x="442" y="1555"/>
                </a:cxn>
                <a:cxn ang="0">
                  <a:pos x="503" y="1619"/>
                </a:cxn>
                <a:cxn ang="0">
                  <a:pos x="518" y="1744"/>
                </a:cxn>
                <a:cxn ang="0">
                  <a:pos x="529" y="1838"/>
                </a:cxn>
                <a:cxn ang="0">
                  <a:pos x="572" y="1834"/>
                </a:cxn>
                <a:cxn ang="0">
                  <a:pos x="643" y="1793"/>
                </a:cxn>
                <a:cxn ang="0">
                  <a:pos x="714" y="1829"/>
                </a:cxn>
                <a:cxn ang="0">
                  <a:pos x="822" y="1789"/>
                </a:cxn>
                <a:cxn ang="0">
                  <a:pos x="900" y="1758"/>
                </a:cxn>
                <a:cxn ang="0">
                  <a:pos x="1025" y="1775"/>
                </a:cxn>
                <a:cxn ang="0">
                  <a:pos x="1066" y="1711"/>
                </a:cxn>
                <a:cxn ang="0">
                  <a:pos x="1106" y="1642"/>
                </a:cxn>
                <a:cxn ang="0">
                  <a:pos x="1066" y="1529"/>
                </a:cxn>
                <a:cxn ang="0">
                  <a:pos x="1099" y="1467"/>
                </a:cxn>
                <a:cxn ang="0">
                  <a:pos x="1042" y="1425"/>
                </a:cxn>
                <a:cxn ang="0">
                  <a:pos x="1007" y="1210"/>
                </a:cxn>
                <a:cxn ang="0">
                  <a:pos x="1037" y="1047"/>
                </a:cxn>
                <a:cxn ang="0">
                  <a:pos x="1134" y="957"/>
                </a:cxn>
                <a:cxn ang="0">
                  <a:pos x="1155" y="872"/>
                </a:cxn>
                <a:cxn ang="0">
                  <a:pos x="1188" y="787"/>
                </a:cxn>
                <a:cxn ang="0">
                  <a:pos x="1243" y="754"/>
                </a:cxn>
                <a:cxn ang="0">
                  <a:pos x="1297" y="697"/>
                </a:cxn>
                <a:cxn ang="0">
                  <a:pos x="1351" y="659"/>
                </a:cxn>
                <a:cxn ang="0">
                  <a:pos x="1418" y="589"/>
                </a:cxn>
                <a:cxn ang="0">
                  <a:pos x="1429" y="499"/>
                </a:cxn>
                <a:cxn ang="0">
                  <a:pos x="1448" y="437"/>
                </a:cxn>
                <a:cxn ang="0">
                  <a:pos x="1363" y="260"/>
                </a:cxn>
              </a:cxnLst>
              <a:rect l="0" t="0" r="r" b="b"/>
              <a:pathLst>
                <a:path w="1465" h="1867">
                  <a:moveTo>
                    <a:pt x="1288" y="263"/>
                  </a:moveTo>
                  <a:lnTo>
                    <a:pt x="1288" y="267"/>
                  </a:lnTo>
                  <a:lnTo>
                    <a:pt x="1285" y="270"/>
                  </a:lnTo>
                  <a:lnTo>
                    <a:pt x="1285" y="272"/>
                  </a:lnTo>
                  <a:lnTo>
                    <a:pt x="1285" y="274"/>
                  </a:lnTo>
                  <a:lnTo>
                    <a:pt x="1283" y="279"/>
                  </a:lnTo>
                  <a:lnTo>
                    <a:pt x="1281" y="282"/>
                  </a:lnTo>
                  <a:lnTo>
                    <a:pt x="1278" y="284"/>
                  </a:lnTo>
                  <a:lnTo>
                    <a:pt x="1276" y="284"/>
                  </a:lnTo>
                  <a:lnTo>
                    <a:pt x="1276" y="286"/>
                  </a:lnTo>
                  <a:lnTo>
                    <a:pt x="1276" y="289"/>
                  </a:lnTo>
                  <a:lnTo>
                    <a:pt x="1271" y="293"/>
                  </a:lnTo>
                  <a:lnTo>
                    <a:pt x="1266" y="303"/>
                  </a:lnTo>
                  <a:lnTo>
                    <a:pt x="1264" y="315"/>
                  </a:lnTo>
                  <a:lnTo>
                    <a:pt x="1262" y="324"/>
                  </a:lnTo>
                  <a:lnTo>
                    <a:pt x="1259" y="343"/>
                  </a:lnTo>
                  <a:lnTo>
                    <a:pt x="1255" y="362"/>
                  </a:lnTo>
                  <a:lnTo>
                    <a:pt x="1259" y="359"/>
                  </a:lnTo>
                  <a:lnTo>
                    <a:pt x="1266" y="359"/>
                  </a:lnTo>
                  <a:lnTo>
                    <a:pt x="1271" y="362"/>
                  </a:lnTo>
                  <a:lnTo>
                    <a:pt x="1276" y="364"/>
                  </a:lnTo>
                  <a:lnTo>
                    <a:pt x="1281" y="367"/>
                  </a:lnTo>
                  <a:lnTo>
                    <a:pt x="1283" y="371"/>
                  </a:lnTo>
                  <a:lnTo>
                    <a:pt x="1285" y="374"/>
                  </a:lnTo>
                  <a:lnTo>
                    <a:pt x="1285" y="376"/>
                  </a:lnTo>
                  <a:lnTo>
                    <a:pt x="1288" y="383"/>
                  </a:lnTo>
                  <a:lnTo>
                    <a:pt x="1288" y="385"/>
                  </a:lnTo>
                  <a:lnTo>
                    <a:pt x="1288" y="388"/>
                  </a:lnTo>
                  <a:lnTo>
                    <a:pt x="1285" y="390"/>
                  </a:lnTo>
                  <a:lnTo>
                    <a:pt x="1283" y="393"/>
                  </a:lnTo>
                  <a:lnTo>
                    <a:pt x="1283" y="393"/>
                  </a:lnTo>
                  <a:lnTo>
                    <a:pt x="1283" y="393"/>
                  </a:lnTo>
                  <a:lnTo>
                    <a:pt x="1283" y="395"/>
                  </a:lnTo>
                  <a:lnTo>
                    <a:pt x="1283" y="395"/>
                  </a:lnTo>
                  <a:lnTo>
                    <a:pt x="1281" y="395"/>
                  </a:lnTo>
                  <a:lnTo>
                    <a:pt x="1278" y="397"/>
                  </a:lnTo>
                  <a:lnTo>
                    <a:pt x="1276" y="397"/>
                  </a:lnTo>
                  <a:lnTo>
                    <a:pt x="1271" y="402"/>
                  </a:lnTo>
                  <a:lnTo>
                    <a:pt x="1269" y="402"/>
                  </a:lnTo>
                  <a:lnTo>
                    <a:pt x="1269" y="402"/>
                  </a:lnTo>
                  <a:lnTo>
                    <a:pt x="1266" y="402"/>
                  </a:lnTo>
                  <a:lnTo>
                    <a:pt x="1266" y="402"/>
                  </a:lnTo>
                  <a:lnTo>
                    <a:pt x="1264" y="402"/>
                  </a:lnTo>
                  <a:lnTo>
                    <a:pt x="1259" y="404"/>
                  </a:lnTo>
                  <a:lnTo>
                    <a:pt x="1252" y="404"/>
                  </a:lnTo>
                  <a:lnTo>
                    <a:pt x="1250" y="402"/>
                  </a:lnTo>
                  <a:lnTo>
                    <a:pt x="1245" y="402"/>
                  </a:lnTo>
                  <a:lnTo>
                    <a:pt x="1240" y="400"/>
                  </a:lnTo>
                  <a:lnTo>
                    <a:pt x="1236" y="397"/>
                  </a:lnTo>
                  <a:lnTo>
                    <a:pt x="1233" y="397"/>
                  </a:lnTo>
                  <a:lnTo>
                    <a:pt x="1224" y="393"/>
                  </a:lnTo>
                  <a:lnTo>
                    <a:pt x="1217" y="388"/>
                  </a:lnTo>
                  <a:lnTo>
                    <a:pt x="1198" y="383"/>
                  </a:lnTo>
                  <a:lnTo>
                    <a:pt x="1179" y="383"/>
                  </a:lnTo>
                  <a:lnTo>
                    <a:pt x="1162" y="383"/>
                  </a:lnTo>
                  <a:lnTo>
                    <a:pt x="1144" y="388"/>
                  </a:lnTo>
                  <a:lnTo>
                    <a:pt x="1134" y="388"/>
                  </a:lnTo>
                  <a:lnTo>
                    <a:pt x="1129" y="390"/>
                  </a:lnTo>
                  <a:lnTo>
                    <a:pt x="1127" y="390"/>
                  </a:lnTo>
                  <a:lnTo>
                    <a:pt x="1118" y="390"/>
                  </a:lnTo>
                  <a:lnTo>
                    <a:pt x="1110" y="390"/>
                  </a:lnTo>
                  <a:lnTo>
                    <a:pt x="1103" y="388"/>
                  </a:lnTo>
                  <a:lnTo>
                    <a:pt x="1096" y="388"/>
                  </a:lnTo>
                  <a:lnTo>
                    <a:pt x="1089" y="385"/>
                  </a:lnTo>
                  <a:lnTo>
                    <a:pt x="1085" y="381"/>
                  </a:lnTo>
                  <a:lnTo>
                    <a:pt x="1080" y="378"/>
                  </a:lnTo>
                  <a:lnTo>
                    <a:pt x="1077" y="374"/>
                  </a:lnTo>
                  <a:lnTo>
                    <a:pt x="1075" y="371"/>
                  </a:lnTo>
                  <a:lnTo>
                    <a:pt x="1075" y="369"/>
                  </a:lnTo>
                  <a:lnTo>
                    <a:pt x="1075" y="369"/>
                  </a:lnTo>
                  <a:lnTo>
                    <a:pt x="1075" y="367"/>
                  </a:lnTo>
                  <a:lnTo>
                    <a:pt x="1080" y="359"/>
                  </a:lnTo>
                  <a:lnTo>
                    <a:pt x="1085" y="355"/>
                  </a:lnTo>
                  <a:lnTo>
                    <a:pt x="1092" y="350"/>
                  </a:lnTo>
                  <a:lnTo>
                    <a:pt x="1096" y="345"/>
                  </a:lnTo>
                  <a:lnTo>
                    <a:pt x="1106" y="341"/>
                  </a:lnTo>
                  <a:lnTo>
                    <a:pt x="1110" y="333"/>
                  </a:lnTo>
                  <a:lnTo>
                    <a:pt x="1113" y="333"/>
                  </a:lnTo>
                  <a:lnTo>
                    <a:pt x="1113" y="331"/>
                  </a:lnTo>
                  <a:lnTo>
                    <a:pt x="1113" y="331"/>
                  </a:lnTo>
                  <a:lnTo>
                    <a:pt x="1115" y="329"/>
                  </a:lnTo>
                  <a:lnTo>
                    <a:pt x="1120" y="322"/>
                  </a:lnTo>
                  <a:lnTo>
                    <a:pt x="1120" y="317"/>
                  </a:lnTo>
                  <a:lnTo>
                    <a:pt x="1120" y="315"/>
                  </a:lnTo>
                  <a:lnTo>
                    <a:pt x="1120" y="310"/>
                  </a:lnTo>
                  <a:lnTo>
                    <a:pt x="1120" y="307"/>
                  </a:lnTo>
                  <a:lnTo>
                    <a:pt x="1118" y="305"/>
                  </a:lnTo>
                  <a:lnTo>
                    <a:pt x="1115" y="303"/>
                  </a:lnTo>
                  <a:lnTo>
                    <a:pt x="1110" y="300"/>
                  </a:lnTo>
                  <a:lnTo>
                    <a:pt x="1108" y="300"/>
                  </a:lnTo>
                  <a:lnTo>
                    <a:pt x="1106" y="298"/>
                  </a:lnTo>
                  <a:lnTo>
                    <a:pt x="1103" y="296"/>
                  </a:lnTo>
                  <a:lnTo>
                    <a:pt x="1103" y="296"/>
                  </a:lnTo>
                  <a:lnTo>
                    <a:pt x="1092" y="272"/>
                  </a:lnTo>
                  <a:lnTo>
                    <a:pt x="1080" y="251"/>
                  </a:lnTo>
                  <a:lnTo>
                    <a:pt x="1080" y="246"/>
                  </a:lnTo>
                  <a:lnTo>
                    <a:pt x="1080" y="244"/>
                  </a:lnTo>
                  <a:lnTo>
                    <a:pt x="1082" y="234"/>
                  </a:lnTo>
                  <a:lnTo>
                    <a:pt x="1087" y="227"/>
                  </a:lnTo>
                  <a:lnTo>
                    <a:pt x="1094" y="222"/>
                  </a:lnTo>
                  <a:lnTo>
                    <a:pt x="1101" y="218"/>
                  </a:lnTo>
                  <a:lnTo>
                    <a:pt x="1108" y="211"/>
                  </a:lnTo>
                  <a:lnTo>
                    <a:pt x="1113" y="208"/>
                  </a:lnTo>
                  <a:lnTo>
                    <a:pt x="1115" y="204"/>
                  </a:lnTo>
                  <a:lnTo>
                    <a:pt x="1120" y="201"/>
                  </a:lnTo>
                  <a:lnTo>
                    <a:pt x="1120" y="199"/>
                  </a:lnTo>
                  <a:lnTo>
                    <a:pt x="1120" y="199"/>
                  </a:lnTo>
                  <a:lnTo>
                    <a:pt x="1122" y="199"/>
                  </a:lnTo>
                  <a:lnTo>
                    <a:pt x="1122" y="194"/>
                  </a:lnTo>
                  <a:lnTo>
                    <a:pt x="1125" y="192"/>
                  </a:lnTo>
                  <a:lnTo>
                    <a:pt x="1122" y="187"/>
                  </a:lnTo>
                  <a:lnTo>
                    <a:pt x="1120" y="185"/>
                  </a:lnTo>
                  <a:lnTo>
                    <a:pt x="1118" y="185"/>
                  </a:lnTo>
                  <a:lnTo>
                    <a:pt x="1118" y="182"/>
                  </a:lnTo>
                  <a:lnTo>
                    <a:pt x="1103" y="182"/>
                  </a:lnTo>
                  <a:lnTo>
                    <a:pt x="1089" y="182"/>
                  </a:lnTo>
                  <a:lnTo>
                    <a:pt x="1085" y="185"/>
                  </a:lnTo>
                  <a:lnTo>
                    <a:pt x="1080" y="187"/>
                  </a:lnTo>
                  <a:lnTo>
                    <a:pt x="1075" y="187"/>
                  </a:lnTo>
                  <a:lnTo>
                    <a:pt x="1073" y="189"/>
                  </a:lnTo>
                  <a:lnTo>
                    <a:pt x="1068" y="189"/>
                  </a:lnTo>
                  <a:lnTo>
                    <a:pt x="1063" y="189"/>
                  </a:lnTo>
                  <a:lnTo>
                    <a:pt x="1061" y="192"/>
                  </a:lnTo>
                  <a:lnTo>
                    <a:pt x="1056" y="192"/>
                  </a:lnTo>
                  <a:lnTo>
                    <a:pt x="1056" y="182"/>
                  </a:lnTo>
                  <a:lnTo>
                    <a:pt x="1056" y="175"/>
                  </a:lnTo>
                  <a:lnTo>
                    <a:pt x="1056" y="170"/>
                  </a:lnTo>
                  <a:lnTo>
                    <a:pt x="1054" y="166"/>
                  </a:lnTo>
                  <a:lnTo>
                    <a:pt x="1051" y="159"/>
                  </a:lnTo>
                  <a:lnTo>
                    <a:pt x="1049" y="156"/>
                  </a:lnTo>
                  <a:lnTo>
                    <a:pt x="1044" y="154"/>
                  </a:lnTo>
                  <a:lnTo>
                    <a:pt x="1040" y="152"/>
                  </a:lnTo>
                  <a:lnTo>
                    <a:pt x="1035" y="149"/>
                  </a:lnTo>
                  <a:lnTo>
                    <a:pt x="1030" y="149"/>
                  </a:lnTo>
                  <a:lnTo>
                    <a:pt x="1025" y="149"/>
                  </a:lnTo>
                  <a:lnTo>
                    <a:pt x="1023" y="149"/>
                  </a:lnTo>
                  <a:lnTo>
                    <a:pt x="1011" y="149"/>
                  </a:lnTo>
                  <a:lnTo>
                    <a:pt x="1002" y="149"/>
                  </a:lnTo>
                  <a:lnTo>
                    <a:pt x="992" y="147"/>
                  </a:lnTo>
                  <a:lnTo>
                    <a:pt x="985" y="142"/>
                  </a:lnTo>
                  <a:lnTo>
                    <a:pt x="981" y="140"/>
                  </a:lnTo>
                  <a:lnTo>
                    <a:pt x="981" y="137"/>
                  </a:lnTo>
                  <a:lnTo>
                    <a:pt x="978" y="133"/>
                  </a:lnTo>
                  <a:lnTo>
                    <a:pt x="981" y="130"/>
                  </a:lnTo>
                  <a:lnTo>
                    <a:pt x="983" y="121"/>
                  </a:lnTo>
                  <a:lnTo>
                    <a:pt x="990" y="114"/>
                  </a:lnTo>
                  <a:lnTo>
                    <a:pt x="995" y="107"/>
                  </a:lnTo>
                  <a:lnTo>
                    <a:pt x="1002" y="100"/>
                  </a:lnTo>
                  <a:lnTo>
                    <a:pt x="1004" y="95"/>
                  </a:lnTo>
                  <a:lnTo>
                    <a:pt x="1007" y="90"/>
                  </a:lnTo>
                  <a:lnTo>
                    <a:pt x="1007" y="88"/>
                  </a:lnTo>
                  <a:lnTo>
                    <a:pt x="1007" y="85"/>
                  </a:lnTo>
                  <a:lnTo>
                    <a:pt x="1004" y="78"/>
                  </a:lnTo>
                  <a:lnTo>
                    <a:pt x="999" y="74"/>
                  </a:lnTo>
                  <a:lnTo>
                    <a:pt x="997" y="71"/>
                  </a:lnTo>
                  <a:lnTo>
                    <a:pt x="992" y="69"/>
                  </a:lnTo>
                  <a:lnTo>
                    <a:pt x="983" y="64"/>
                  </a:lnTo>
                  <a:lnTo>
                    <a:pt x="978" y="62"/>
                  </a:lnTo>
                  <a:lnTo>
                    <a:pt x="976" y="64"/>
                  </a:lnTo>
                  <a:lnTo>
                    <a:pt x="966" y="64"/>
                  </a:lnTo>
                  <a:lnTo>
                    <a:pt x="957" y="69"/>
                  </a:lnTo>
                  <a:lnTo>
                    <a:pt x="950" y="76"/>
                  </a:lnTo>
                  <a:lnTo>
                    <a:pt x="945" y="78"/>
                  </a:lnTo>
                  <a:lnTo>
                    <a:pt x="943" y="81"/>
                  </a:lnTo>
                  <a:lnTo>
                    <a:pt x="943" y="81"/>
                  </a:lnTo>
                  <a:lnTo>
                    <a:pt x="931" y="85"/>
                  </a:lnTo>
                  <a:lnTo>
                    <a:pt x="919" y="85"/>
                  </a:lnTo>
                  <a:lnTo>
                    <a:pt x="907" y="85"/>
                  </a:lnTo>
                  <a:lnTo>
                    <a:pt x="903" y="85"/>
                  </a:lnTo>
                  <a:lnTo>
                    <a:pt x="898" y="83"/>
                  </a:lnTo>
                  <a:lnTo>
                    <a:pt x="893" y="83"/>
                  </a:lnTo>
                  <a:lnTo>
                    <a:pt x="891" y="81"/>
                  </a:lnTo>
                  <a:lnTo>
                    <a:pt x="888" y="78"/>
                  </a:lnTo>
                  <a:lnTo>
                    <a:pt x="886" y="74"/>
                  </a:lnTo>
                  <a:lnTo>
                    <a:pt x="879" y="62"/>
                  </a:lnTo>
                  <a:lnTo>
                    <a:pt x="879" y="57"/>
                  </a:lnTo>
                  <a:lnTo>
                    <a:pt x="879" y="55"/>
                  </a:lnTo>
                  <a:lnTo>
                    <a:pt x="879" y="41"/>
                  </a:lnTo>
                  <a:lnTo>
                    <a:pt x="879" y="26"/>
                  </a:lnTo>
                  <a:lnTo>
                    <a:pt x="877" y="22"/>
                  </a:lnTo>
                  <a:lnTo>
                    <a:pt x="877" y="19"/>
                  </a:lnTo>
                  <a:lnTo>
                    <a:pt x="874" y="19"/>
                  </a:lnTo>
                  <a:lnTo>
                    <a:pt x="865" y="17"/>
                  </a:lnTo>
                  <a:lnTo>
                    <a:pt x="858" y="17"/>
                  </a:lnTo>
                  <a:lnTo>
                    <a:pt x="848" y="19"/>
                  </a:lnTo>
                  <a:lnTo>
                    <a:pt x="839" y="22"/>
                  </a:lnTo>
                  <a:lnTo>
                    <a:pt x="832" y="24"/>
                  </a:lnTo>
                  <a:lnTo>
                    <a:pt x="827" y="29"/>
                  </a:lnTo>
                  <a:lnTo>
                    <a:pt x="822" y="29"/>
                  </a:lnTo>
                  <a:lnTo>
                    <a:pt x="820" y="29"/>
                  </a:lnTo>
                  <a:lnTo>
                    <a:pt x="813" y="26"/>
                  </a:lnTo>
                  <a:lnTo>
                    <a:pt x="806" y="22"/>
                  </a:lnTo>
                  <a:lnTo>
                    <a:pt x="799" y="17"/>
                  </a:lnTo>
                  <a:lnTo>
                    <a:pt x="794" y="12"/>
                  </a:lnTo>
                  <a:lnTo>
                    <a:pt x="789" y="7"/>
                  </a:lnTo>
                  <a:lnTo>
                    <a:pt x="787" y="5"/>
                  </a:lnTo>
                  <a:lnTo>
                    <a:pt x="777" y="0"/>
                  </a:lnTo>
                  <a:lnTo>
                    <a:pt x="768" y="0"/>
                  </a:lnTo>
                  <a:lnTo>
                    <a:pt x="763" y="0"/>
                  </a:lnTo>
                  <a:lnTo>
                    <a:pt x="759" y="0"/>
                  </a:lnTo>
                  <a:lnTo>
                    <a:pt x="756" y="3"/>
                  </a:lnTo>
                  <a:lnTo>
                    <a:pt x="754" y="7"/>
                  </a:lnTo>
                  <a:lnTo>
                    <a:pt x="744" y="43"/>
                  </a:lnTo>
                  <a:lnTo>
                    <a:pt x="737" y="78"/>
                  </a:lnTo>
                  <a:lnTo>
                    <a:pt x="735" y="81"/>
                  </a:lnTo>
                  <a:lnTo>
                    <a:pt x="733" y="83"/>
                  </a:lnTo>
                  <a:lnTo>
                    <a:pt x="730" y="85"/>
                  </a:lnTo>
                  <a:lnTo>
                    <a:pt x="730" y="88"/>
                  </a:lnTo>
                  <a:lnTo>
                    <a:pt x="723" y="93"/>
                  </a:lnTo>
                  <a:lnTo>
                    <a:pt x="721" y="100"/>
                  </a:lnTo>
                  <a:lnTo>
                    <a:pt x="718" y="100"/>
                  </a:lnTo>
                  <a:lnTo>
                    <a:pt x="716" y="102"/>
                  </a:lnTo>
                  <a:lnTo>
                    <a:pt x="711" y="107"/>
                  </a:lnTo>
                  <a:lnTo>
                    <a:pt x="711" y="107"/>
                  </a:lnTo>
                  <a:lnTo>
                    <a:pt x="711" y="109"/>
                  </a:lnTo>
                  <a:lnTo>
                    <a:pt x="714" y="111"/>
                  </a:lnTo>
                  <a:lnTo>
                    <a:pt x="714" y="111"/>
                  </a:lnTo>
                  <a:lnTo>
                    <a:pt x="714" y="111"/>
                  </a:lnTo>
                  <a:lnTo>
                    <a:pt x="714" y="114"/>
                  </a:lnTo>
                  <a:lnTo>
                    <a:pt x="714" y="114"/>
                  </a:lnTo>
                  <a:lnTo>
                    <a:pt x="714" y="114"/>
                  </a:lnTo>
                  <a:lnTo>
                    <a:pt x="714" y="114"/>
                  </a:lnTo>
                  <a:lnTo>
                    <a:pt x="714" y="114"/>
                  </a:lnTo>
                  <a:lnTo>
                    <a:pt x="714" y="114"/>
                  </a:lnTo>
                  <a:lnTo>
                    <a:pt x="714" y="116"/>
                  </a:lnTo>
                  <a:lnTo>
                    <a:pt x="707" y="116"/>
                  </a:lnTo>
                  <a:lnTo>
                    <a:pt x="702" y="118"/>
                  </a:lnTo>
                  <a:lnTo>
                    <a:pt x="697" y="121"/>
                  </a:lnTo>
                  <a:lnTo>
                    <a:pt x="692" y="123"/>
                  </a:lnTo>
                  <a:lnTo>
                    <a:pt x="690" y="128"/>
                  </a:lnTo>
                  <a:lnTo>
                    <a:pt x="688" y="133"/>
                  </a:lnTo>
                  <a:lnTo>
                    <a:pt x="685" y="137"/>
                  </a:lnTo>
                  <a:lnTo>
                    <a:pt x="683" y="144"/>
                  </a:lnTo>
                  <a:lnTo>
                    <a:pt x="681" y="166"/>
                  </a:lnTo>
                  <a:lnTo>
                    <a:pt x="678" y="173"/>
                  </a:lnTo>
                  <a:lnTo>
                    <a:pt x="678" y="173"/>
                  </a:lnTo>
                  <a:lnTo>
                    <a:pt x="676" y="175"/>
                  </a:lnTo>
                  <a:lnTo>
                    <a:pt x="676" y="175"/>
                  </a:lnTo>
                  <a:lnTo>
                    <a:pt x="676" y="180"/>
                  </a:lnTo>
                  <a:lnTo>
                    <a:pt x="674" y="182"/>
                  </a:lnTo>
                  <a:lnTo>
                    <a:pt x="669" y="189"/>
                  </a:lnTo>
                  <a:lnTo>
                    <a:pt x="666" y="192"/>
                  </a:lnTo>
                  <a:lnTo>
                    <a:pt x="666" y="194"/>
                  </a:lnTo>
                  <a:lnTo>
                    <a:pt x="669" y="196"/>
                  </a:lnTo>
                  <a:lnTo>
                    <a:pt x="671" y="201"/>
                  </a:lnTo>
                  <a:lnTo>
                    <a:pt x="674" y="204"/>
                  </a:lnTo>
                  <a:lnTo>
                    <a:pt x="676" y="206"/>
                  </a:lnTo>
                  <a:lnTo>
                    <a:pt x="683" y="208"/>
                  </a:lnTo>
                  <a:lnTo>
                    <a:pt x="688" y="213"/>
                  </a:lnTo>
                  <a:lnTo>
                    <a:pt x="692" y="218"/>
                  </a:lnTo>
                  <a:lnTo>
                    <a:pt x="697" y="225"/>
                  </a:lnTo>
                  <a:lnTo>
                    <a:pt x="700" y="227"/>
                  </a:lnTo>
                  <a:lnTo>
                    <a:pt x="700" y="232"/>
                  </a:lnTo>
                  <a:lnTo>
                    <a:pt x="700" y="234"/>
                  </a:lnTo>
                  <a:lnTo>
                    <a:pt x="700" y="237"/>
                  </a:lnTo>
                  <a:lnTo>
                    <a:pt x="697" y="239"/>
                  </a:lnTo>
                  <a:lnTo>
                    <a:pt x="695" y="241"/>
                  </a:lnTo>
                  <a:lnTo>
                    <a:pt x="692" y="244"/>
                  </a:lnTo>
                  <a:lnTo>
                    <a:pt x="692" y="246"/>
                  </a:lnTo>
                  <a:lnTo>
                    <a:pt x="690" y="246"/>
                  </a:lnTo>
                  <a:lnTo>
                    <a:pt x="683" y="251"/>
                  </a:lnTo>
                  <a:lnTo>
                    <a:pt x="674" y="256"/>
                  </a:lnTo>
                  <a:lnTo>
                    <a:pt x="664" y="260"/>
                  </a:lnTo>
                  <a:lnTo>
                    <a:pt x="655" y="265"/>
                  </a:lnTo>
                  <a:lnTo>
                    <a:pt x="643" y="270"/>
                  </a:lnTo>
                  <a:lnTo>
                    <a:pt x="633" y="277"/>
                  </a:lnTo>
                  <a:lnTo>
                    <a:pt x="626" y="284"/>
                  </a:lnTo>
                  <a:lnTo>
                    <a:pt x="619" y="293"/>
                  </a:lnTo>
                  <a:lnTo>
                    <a:pt x="612" y="300"/>
                  </a:lnTo>
                  <a:lnTo>
                    <a:pt x="607" y="305"/>
                  </a:lnTo>
                  <a:lnTo>
                    <a:pt x="603" y="312"/>
                  </a:lnTo>
                  <a:lnTo>
                    <a:pt x="596" y="317"/>
                  </a:lnTo>
                  <a:lnTo>
                    <a:pt x="593" y="319"/>
                  </a:lnTo>
                  <a:lnTo>
                    <a:pt x="591" y="322"/>
                  </a:lnTo>
                  <a:lnTo>
                    <a:pt x="586" y="324"/>
                  </a:lnTo>
                  <a:lnTo>
                    <a:pt x="584" y="326"/>
                  </a:lnTo>
                  <a:lnTo>
                    <a:pt x="577" y="329"/>
                  </a:lnTo>
                  <a:lnTo>
                    <a:pt x="572" y="331"/>
                  </a:lnTo>
                  <a:lnTo>
                    <a:pt x="563" y="333"/>
                  </a:lnTo>
                  <a:lnTo>
                    <a:pt x="555" y="333"/>
                  </a:lnTo>
                  <a:lnTo>
                    <a:pt x="555" y="333"/>
                  </a:lnTo>
                  <a:lnTo>
                    <a:pt x="555" y="333"/>
                  </a:lnTo>
                  <a:lnTo>
                    <a:pt x="553" y="333"/>
                  </a:lnTo>
                  <a:lnTo>
                    <a:pt x="551" y="333"/>
                  </a:lnTo>
                  <a:lnTo>
                    <a:pt x="548" y="333"/>
                  </a:lnTo>
                  <a:lnTo>
                    <a:pt x="541" y="333"/>
                  </a:lnTo>
                  <a:lnTo>
                    <a:pt x="537" y="331"/>
                  </a:lnTo>
                  <a:lnTo>
                    <a:pt x="534" y="331"/>
                  </a:lnTo>
                  <a:lnTo>
                    <a:pt x="529" y="326"/>
                  </a:lnTo>
                  <a:lnTo>
                    <a:pt x="525" y="324"/>
                  </a:lnTo>
                  <a:lnTo>
                    <a:pt x="522" y="322"/>
                  </a:lnTo>
                  <a:lnTo>
                    <a:pt x="501" y="310"/>
                  </a:lnTo>
                  <a:lnTo>
                    <a:pt x="496" y="307"/>
                  </a:lnTo>
                  <a:lnTo>
                    <a:pt x="492" y="307"/>
                  </a:lnTo>
                  <a:lnTo>
                    <a:pt x="489" y="310"/>
                  </a:lnTo>
                  <a:lnTo>
                    <a:pt x="487" y="312"/>
                  </a:lnTo>
                  <a:lnTo>
                    <a:pt x="487" y="317"/>
                  </a:lnTo>
                  <a:lnTo>
                    <a:pt x="487" y="324"/>
                  </a:lnTo>
                  <a:lnTo>
                    <a:pt x="487" y="333"/>
                  </a:lnTo>
                  <a:lnTo>
                    <a:pt x="487" y="336"/>
                  </a:lnTo>
                  <a:lnTo>
                    <a:pt x="487" y="338"/>
                  </a:lnTo>
                  <a:lnTo>
                    <a:pt x="487" y="338"/>
                  </a:lnTo>
                  <a:lnTo>
                    <a:pt x="487" y="341"/>
                  </a:lnTo>
                  <a:lnTo>
                    <a:pt x="487" y="343"/>
                  </a:lnTo>
                  <a:lnTo>
                    <a:pt x="487" y="345"/>
                  </a:lnTo>
                  <a:lnTo>
                    <a:pt x="485" y="348"/>
                  </a:lnTo>
                  <a:lnTo>
                    <a:pt x="485" y="350"/>
                  </a:lnTo>
                  <a:lnTo>
                    <a:pt x="482" y="350"/>
                  </a:lnTo>
                  <a:lnTo>
                    <a:pt x="480" y="350"/>
                  </a:lnTo>
                  <a:lnTo>
                    <a:pt x="480" y="350"/>
                  </a:lnTo>
                  <a:lnTo>
                    <a:pt x="477" y="350"/>
                  </a:lnTo>
                  <a:lnTo>
                    <a:pt x="477" y="352"/>
                  </a:lnTo>
                  <a:lnTo>
                    <a:pt x="477" y="350"/>
                  </a:lnTo>
                  <a:lnTo>
                    <a:pt x="477" y="350"/>
                  </a:lnTo>
                  <a:lnTo>
                    <a:pt x="475" y="350"/>
                  </a:lnTo>
                  <a:lnTo>
                    <a:pt x="475" y="350"/>
                  </a:lnTo>
                  <a:lnTo>
                    <a:pt x="473" y="350"/>
                  </a:lnTo>
                  <a:lnTo>
                    <a:pt x="473" y="350"/>
                  </a:lnTo>
                  <a:lnTo>
                    <a:pt x="473" y="350"/>
                  </a:lnTo>
                  <a:lnTo>
                    <a:pt x="470" y="350"/>
                  </a:lnTo>
                  <a:lnTo>
                    <a:pt x="459" y="345"/>
                  </a:lnTo>
                  <a:lnTo>
                    <a:pt x="449" y="343"/>
                  </a:lnTo>
                  <a:lnTo>
                    <a:pt x="442" y="341"/>
                  </a:lnTo>
                  <a:lnTo>
                    <a:pt x="437" y="341"/>
                  </a:lnTo>
                  <a:lnTo>
                    <a:pt x="433" y="341"/>
                  </a:lnTo>
                  <a:lnTo>
                    <a:pt x="430" y="343"/>
                  </a:lnTo>
                  <a:lnTo>
                    <a:pt x="426" y="345"/>
                  </a:lnTo>
                  <a:lnTo>
                    <a:pt x="426" y="350"/>
                  </a:lnTo>
                  <a:lnTo>
                    <a:pt x="426" y="355"/>
                  </a:lnTo>
                  <a:lnTo>
                    <a:pt x="426" y="359"/>
                  </a:lnTo>
                  <a:lnTo>
                    <a:pt x="426" y="362"/>
                  </a:lnTo>
                  <a:lnTo>
                    <a:pt x="428" y="364"/>
                  </a:lnTo>
                  <a:lnTo>
                    <a:pt x="433" y="369"/>
                  </a:lnTo>
                  <a:lnTo>
                    <a:pt x="442" y="378"/>
                  </a:lnTo>
                  <a:lnTo>
                    <a:pt x="449" y="390"/>
                  </a:lnTo>
                  <a:lnTo>
                    <a:pt x="456" y="400"/>
                  </a:lnTo>
                  <a:lnTo>
                    <a:pt x="461" y="404"/>
                  </a:lnTo>
                  <a:lnTo>
                    <a:pt x="463" y="409"/>
                  </a:lnTo>
                  <a:lnTo>
                    <a:pt x="463" y="414"/>
                  </a:lnTo>
                  <a:lnTo>
                    <a:pt x="463" y="419"/>
                  </a:lnTo>
                  <a:lnTo>
                    <a:pt x="461" y="433"/>
                  </a:lnTo>
                  <a:lnTo>
                    <a:pt x="461" y="435"/>
                  </a:lnTo>
                  <a:lnTo>
                    <a:pt x="461" y="440"/>
                  </a:lnTo>
                  <a:lnTo>
                    <a:pt x="461" y="447"/>
                  </a:lnTo>
                  <a:lnTo>
                    <a:pt x="461" y="452"/>
                  </a:lnTo>
                  <a:lnTo>
                    <a:pt x="463" y="459"/>
                  </a:lnTo>
                  <a:lnTo>
                    <a:pt x="468" y="463"/>
                  </a:lnTo>
                  <a:lnTo>
                    <a:pt x="473" y="468"/>
                  </a:lnTo>
                  <a:lnTo>
                    <a:pt x="477" y="473"/>
                  </a:lnTo>
                  <a:lnTo>
                    <a:pt x="485" y="478"/>
                  </a:lnTo>
                  <a:lnTo>
                    <a:pt x="494" y="485"/>
                  </a:lnTo>
                  <a:lnTo>
                    <a:pt x="496" y="485"/>
                  </a:lnTo>
                  <a:lnTo>
                    <a:pt x="499" y="489"/>
                  </a:lnTo>
                  <a:lnTo>
                    <a:pt x="501" y="492"/>
                  </a:lnTo>
                  <a:lnTo>
                    <a:pt x="501" y="494"/>
                  </a:lnTo>
                  <a:lnTo>
                    <a:pt x="501" y="499"/>
                  </a:lnTo>
                  <a:lnTo>
                    <a:pt x="499" y="501"/>
                  </a:lnTo>
                  <a:lnTo>
                    <a:pt x="496" y="506"/>
                  </a:lnTo>
                  <a:lnTo>
                    <a:pt x="494" y="511"/>
                  </a:lnTo>
                  <a:lnTo>
                    <a:pt x="494" y="511"/>
                  </a:lnTo>
                  <a:lnTo>
                    <a:pt x="494" y="511"/>
                  </a:lnTo>
                  <a:lnTo>
                    <a:pt x="494" y="511"/>
                  </a:lnTo>
                  <a:lnTo>
                    <a:pt x="492" y="511"/>
                  </a:lnTo>
                  <a:lnTo>
                    <a:pt x="489" y="511"/>
                  </a:lnTo>
                  <a:lnTo>
                    <a:pt x="489" y="511"/>
                  </a:lnTo>
                  <a:lnTo>
                    <a:pt x="480" y="511"/>
                  </a:lnTo>
                  <a:lnTo>
                    <a:pt x="473" y="511"/>
                  </a:lnTo>
                  <a:lnTo>
                    <a:pt x="466" y="511"/>
                  </a:lnTo>
                  <a:lnTo>
                    <a:pt x="461" y="513"/>
                  </a:lnTo>
                  <a:lnTo>
                    <a:pt x="454" y="515"/>
                  </a:lnTo>
                  <a:lnTo>
                    <a:pt x="449" y="518"/>
                  </a:lnTo>
                  <a:lnTo>
                    <a:pt x="444" y="522"/>
                  </a:lnTo>
                  <a:lnTo>
                    <a:pt x="442" y="527"/>
                  </a:lnTo>
                  <a:lnTo>
                    <a:pt x="437" y="532"/>
                  </a:lnTo>
                  <a:lnTo>
                    <a:pt x="435" y="541"/>
                  </a:lnTo>
                  <a:lnTo>
                    <a:pt x="435" y="544"/>
                  </a:lnTo>
                  <a:lnTo>
                    <a:pt x="435" y="548"/>
                  </a:lnTo>
                  <a:lnTo>
                    <a:pt x="435" y="560"/>
                  </a:lnTo>
                  <a:lnTo>
                    <a:pt x="437" y="570"/>
                  </a:lnTo>
                  <a:lnTo>
                    <a:pt x="437" y="582"/>
                  </a:lnTo>
                  <a:lnTo>
                    <a:pt x="440" y="584"/>
                  </a:lnTo>
                  <a:lnTo>
                    <a:pt x="442" y="589"/>
                  </a:lnTo>
                  <a:lnTo>
                    <a:pt x="421" y="589"/>
                  </a:lnTo>
                  <a:lnTo>
                    <a:pt x="402" y="589"/>
                  </a:lnTo>
                  <a:lnTo>
                    <a:pt x="385" y="591"/>
                  </a:lnTo>
                  <a:lnTo>
                    <a:pt x="369" y="593"/>
                  </a:lnTo>
                  <a:lnTo>
                    <a:pt x="364" y="593"/>
                  </a:lnTo>
                  <a:lnTo>
                    <a:pt x="362" y="593"/>
                  </a:lnTo>
                  <a:lnTo>
                    <a:pt x="338" y="591"/>
                  </a:lnTo>
                  <a:lnTo>
                    <a:pt x="300" y="589"/>
                  </a:lnTo>
                  <a:lnTo>
                    <a:pt x="253" y="589"/>
                  </a:lnTo>
                  <a:lnTo>
                    <a:pt x="211" y="589"/>
                  </a:lnTo>
                  <a:lnTo>
                    <a:pt x="203" y="591"/>
                  </a:lnTo>
                  <a:lnTo>
                    <a:pt x="199" y="591"/>
                  </a:lnTo>
                  <a:lnTo>
                    <a:pt x="194" y="593"/>
                  </a:lnTo>
                  <a:lnTo>
                    <a:pt x="189" y="596"/>
                  </a:lnTo>
                  <a:lnTo>
                    <a:pt x="187" y="598"/>
                  </a:lnTo>
                  <a:lnTo>
                    <a:pt x="185" y="603"/>
                  </a:lnTo>
                  <a:lnTo>
                    <a:pt x="180" y="605"/>
                  </a:lnTo>
                  <a:lnTo>
                    <a:pt x="178" y="610"/>
                  </a:lnTo>
                  <a:lnTo>
                    <a:pt x="178" y="615"/>
                  </a:lnTo>
                  <a:lnTo>
                    <a:pt x="175" y="622"/>
                  </a:lnTo>
                  <a:lnTo>
                    <a:pt x="175" y="624"/>
                  </a:lnTo>
                  <a:lnTo>
                    <a:pt x="173" y="629"/>
                  </a:lnTo>
                  <a:lnTo>
                    <a:pt x="170" y="634"/>
                  </a:lnTo>
                  <a:lnTo>
                    <a:pt x="170" y="636"/>
                  </a:lnTo>
                  <a:lnTo>
                    <a:pt x="168" y="638"/>
                  </a:lnTo>
                  <a:lnTo>
                    <a:pt x="166" y="643"/>
                  </a:lnTo>
                  <a:lnTo>
                    <a:pt x="163" y="645"/>
                  </a:lnTo>
                  <a:lnTo>
                    <a:pt x="161" y="648"/>
                  </a:lnTo>
                  <a:lnTo>
                    <a:pt x="159" y="648"/>
                  </a:lnTo>
                  <a:lnTo>
                    <a:pt x="156" y="650"/>
                  </a:lnTo>
                  <a:lnTo>
                    <a:pt x="154" y="650"/>
                  </a:lnTo>
                  <a:lnTo>
                    <a:pt x="149" y="652"/>
                  </a:lnTo>
                  <a:lnTo>
                    <a:pt x="149" y="652"/>
                  </a:lnTo>
                  <a:lnTo>
                    <a:pt x="147" y="655"/>
                  </a:lnTo>
                  <a:lnTo>
                    <a:pt x="144" y="655"/>
                  </a:lnTo>
                  <a:lnTo>
                    <a:pt x="142" y="655"/>
                  </a:lnTo>
                  <a:lnTo>
                    <a:pt x="140" y="655"/>
                  </a:lnTo>
                  <a:lnTo>
                    <a:pt x="137" y="655"/>
                  </a:lnTo>
                  <a:lnTo>
                    <a:pt x="133" y="655"/>
                  </a:lnTo>
                  <a:lnTo>
                    <a:pt x="130" y="655"/>
                  </a:lnTo>
                  <a:lnTo>
                    <a:pt x="130" y="655"/>
                  </a:lnTo>
                  <a:lnTo>
                    <a:pt x="114" y="655"/>
                  </a:lnTo>
                  <a:lnTo>
                    <a:pt x="97" y="657"/>
                  </a:lnTo>
                  <a:lnTo>
                    <a:pt x="95" y="659"/>
                  </a:lnTo>
                  <a:lnTo>
                    <a:pt x="92" y="664"/>
                  </a:lnTo>
                  <a:lnTo>
                    <a:pt x="85" y="676"/>
                  </a:lnTo>
                  <a:lnTo>
                    <a:pt x="83" y="688"/>
                  </a:lnTo>
                  <a:lnTo>
                    <a:pt x="83" y="700"/>
                  </a:lnTo>
                  <a:lnTo>
                    <a:pt x="85" y="714"/>
                  </a:lnTo>
                  <a:lnTo>
                    <a:pt x="90" y="721"/>
                  </a:lnTo>
                  <a:lnTo>
                    <a:pt x="90" y="726"/>
                  </a:lnTo>
                  <a:lnTo>
                    <a:pt x="92" y="730"/>
                  </a:lnTo>
                  <a:lnTo>
                    <a:pt x="95" y="754"/>
                  </a:lnTo>
                  <a:lnTo>
                    <a:pt x="97" y="763"/>
                  </a:lnTo>
                  <a:lnTo>
                    <a:pt x="97" y="771"/>
                  </a:lnTo>
                  <a:lnTo>
                    <a:pt x="100" y="775"/>
                  </a:lnTo>
                  <a:lnTo>
                    <a:pt x="102" y="780"/>
                  </a:lnTo>
                  <a:lnTo>
                    <a:pt x="104" y="782"/>
                  </a:lnTo>
                  <a:lnTo>
                    <a:pt x="111" y="789"/>
                  </a:lnTo>
                  <a:lnTo>
                    <a:pt x="116" y="789"/>
                  </a:lnTo>
                  <a:lnTo>
                    <a:pt x="121" y="789"/>
                  </a:lnTo>
                  <a:lnTo>
                    <a:pt x="126" y="789"/>
                  </a:lnTo>
                  <a:lnTo>
                    <a:pt x="128" y="789"/>
                  </a:lnTo>
                  <a:lnTo>
                    <a:pt x="133" y="789"/>
                  </a:lnTo>
                  <a:lnTo>
                    <a:pt x="137" y="787"/>
                  </a:lnTo>
                  <a:lnTo>
                    <a:pt x="140" y="787"/>
                  </a:lnTo>
                  <a:lnTo>
                    <a:pt x="144" y="787"/>
                  </a:lnTo>
                  <a:lnTo>
                    <a:pt x="152" y="787"/>
                  </a:lnTo>
                  <a:lnTo>
                    <a:pt x="161" y="787"/>
                  </a:lnTo>
                  <a:lnTo>
                    <a:pt x="163" y="787"/>
                  </a:lnTo>
                  <a:lnTo>
                    <a:pt x="168" y="789"/>
                  </a:lnTo>
                  <a:lnTo>
                    <a:pt x="175" y="792"/>
                  </a:lnTo>
                  <a:lnTo>
                    <a:pt x="178" y="797"/>
                  </a:lnTo>
                  <a:lnTo>
                    <a:pt x="182" y="801"/>
                  </a:lnTo>
                  <a:lnTo>
                    <a:pt x="182" y="806"/>
                  </a:lnTo>
                  <a:lnTo>
                    <a:pt x="185" y="811"/>
                  </a:lnTo>
                  <a:lnTo>
                    <a:pt x="185" y="813"/>
                  </a:lnTo>
                  <a:lnTo>
                    <a:pt x="187" y="820"/>
                  </a:lnTo>
                  <a:lnTo>
                    <a:pt x="187" y="820"/>
                  </a:lnTo>
                  <a:lnTo>
                    <a:pt x="192" y="825"/>
                  </a:lnTo>
                  <a:lnTo>
                    <a:pt x="196" y="827"/>
                  </a:lnTo>
                  <a:lnTo>
                    <a:pt x="201" y="832"/>
                  </a:lnTo>
                  <a:lnTo>
                    <a:pt x="206" y="837"/>
                  </a:lnTo>
                  <a:lnTo>
                    <a:pt x="208" y="841"/>
                  </a:lnTo>
                  <a:lnTo>
                    <a:pt x="211" y="846"/>
                  </a:lnTo>
                  <a:lnTo>
                    <a:pt x="211" y="853"/>
                  </a:lnTo>
                  <a:lnTo>
                    <a:pt x="208" y="860"/>
                  </a:lnTo>
                  <a:lnTo>
                    <a:pt x="206" y="867"/>
                  </a:lnTo>
                  <a:lnTo>
                    <a:pt x="203" y="874"/>
                  </a:lnTo>
                  <a:lnTo>
                    <a:pt x="196" y="886"/>
                  </a:lnTo>
                  <a:lnTo>
                    <a:pt x="196" y="891"/>
                  </a:lnTo>
                  <a:lnTo>
                    <a:pt x="194" y="896"/>
                  </a:lnTo>
                  <a:lnTo>
                    <a:pt x="194" y="903"/>
                  </a:lnTo>
                  <a:lnTo>
                    <a:pt x="194" y="912"/>
                  </a:lnTo>
                  <a:lnTo>
                    <a:pt x="194" y="917"/>
                  </a:lnTo>
                  <a:lnTo>
                    <a:pt x="194" y="924"/>
                  </a:lnTo>
                  <a:lnTo>
                    <a:pt x="192" y="924"/>
                  </a:lnTo>
                  <a:lnTo>
                    <a:pt x="192" y="924"/>
                  </a:lnTo>
                  <a:lnTo>
                    <a:pt x="192" y="924"/>
                  </a:lnTo>
                  <a:lnTo>
                    <a:pt x="189" y="924"/>
                  </a:lnTo>
                  <a:lnTo>
                    <a:pt x="189" y="924"/>
                  </a:lnTo>
                  <a:lnTo>
                    <a:pt x="187" y="926"/>
                  </a:lnTo>
                  <a:lnTo>
                    <a:pt x="178" y="926"/>
                  </a:lnTo>
                  <a:lnTo>
                    <a:pt x="173" y="926"/>
                  </a:lnTo>
                  <a:lnTo>
                    <a:pt x="166" y="929"/>
                  </a:lnTo>
                  <a:lnTo>
                    <a:pt x="161" y="931"/>
                  </a:lnTo>
                  <a:lnTo>
                    <a:pt x="154" y="934"/>
                  </a:lnTo>
                  <a:lnTo>
                    <a:pt x="149" y="938"/>
                  </a:lnTo>
                  <a:lnTo>
                    <a:pt x="140" y="943"/>
                  </a:lnTo>
                  <a:lnTo>
                    <a:pt x="135" y="948"/>
                  </a:lnTo>
                  <a:lnTo>
                    <a:pt x="128" y="952"/>
                  </a:lnTo>
                  <a:lnTo>
                    <a:pt x="123" y="960"/>
                  </a:lnTo>
                  <a:lnTo>
                    <a:pt x="126" y="967"/>
                  </a:lnTo>
                  <a:lnTo>
                    <a:pt x="128" y="971"/>
                  </a:lnTo>
                  <a:lnTo>
                    <a:pt x="130" y="978"/>
                  </a:lnTo>
                  <a:lnTo>
                    <a:pt x="130" y="981"/>
                  </a:lnTo>
                  <a:lnTo>
                    <a:pt x="128" y="983"/>
                  </a:lnTo>
                  <a:lnTo>
                    <a:pt x="126" y="983"/>
                  </a:lnTo>
                  <a:lnTo>
                    <a:pt x="126" y="985"/>
                  </a:lnTo>
                  <a:lnTo>
                    <a:pt x="123" y="985"/>
                  </a:lnTo>
                  <a:lnTo>
                    <a:pt x="121" y="985"/>
                  </a:lnTo>
                  <a:lnTo>
                    <a:pt x="121" y="985"/>
                  </a:lnTo>
                  <a:lnTo>
                    <a:pt x="121" y="985"/>
                  </a:lnTo>
                  <a:lnTo>
                    <a:pt x="118" y="985"/>
                  </a:lnTo>
                  <a:lnTo>
                    <a:pt x="118" y="985"/>
                  </a:lnTo>
                  <a:lnTo>
                    <a:pt x="118" y="985"/>
                  </a:lnTo>
                  <a:lnTo>
                    <a:pt x="118" y="985"/>
                  </a:lnTo>
                  <a:lnTo>
                    <a:pt x="114" y="985"/>
                  </a:lnTo>
                  <a:lnTo>
                    <a:pt x="111" y="988"/>
                  </a:lnTo>
                  <a:lnTo>
                    <a:pt x="107" y="988"/>
                  </a:lnTo>
                  <a:lnTo>
                    <a:pt x="104" y="988"/>
                  </a:lnTo>
                  <a:lnTo>
                    <a:pt x="85" y="1000"/>
                  </a:lnTo>
                  <a:lnTo>
                    <a:pt x="74" y="1004"/>
                  </a:lnTo>
                  <a:lnTo>
                    <a:pt x="64" y="1009"/>
                  </a:lnTo>
                  <a:lnTo>
                    <a:pt x="52" y="1016"/>
                  </a:lnTo>
                  <a:lnTo>
                    <a:pt x="43" y="1023"/>
                  </a:lnTo>
                  <a:lnTo>
                    <a:pt x="36" y="1030"/>
                  </a:lnTo>
                  <a:lnTo>
                    <a:pt x="29" y="1042"/>
                  </a:lnTo>
                  <a:lnTo>
                    <a:pt x="26" y="1047"/>
                  </a:lnTo>
                  <a:lnTo>
                    <a:pt x="24" y="1052"/>
                  </a:lnTo>
                  <a:lnTo>
                    <a:pt x="24" y="1054"/>
                  </a:lnTo>
                  <a:lnTo>
                    <a:pt x="24" y="1054"/>
                  </a:lnTo>
                  <a:lnTo>
                    <a:pt x="24" y="1054"/>
                  </a:lnTo>
                  <a:lnTo>
                    <a:pt x="24" y="1054"/>
                  </a:lnTo>
                  <a:lnTo>
                    <a:pt x="24" y="1056"/>
                  </a:lnTo>
                  <a:lnTo>
                    <a:pt x="22" y="1063"/>
                  </a:lnTo>
                  <a:lnTo>
                    <a:pt x="19" y="1066"/>
                  </a:lnTo>
                  <a:lnTo>
                    <a:pt x="19" y="1068"/>
                  </a:lnTo>
                  <a:lnTo>
                    <a:pt x="17" y="1071"/>
                  </a:lnTo>
                  <a:lnTo>
                    <a:pt x="15" y="1075"/>
                  </a:lnTo>
                  <a:lnTo>
                    <a:pt x="12" y="1080"/>
                  </a:lnTo>
                  <a:lnTo>
                    <a:pt x="10" y="1082"/>
                  </a:lnTo>
                  <a:lnTo>
                    <a:pt x="5" y="1097"/>
                  </a:lnTo>
                  <a:lnTo>
                    <a:pt x="0" y="1108"/>
                  </a:lnTo>
                  <a:lnTo>
                    <a:pt x="5" y="1111"/>
                  </a:lnTo>
                  <a:lnTo>
                    <a:pt x="12" y="1118"/>
                  </a:lnTo>
                  <a:lnTo>
                    <a:pt x="19" y="1127"/>
                  </a:lnTo>
                  <a:lnTo>
                    <a:pt x="24" y="1134"/>
                  </a:lnTo>
                  <a:lnTo>
                    <a:pt x="29" y="1144"/>
                  </a:lnTo>
                  <a:lnTo>
                    <a:pt x="31" y="1151"/>
                  </a:lnTo>
                  <a:lnTo>
                    <a:pt x="36" y="1158"/>
                  </a:lnTo>
                  <a:lnTo>
                    <a:pt x="41" y="1163"/>
                  </a:lnTo>
                  <a:lnTo>
                    <a:pt x="45" y="1170"/>
                  </a:lnTo>
                  <a:lnTo>
                    <a:pt x="50" y="1172"/>
                  </a:lnTo>
                  <a:lnTo>
                    <a:pt x="55" y="1177"/>
                  </a:lnTo>
                  <a:lnTo>
                    <a:pt x="62" y="1182"/>
                  </a:lnTo>
                  <a:lnTo>
                    <a:pt x="69" y="1184"/>
                  </a:lnTo>
                  <a:lnTo>
                    <a:pt x="81" y="1191"/>
                  </a:lnTo>
                  <a:lnTo>
                    <a:pt x="85" y="1193"/>
                  </a:lnTo>
                  <a:lnTo>
                    <a:pt x="90" y="1196"/>
                  </a:lnTo>
                  <a:lnTo>
                    <a:pt x="97" y="1198"/>
                  </a:lnTo>
                  <a:lnTo>
                    <a:pt x="100" y="1198"/>
                  </a:lnTo>
                  <a:lnTo>
                    <a:pt x="102" y="1200"/>
                  </a:lnTo>
                  <a:lnTo>
                    <a:pt x="104" y="1208"/>
                  </a:lnTo>
                  <a:lnTo>
                    <a:pt x="107" y="1215"/>
                  </a:lnTo>
                  <a:lnTo>
                    <a:pt x="109" y="1217"/>
                  </a:lnTo>
                  <a:lnTo>
                    <a:pt x="111" y="1222"/>
                  </a:lnTo>
                  <a:lnTo>
                    <a:pt x="116" y="1226"/>
                  </a:lnTo>
                  <a:lnTo>
                    <a:pt x="118" y="1234"/>
                  </a:lnTo>
                  <a:lnTo>
                    <a:pt x="121" y="1238"/>
                  </a:lnTo>
                  <a:lnTo>
                    <a:pt x="126" y="1245"/>
                  </a:lnTo>
                  <a:lnTo>
                    <a:pt x="126" y="1252"/>
                  </a:lnTo>
                  <a:lnTo>
                    <a:pt x="128" y="1262"/>
                  </a:lnTo>
                  <a:lnTo>
                    <a:pt x="130" y="1278"/>
                  </a:lnTo>
                  <a:lnTo>
                    <a:pt x="130" y="1286"/>
                  </a:lnTo>
                  <a:lnTo>
                    <a:pt x="133" y="1295"/>
                  </a:lnTo>
                  <a:lnTo>
                    <a:pt x="137" y="1304"/>
                  </a:lnTo>
                  <a:lnTo>
                    <a:pt x="140" y="1309"/>
                  </a:lnTo>
                  <a:lnTo>
                    <a:pt x="144" y="1314"/>
                  </a:lnTo>
                  <a:lnTo>
                    <a:pt x="154" y="1326"/>
                  </a:lnTo>
                  <a:lnTo>
                    <a:pt x="166" y="1335"/>
                  </a:lnTo>
                  <a:lnTo>
                    <a:pt x="170" y="1337"/>
                  </a:lnTo>
                  <a:lnTo>
                    <a:pt x="173" y="1342"/>
                  </a:lnTo>
                  <a:lnTo>
                    <a:pt x="180" y="1349"/>
                  </a:lnTo>
                  <a:lnTo>
                    <a:pt x="185" y="1356"/>
                  </a:lnTo>
                  <a:lnTo>
                    <a:pt x="192" y="1366"/>
                  </a:lnTo>
                  <a:lnTo>
                    <a:pt x="199" y="1375"/>
                  </a:lnTo>
                  <a:lnTo>
                    <a:pt x="206" y="1385"/>
                  </a:lnTo>
                  <a:lnTo>
                    <a:pt x="215" y="1392"/>
                  </a:lnTo>
                  <a:lnTo>
                    <a:pt x="225" y="1397"/>
                  </a:lnTo>
                  <a:lnTo>
                    <a:pt x="239" y="1401"/>
                  </a:lnTo>
                  <a:lnTo>
                    <a:pt x="253" y="1404"/>
                  </a:lnTo>
                  <a:lnTo>
                    <a:pt x="270" y="1406"/>
                  </a:lnTo>
                  <a:lnTo>
                    <a:pt x="289" y="1406"/>
                  </a:lnTo>
                  <a:lnTo>
                    <a:pt x="303" y="1406"/>
                  </a:lnTo>
                  <a:lnTo>
                    <a:pt x="314" y="1408"/>
                  </a:lnTo>
                  <a:lnTo>
                    <a:pt x="319" y="1408"/>
                  </a:lnTo>
                  <a:lnTo>
                    <a:pt x="326" y="1411"/>
                  </a:lnTo>
                  <a:lnTo>
                    <a:pt x="331" y="1413"/>
                  </a:lnTo>
                  <a:lnTo>
                    <a:pt x="338" y="1415"/>
                  </a:lnTo>
                  <a:lnTo>
                    <a:pt x="343" y="1418"/>
                  </a:lnTo>
                  <a:lnTo>
                    <a:pt x="348" y="1423"/>
                  </a:lnTo>
                  <a:lnTo>
                    <a:pt x="350" y="1425"/>
                  </a:lnTo>
                  <a:lnTo>
                    <a:pt x="350" y="1427"/>
                  </a:lnTo>
                  <a:lnTo>
                    <a:pt x="352" y="1432"/>
                  </a:lnTo>
                  <a:lnTo>
                    <a:pt x="355" y="1437"/>
                  </a:lnTo>
                  <a:lnTo>
                    <a:pt x="357" y="1441"/>
                  </a:lnTo>
                  <a:lnTo>
                    <a:pt x="359" y="1444"/>
                  </a:lnTo>
                  <a:lnTo>
                    <a:pt x="364" y="1449"/>
                  </a:lnTo>
                  <a:lnTo>
                    <a:pt x="371" y="1453"/>
                  </a:lnTo>
                  <a:lnTo>
                    <a:pt x="381" y="1460"/>
                  </a:lnTo>
                  <a:lnTo>
                    <a:pt x="390" y="1470"/>
                  </a:lnTo>
                  <a:lnTo>
                    <a:pt x="390" y="1470"/>
                  </a:lnTo>
                  <a:lnTo>
                    <a:pt x="390" y="1475"/>
                  </a:lnTo>
                  <a:lnTo>
                    <a:pt x="390" y="1477"/>
                  </a:lnTo>
                  <a:lnTo>
                    <a:pt x="390" y="1479"/>
                  </a:lnTo>
                  <a:lnTo>
                    <a:pt x="388" y="1479"/>
                  </a:lnTo>
                  <a:lnTo>
                    <a:pt x="388" y="1482"/>
                  </a:lnTo>
                  <a:lnTo>
                    <a:pt x="385" y="1482"/>
                  </a:lnTo>
                  <a:lnTo>
                    <a:pt x="385" y="1484"/>
                  </a:lnTo>
                  <a:lnTo>
                    <a:pt x="381" y="1486"/>
                  </a:lnTo>
                  <a:lnTo>
                    <a:pt x="378" y="1489"/>
                  </a:lnTo>
                  <a:lnTo>
                    <a:pt x="369" y="1493"/>
                  </a:lnTo>
                  <a:lnTo>
                    <a:pt x="362" y="1501"/>
                  </a:lnTo>
                  <a:lnTo>
                    <a:pt x="357" y="1508"/>
                  </a:lnTo>
                  <a:lnTo>
                    <a:pt x="352" y="1517"/>
                  </a:lnTo>
                  <a:lnTo>
                    <a:pt x="350" y="1524"/>
                  </a:lnTo>
                  <a:lnTo>
                    <a:pt x="350" y="1529"/>
                  </a:lnTo>
                  <a:lnTo>
                    <a:pt x="350" y="1534"/>
                  </a:lnTo>
                  <a:lnTo>
                    <a:pt x="350" y="1536"/>
                  </a:lnTo>
                  <a:lnTo>
                    <a:pt x="350" y="1541"/>
                  </a:lnTo>
                  <a:lnTo>
                    <a:pt x="350" y="1543"/>
                  </a:lnTo>
                  <a:lnTo>
                    <a:pt x="352" y="1545"/>
                  </a:lnTo>
                  <a:lnTo>
                    <a:pt x="352" y="1548"/>
                  </a:lnTo>
                  <a:lnTo>
                    <a:pt x="355" y="1550"/>
                  </a:lnTo>
                  <a:lnTo>
                    <a:pt x="359" y="1552"/>
                  </a:lnTo>
                  <a:lnTo>
                    <a:pt x="362" y="1552"/>
                  </a:lnTo>
                  <a:lnTo>
                    <a:pt x="364" y="1552"/>
                  </a:lnTo>
                  <a:lnTo>
                    <a:pt x="371" y="1555"/>
                  </a:lnTo>
                  <a:lnTo>
                    <a:pt x="376" y="1552"/>
                  </a:lnTo>
                  <a:lnTo>
                    <a:pt x="381" y="1552"/>
                  </a:lnTo>
                  <a:lnTo>
                    <a:pt x="385" y="1550"/>
                  </a:lnTo>
                  <a:lnTo>
                    <a:pt x="392" y="1550"/>
                  </a:lnTo>
                  <a:lnTo>
                    <a:pt x="397" y="1545"/>
                  </a:lnTo>
                  <a:lnTo>
                    <a:pt x="402" y="1545"/>
                  </a:lnTo>
                  <a:lnTo>
                    <a:pt x="407" y="1543"/>
                  </a:lnTo>
                  <a:lnTo>
                    <a:pt x="411" y="1541"/>
                  </a:lnTo>
                  <a:lnTo>
                    <a:pt x="416" y="1541"/>
                  </a:lnTo>
                  <a:lnTo>
                    <a:pt x="421" y="1541"/>
                  </a:lnTo>
                  <a:lnTo>
                    <a:pt x="426" y="1541"/>
                  </a:lnTo>
                  <a:lnTo>
                    <a:pt x="428" y="1543"/>
                  </a:lnTo>
                  <a:lnTo>
                    <a:pt x="433" y="1545"/>
                  </a:lnTo>
                  <a:lnTo>
                    <a:pt x="435" y="1548"/>
                  </a:lnTo>
                  <a:lnTo>
                    <a:pt x="437" y="1550"/>
                  </a:lnTo>
                  <a:lnTo>
                    <a:pt x="440" y="1552"/>
                  </a:lnTo>
                  <a:lnTo>
                    <a:pt x="442" y="1555"/>
                  </a:lnTo>
                  <a:lnTo>
                    <a:pt x="444" y="1560"/>
                  </a:lnTo>
                  <a:lnTo>
                    <a:pt x="447" y="1564"/>
                  </a:lnTo>
                  <a:lnTo>
                    <a:pt x="449" y="1571"/>
                  </a:lnTo>
                  <a:lnTo>
                    <a:pt x="449" y="1571"/>
                  </a:lnTo>
                  <a:lnTo>
                    <a:pt x="449" y="1571"/>
                  </a:lnTo>
                  <a:lnTo>
                    <a:pt x="456" y="1574"/>
                  </a:lnTo>
                  <a:lnTo>
                    <a:pt x="456" y="1574"/>
                  </a:lnTo>
                  <a:lnTo>
                    <a:pt x="459" y="1576"/>
                  </a:lnTo>
                  <a:lnTo>
                    <a:pt x="461" y="1576"/>
                  </a:lnTo>
                  <a:lnTo>
                    <a:pt x="461" y="1578"/>
                  </a:lnTo>
                  <a:lnTo>
                    <a:pt x="466" y="1586"/>
                  </a:lnTo>
                  <a:lnTo>
                    <a:pt x="468" y="1590"/>
                  </a:lnTo>
                  <a:lnTo>
                    <a:pt x="473" y="1597"/>
                  </a:lnTo>
                  <a:lnTo>
                    <a:pt x="477" y="1602"/>
                  </a:lnTo>
                  <a:lnTo>
                    <a:pt x="485" y="1607"/>
                  </a:lnTo>
                  <a:lnTo>
                    <a:pt x="489" y="1612"/>
                  </a:lnTo>
                  <a:lnTo>
                    <a:pt x="496" y="1614"/>
                  </a:lnTo>
                  <a:lnTo>
                    <a:pt x="503" y="1619"/>
                  </a:lnTo>
                  <a:lnTo>
                    <a:pt x="508" y="1621"/>
                  </a:lnTo>
                  <a:lnTo>
                    <a:pt x="513" y="1628"/>
                  </a:lnTo>
                  <a:lnTo>
                    <a:pt x="518" y="1638"/>
                  </a:lnTo>
                  <a:lnTo>
                    <a:pt x="522" y="1647"/>
                  </a:lnTo>
                  <a:lnTo>
                    <a:pt x="525" y="1659"/>
                  </a:lnTo>
                  <a:lnTo>
                    <a:pt x="527" y="1671"/>
                  </a:lnTo>
                  <a:lnTo>
                    <a:pt x="525" y="1680"/>
                  </a:lnTo>
                  <a:lnTo>
                    <a:pt x="525" y="1692"/>
                  </a:lnTo>
                  <a:lnTo>
                    <a:pt x="520" y="1701"/>
                  </a:lnTo>
                  <a:lnTo>
                    <a:pt x="515" y="1713"/>
                  </a:lnTo>
                  <a:lnTo>
                    <a:pt x="513" y="1718"/>
                  </a:lnTo>
                  <a:lnTo>
                    <a:pt x="513" y="1725"/>
                  </a:lnTo>
                  <a:lnTo>
                    <a:pt x="515" y="1734"/>
                  </a:lnTo>
                  <a:lnTo>
                    <a:pt x="515" y="1737"/>
                  </a:lnTo>
                  <a:lnTo>
                    <a:pt x="518" y="1739"/>
                  </a:lnTo>
                  <a:lnTo>
                    <a:pt x="518" y="1741"/>
                  </a:lnTo>
                  <a:lnTo>
                    <a:pt x="518" y="1744"/>
                  </a:lnTo>
                  <a:lnTo>
                    <a:pt x="518" y="1744"/>
                  </a:lnTo>
                  <a:lnTo>
                    <a:pt x="520" y="1749"/>
                  </a:lnTo>
                  <a:lnTo>
                    <a:pt x="520" y="1756"/>
                  </a:lnTo>
                  <a:lnTo>
                    <a:pt x="520" y="1758"/>
                  </a:lnTo>
                  <a:lnTo>
                    <a:pt x="520" y="1760"/>
                  </a:lnTo>
                  <a:lnTo>
                    <a:pt x="520" y="1763"/>
                  </a:lnTo>
                  <a:lnTo>
                    <a:pt x="518" y="1767"/>
                  </a:lnTo>
                  <a:lnTo>
                    <a:pt x="506" y="1779"/>
                  </a:lnTo>
                  <a:lnTo>
                    <a:pt x="494" y="1793"/>
                  </a:lnTo>
                  <a:lnTo>
                    <a:pt x="492" y="1796"/>
                  </a:lnTo>
                  <a:lnTo>
                    <a:pt x="492" y="1798"/>
                  </a:lnTo>
                  <a:lnTo>
                    <a:pt x="494" y="1801"/>
                  </a:lnTo>
                  <a:lnTo>
                    <a:pt x="499" y="1805"/>
                  </a:lnTo>
                  <a:lnTo>
                    <a:pt x="503" y="1810"/>
                  </a:lnTo>
                  <a:lnTo>
                    <a:pt x="511" y="1815"/>
                  </a:lnTo>
                  <a:lnTo>
                    <a:pt x="515" y="1819"/>
                  </a:lnTo>
                  <a:lnTo>
                    <a:pt x="520" y="1824"/>
                  </a:lnTo>
                  <a:lnTo>
                    <a:pt x="525" y="1831"/>
                  </a:lnTo>
                  <a:lnTo>
                    <a:pt x="529" y="1838"/>
                  </a:lnTo>
                  <a:lnTo>
                    <a:pt x="532" y="1848"/>
                  </a:lnTo>
                  <a:lnTo>
                    <a:pt x="532" y="1855"/>
                  </a:lnTo>
                  <a:lnTo>
                    <a:pt x="532" y="1867"/>
                  </a:lnTo>
                  <a:lnTo>
                    <a:pt x="537" y="1864"/>
                  </a:lnTo>
                  <a:lnTo>
                    <a:pt x="541" y="1862"/>
                  </a:lnTo>
                  <a:lnTo>
                    <a:pt x="544" y="1862"/>
                  </a:lnTo>
                  <a:lnTo>
                    <a:pt x="546" y="1860"/>
                  </a:lnTo>
                  <a:lnTo>
                    <a:pt x="551" y="1857"/>
                  </a:lnTo>
                  <a:lnTo>
                    <a:pt x="555" y="1852"/>
                  </a:lnTo>
                  <a:lnTo>
                    <a:pt x="558" y="1850"/>
                  </a:lnTo>
                  <a:lnTo>
                    <a:pt x="558" y="1848"/>
                  </a:lnTo>
                  <a:lnTo>
                    <a:pt x="558" y="1848"/>
                  </a:lnTo>
                  <a:lnTo>
                    <a:pt x="560" y="1848"/>
                  </a:lnTo>
                  <a:lnTo>
                    <a:pt x="560" y="1848"/>
                  </a:lnTo>
                  <a:lnTo>
                    <a:pt x="563" y="1845"/>
                  </a:lnTo>
                  <a:lnTo>
                    <a:pt x="565" y="1841"/>
                  </a:lnTo>
                  <a:lnTo>
                    <a:pt x="567" y="1838"/>
                  </a:lnTo>
                  <a:lnTo>
                    <a:pt x="572" y="1834"/>
                  </a:lnTo>
                  <a:lnTo>
                    <a:pt x="579" y="1827"/>
                  </a:lnTo>
                  <a:lnTo>
                    <a:pt x="581" y="1824"/>
                  </a:lnTo>
                  <a:lnTo>
                    <a:pt x="588" y="1824"/>
                  </a:lnTo>
                  <a:lnTo>
                    <a:pt x="593" y="1822"/>
                  </a:lnTo>
                  <a:lnTo>
                    <a:pt x="593" y="1822"/>
                  </a:lnTo>
                  <a:lnTo>
                    <a:pt x="596" y="1822"/>
                  </a:lnTo>
                  <a:lnTo>
                    <a:pt x="600" y="1819"/>
                  </a:lnTo>
                  <a:lnTo>
                    <a:pt x="605" y="1819"/>
                  </a:lnTo>
                  <a:lnTo>
                    <a:pt x="607" y="1817"/>
                  </a:lnTo>
                  <a:lnTo>
                    <a:pt x="612" y="1817"/>
                  </a:lnTo>
                  <a:lnTo>
                    <a:pt x="619" y="1812"/>
                  </a:lnTo>
                  <a:lnTo>
                    <a:pt x="626" y="1808"/>
                  </a:lnTo>
                  <a:lnTo>
                    <a:pt x="633" y="1803"/>
                  </a:lnTo>
                  <a:lnTo>
                    <a:pt x="638" y="1796"/>
                  </a:lnTo>
                  <a:lnTo>
                    <a:pt x="640" y="1791"/>
                  </a:lnTo>
                  <a:lnTo>
                    <a:pt x="643" y="1791"/>
                  </a:lnTo>
                  <a:lnTo>
                    <a:pt x="645" y="1789"/>
                  </a:lnTo>
                  <a:lnTo>
                    <a:pt x="643" y="1793"/>
                  </a:lnTo>
                  <a:lnTo>
                    <a:pt x="643" y="1801"/>
                  </a:lnTo>
                  <a:lnTo>
                    <a:pt x="643" y="1803"/>
                  </a:lnTo>
                  <a:lnTo>
                    <a:pt x="645" y="1808"/>
                  </a:lnTo>
                  <a:lnTo>
                    <a:pt x="648" y="1812"/>
                  </a:lnTo>
                  <a:lnTo>
                    <a:pt x="650" y="1815"/>
                  </a:lnTo>
                  <a:lnTo>
                    <a:pt x="652" y="1817"/>
                  </a:lnTo>
                  <a:lnTo>
                    <a:pt x="659" y="1817"/>
                  </a:lnTo>
                  <a:lnTo>
                    <a:pt x="664" y="1819"/>
                  </a:lnTo>
                  <a:lnTo>
                    <a:pt x="669" y="1824"/>
                  </a:lnTo>
                  <a:lnTo>
                    <a:pt x="671" y="1827"/>
                  </a:lnTo>
                  <a:lnTo>
                    <a:pt x="676" y="1829"/>
                  </a:lnTo>
                  <a:lnTo>
                    <a:pt x="681" y="1838"/>
                  </a:lnTo>
                  <a:lnTo>
                    <a:pt x="683" y="1843"/>
                  </a:lnTo>
                  <a:lnTo>
                    <a:pt x="688" y="1850"/>
                  </a:lnTo>
                  <a:lnTo>
                    <a:pt x="695" y="1855"/>
                  </a:lnTo>
                  <a:lnTo>
                    <a:pt x="702" y="1860"/>
                  </a:lnTo>
                  <a:lnTo>
                    <a:pt x="707" y="1843"/>
                  </a:lnTo>
                  <a:lnTo>
                    <a:pt x="714" y="1829"/>
                  </a:lnTo>
                  <a:lnTo>
                    <a:pt x="718" y="1817"/>
                  </a:lnTo>
                  <a:lnTo>
                    <a:pt x="728" y="1808"/>
                  </a:lnTo>
                  <a:lnTo>
                    <a:pt x="740" y="1796"/>
                  </a:lnTo>
                  <a:lnTo>
                    <a:pt x="754" y="1784"/>
                  </a:lnTo>
                  <a:lnTo>
                    <a:pt x="763" y="1779"/>
                  </a:lnTo>
                  <a:lnTo>
                    <a:pt x="773" y="1775"/>
                  </a:lnTo>
                  <a:lnTo>
                    <a:pt x="785" y="1770"/>
                  </a:lnTo>
                  <a:lnTo>
                    <a:pt x="794" y="1770"/>
                  </a:lnTo>
                  <a:lnTo>
                    <a:pt x="806" y="1770"/>
                  </a:lnTo>
                  <a:lnTo>
                    <a:pt x="808" y="1770"/>
                  </a:lnTo>
                  <a:lnTo>
                    <a:pt x="811" y="1770"/>
                  </a:lnTo>
                  <a:lnTo>
                    <a:pt x="813" y="1772"/>
                  </a:lnTo>
                  <a:lnTo>
                    <a:pt x="815" y="1775"/>
                  </a:lnTo>
                  <a:lnTo>
                    <a:pt x="815" y="1777"/>
                  </a:lnTo>
                  <a:lnTo>
                    <a:pt x="818" y="1779"/>
                  </a:lnTo>
                  <a:lnTo>
                    <a:pt x="818" y="1784"/>
                  </a:lnTo>
                  <a:lnTo>
                    <a:pt x="820" y="1789"/>
                  </a:lnTo>
                  <a:lnTo>
                    <a:pt x="822" y="1789"/>
                  </a:lnTo>
                  <a:lnTo>
                    <a:pt x="827" y="1791"/>
                  </a:lnTo>
                  <a:lnTo>
                    <a:pt x="834" y="1791"/>
                  </a:lnTo>
                  <a:lnTo>
                    <a:pt x="839" y="1791"/>
                  </a:lnTo>
                  <a:lnTo>
                    <a:pt x="841" y="1791"/>
                  </a:lnTo>
                  <a:lnTo>
                    <a:pt x="841" y="1791"/>
                  </a:lnTo>
                  <a:lnTo>
                    <a:pt x="841" y="1791"/>
                  </a:lnTo>
                  <a:lnTo>
                    <a:pt x="844" y="1791"/>
                  </a:lnTo>
                  <a:lnTo>
                    <a:pt x="851" y="1791"/>
                  </a:lnTo>
                  <a:lnTo>
                    <a:pt x="858" y="1789"/>
                  </a:lnTo>
                  <a:lnTo>
                    <a:pt x="865" y="1786"/>
                  </a:lnTo>
                  <a:lnTo>
                    <a:pt x="872" y="1784"/>
                  </a:lnTo>
                  <a:lnTo>
                    <a:pt x="874" y="1782"/>
                  </a:lnTo>
                  <a:lnTo>
                    <a:pt x="877" y="1779"/>
                  </a:lnTo>
                  <a:lnTo>
                    <a:pt x="881" y="1777"/>
                  </a:lnTo>
                  <a:lnTo>
                    <a:pt x="884" y="1777"/>
                  </a:lnTo>
                  <a:lnTo>
                    <a:pt x="893" y="1767"/>
                  </a:lnTo>
                  <a:lnTo>
                    <a:pt x="898" y="1760"/>
                  </a:lnTo>
                  <a:lnTo>
                    <a:pt x="900" y="1758"/>
                  </a:lnTo>
                  <a:lnTo>
                    <a:pt x="905" y="1756"/>
                  </a:lnTo>
                  <a:lnTo>
                    <a:pt x="910" y="1756"/>
                  </a:lnTo>
                  <a:lnTo>
                    <a:pt x="917" y="1758"/>
                  </a:lnTo>
                  <a:lnTo>
                    <a:pt x="924" y="1760"/>
                  </a:lnTo>
                  <a:lnTo>
                    <a:pt x="933" y="1767"/>
                  </a:lnTo>
                  <a:lnTo>
                    <a:pt x="940" y="1775"/>
                  </a:lnTo>
                  <a:lnTo>
                    <a:pt x="950" y="1782"/>
                  </a:lnTo>
                  <a:lnTo>
                    <a:pt x="959" y="1791"/>
                  </a:lnTo>
                  <a:lnTo>
                    <a:pt x="969" y="1801"/>
                  </a:lnTo>
                  <a:lnTo>
                    <a:pt x="973" y="1805"/>
                  </a:lnTo>
                  <a:lnTo>
                    <a:pt x="981" y="1810"/>
                  </a:lnTo>
                  <a:lnTo>
                    <a:pt x="988" y="1803"/>
                  </a:lnTo>
                  <a:lnTo>
                    <a:pt x="990" y="1798"/>
                  </a:lnTo>
                  <a:lnTo>
                    <a:pt x="995" y="1796"/>
                  </a:lnTo>
                  <a:lnTo>
                    <a:pt x="1004" y="1789"/>
                  </a:lnTo>
                  <a:lnTo>
                    <a:pt x="1016" y="1782"/>
                  </a:lnTo>
                  <a:lnTo>
                    <a:pt x="1023" y="1777"/>
                  </a:lnTo>
                  <a:lnTo>
                    <a:pt x="1025" y="1775"/>
                  </a:lnTo>
                  <a:lnTo>
                    <a:pt x="1025" y="1775"/>
                  </a:lnTo>
                  <a:lnTo>
                    <a:pt x="1025" y="1775"/>
                  </a:lnTo>
                  <a:lnTo>
                    <a:pt x="1025" y="1775"/>
                  </a:lnTo>
                  <a:lnTo>
                    <a:pt x="1028" y="1775"/>
                  </a:lnTo>
                  <a:lnTo>
                    <a:pt x="1030" y="1772"/>
                  </a:lnTo>
                  <a:lnTo>
                    <a:pt x="1030" y="1772"/>
                  </a:lnTo>
                  <a:lnTo>
                    <a:pt x="1033" y="1772"/>
                  </a:lnTo>
                  <a:lnTo>
                    <a:pt x="1035" y="1765"/>
                  </a:lnTo>
                  <a:lnTo>
                    <a:pt x="1040" y="1756"/>
                  </a:lnTo>
                  <a:lnTo>
                    <a:pt x="1047" y="1749"/>
                  </a:lnTo>
                  <a:lnTo>
                    <a:pt x="1051" y="1741"/>
                  </a:lnTo>
                  <a:lnTo>
                    <a:pt x="1054" y="1739"/>
                  </a:lnTo>
                  <a:lnTo>
                    <a:pt x="1054" y="1737"/>
                  </a:lnTo>
                  <a:lnTo>
                    <a:pt x="1059" y="1732"/>
                  </a:lnTo>
                  <a:lnTo>
                    <a:pt x="1063" y="1725"/>
                  </a:lnTo>
                  <a:lnTo>
                    <a:pt x="1063" y="1720"/>
                  </a:lnTo>
                  <a:lnTo>
                    <a:pt x="1066" y="1718"/>
                  </a:lnTo>
                  <a:lnTo>
                    <a:pt x="1066" y="1711"/>
                  </a:lnTo>
                  <a:lnTo>
                    <a:pt x="1068" y="1704"/>
                  </a:lnTo>
                  <a:lnTo>
                    <a:pt x="1073" y="1699"/>
                  </a:lnTo>
                  <a:lnTo>
                    <a:pt x="1077" y="1694"/>
                  </a:lnTo>
                  <a:lnTo>
                    <a:pt x="1085" y="1689"/>
                  </a:lnTo>
                  <a:lnTo>
                    <a:pt x="1087" y="1687"/>
                  </a:lnTo>
                  <a:lnTo>
                    <a:pt x="1087" y="1687"/>
                  </a:lnTo>
                  <a:lnTo>
                    <a:pt x="1089" y="1687"/>
                  </a:lnTo>
                  <a:lnTo>
                    <a:pt x="1089" y="1685"/>
                  </a:lnTo>
                  <a:lnTo>
                    <a:pt x="1092" y="1682"/>
                  </a:lnTo>
                  <a:lnTo>
                    <a:pt x="1094" y="1678"/>
                  </a:lnTo>
                  <a:lnTo>
                    <a:pt x="1096" y="1673"/>
                  </a:lnTo>
                  <a:lnTo>
                    <a:pt x="1099" y="1666"/>
                  </a:lnTo>
                  <a:lnTo>
                    <a:pt x="1101" y="1661"/>
                  </a:lnTo>
                  <a:lnTo>
                    <a:pt x="1103" y="1654"/>
                  </a:lnTo>
                  <a:lnTo>
                    <a:pt x="1106" y="1649"/>
                  </a:lnTo>
                  <a:lnTo>
                    <a:pt x="1106" y="1645"/>
                  </a:lnTo>
                  <a:lnTo>
                    <a:pt x="1106" y="1645"/>
                  </a:lnTo>
                  <a:lnTo>
                    <a:pt x="1106" y="1642"/>
                  </a:lnTo>
                  <a:lnTo>
                    <a:pt x="1106" y="1642"/>
                  </a:lnTo>
                  <a:lnTo>
                    <a:pt x="1106" y="1642"/>
                  </a:lnTo>
                  <a:lnTo>
                    <a:pt x="1106" y="1635"/>
                  </a:lnTo>
                  <a:lnTo>
                    <a:pt x="1106" y="1628"/>
                  </a:lnTo>
                  <a:lnTo>
                    <a:pt x="1106" y="1621"/>
                  </a:lnTo>
                  <a:lnTo>
                    <a:pt x="1103" y="1612"/>
                  </a:lnTo>
                  <a:lnTo>
                    <a:pt x="1101" y="1602"/>
                  </a:lnTo>
                  <a:lnTo>
                    <a:pt x="1099" y="1593"/>
                  </a:lnTo>
                  <a:lnTo>
                    <a:pt x="1096" y="1586"/>
                  </a:lnTo>
                  <a:lnTo>
                    <a:pt x="1092" y="1578"/>
                  </a:lnTo>
                  <a:lnTo>
                    <a:pt x="1089" y="1576"/>
                  </a:lnTo>
                  <a:lnTo>
                    <a:pt x="1085" y="1569"/>
                  </a:lnTo>
                  <a:lnTo>
                    <a:pt x="1080" y="1564"/>
                  </a:lnTo>
                  <a:lnTo>
                    <a:pt x="1075" y="1560"/>
                  </a:lnTo>
                  <a:lnTo>
                    <a:pt x="1073" y="1552"/>
                  </a:lnTo>
                  <a:lnTo>
                    <a:pt x="1068" y="1548"/>
                  </a:lnTo>
                  <a:lnTo>
                    <a:pt x="1068" y="1541"/>
                  </a:lnTo>
                  <a:lnTo>
                    <a:pt x="1066" y="1529"/>
                  </a:lnTo>
                  <a:lnTo>
                    <a:pt x="1075" y="1524"/>
                  </a:lnTo>
                  <a:lnTo>
                    <a:pt x="1077" y="1524"/>
                  </a:lnTo>
                  <a:lnTo>
                    <a:pt x="1080" y="1522"/>
                  </a:lnTo>
                  <a:lnTo>
                    <a:pt x="1085" y="1522"/>
                  </a:lnTo>
                  <a:lnTo>
                    <a:pt x="1092" y="1515"/>
                  </a:lnTo>
                  <a:lnTo>
                    <a:pt x="1096" y="1512"/>
                  </a:lnTo>
                  <a:lnTo>
                    <a:pt x="1101" y="1508"/>
                  </a:lnTo>
                  <a:lnTo>
                    <a:pt x="1103" y="1505"/>
                  </a:lnTo>
                  <a:lnTo>
                    <a:pt x="1106" y="1498"/>
                  </a:lnTo>
                  <a:lnTo>
                    <a:pt x="1108" y="1493"/>
                  </a:lnTo>
                  <a:lnTo>
                    <a:pt x="1108" y="1491"/>
                  </a:lnTo>
                  <a:lnTo>
                    <a:pt x="1108" y="1491"/>
                  </a:lnTo>
                  <a:lnTo>
                    <a:pt x="1108" y="1489"/>
                  </a:lnTo>
                  <a:lnTo>
                    <a:pt x="1108" y="1489"/>
                  </a:lnTo>
                  <a:lnTo>
                    <a:pt x="1108" y="1486"/>
                  </a:lnTo>
                  <a:lnTo>
                    <a:pt x="1103" y="1475"/>
                  </a:lnTo>
                  <a:lnTo>
                    <a:pt x="1101" y="1470"/>
                  </a:lnTo>
                  <a:lnTo>
                    <a:pt x="1099" y="1467"/>
                  </a:lnTo>
                  <a:lnTo>
                    <a:pt x="1096" y="1465"/>
                  </a:lnTo>
                  <a:lnTo>
                    <a:pt x="1092" y="1465"/>
                  </a:lnTo>
                  <a:lnTo>
                    <a:pt x="1082" y="1463"/>
                  </a:lnTo>
                  <a:lnTo>
                    <a:pt x="1075" y="1460"/>
                  </a:lnTo>
                  <a:lnTo>
                    <a:pt x="1066" y="1460"/>
                  </a:lnTo>
                  <a:lnTo>
                    <a:pt x="1059" y="1463"/>
                  </a:lnTo>
                  <a:lnTo>
                    <a:pt x="1054" y="1463"/>
                  </a:lnTo>
                  <a:lnTo>
                    <a:pt x="1049" y="1463"/>
                  </a:lnTo>
                  <a:lnTo>
                    <a:pt x="1044" y="1463"/>
                  </a:lnTo>
                  <a:lnTo>
                    <a:pt x="1042" y="1460"/>
                  </a:lnTo>
                  <a:lnTo>
                    <a:pt x="1040" y="1460"/>
                  </a:lnTo>
                  <a:lnTo>
                    <a:pt x="1037" y="1458"/>
                  </a:lnTo>
                  <a:lnTo>
                    <a:pt x="1037" y="1456"/>
                  </a:lnTo>
                  <a:lnTo>
                    <a:pt x="1037" y="1453"/>
                  </a:lnTo>
                  <a:lnTo>
                    <a:pt x="1037" y="1449"/>
                  </a:lnTo>
                  <a:lnTo>
                    <a:pt x="1037" y="1446"/>
                  </a:lnTo>
                  <a:lnTo>
                    <a:pt x="1040" y="1439"/>
                  </a:lnTo>
                  <a:lnTo>
                    <a:pt x="1042" y="1425"/>
                  </a:lnTo>
                  <a:lnTo>
                    <a:pt x="1044" y="1411"/>
                  </a:lnTo>
                  <a:lnTo>
                    <a:pt x="1047" y="1397"/>
                  </a:lnTo>
                  <a:lnTo>
                    <a:pt x="1047" y="1380"/>
                  </a:lnTo>
                  <a:lnTo>
                    <a:pt x="1044" y="1366"/>
                  </a:lnTo>
                  <a:lnTo>
                    <a:pt x="1042" y="1352"/>
                  </a:lnTo>
                  <a:lnTo>
                    <a:pt x="1037" y="1340"/>
                  </a:lnTo>
                  <a:lnTo>
                    <a:pt x="1035" y="1337"/>
                  </a:lnTo>
                  <a:lnTo>
                    <a:pt x="1033" y="1333"/>
                  </a:lnTo>
                  <a:lnTo>
                    <a:pt x="1028" y="1328"/>
                  </a:lnTo>
                  <a:lnTo>
                    <a:pt x="1021" y="1321"/>
                  </a:lnTo>
                  <a:lnTo>
                    <a:pt x="1016" y="1314"/>
                  </a:lnTo>
                  <a:lnTo>
                    <a:pt x="1011" y="1307"/>
                  </a:lnTo>
                  <a:lnTo>
                    <a:pt x="1009" y="1302"/>
                  </a:lnTo>
                  <a:lnTo>
                    <a:pt x="1009" y="1297"/>
                  </a:lnTo>
                  <a:lnTo>
                    <a:pt x="1009" y="1222"/>
                  </a:lnTo>
                  <a:lnTo>
                    <a:pt x="1009" y="1217"/>
                  </a:lnTo>
                  <a:lnTo>
                    <a:pt x="1009" y="1215"/>
                  </a:lnTo>
                  <a:lnTo>
                    <a:pt x="1007" y="1210"/>
                  </a:lnTo>
                  <a:lnTo>
                    <a:pt x="999" y="1198"/>
                  </a:lnTo>
                  <a:lnTo>
                    <a:pt x="995" y="1191"/>
                  </a:lnTo>
                  <a:lnTo>
                    <a:pt x="992" y="1186"/>
                  </a:lnTo>
                  <a:lnTo>
                    <a:pt x="990" y="1179"/>
                  </a:lnTo>
                  <a:lnTo>
                    <a:pt x="990" y="1172"/>
                  </a:lnTo>
                  <a:lnTo>
                    <a:pt x="988" y="1156"/>
                  </a:lnTo>
                  <a:lnTo>
                    <a:pt x="988" y="1139"/>
                  </a:lnTo>
                  <a:lnTo>
                    <a:pt x="990" y="1125"/>
                  </a:lnTo>
                  <a:lnTo>
                    <a:pt x="995" y="1111"/>
                  </a:lnTo>
                  <a:lnTo>
                    <a:pt x="999" y="1099"/>
                  </a:lnTo>
                  <a:lnTo>
                    <a:pt x="1004" y="1087"/>
                  </a:lnTo>
                  <a:lnTo>
                    <a:pt x="1014" y="1075"/>
                  </a:lnTo>
                  <a:lnTo>
                    <a:pt x="1023" y="1068"/>
                  </a:lnTo>
                  <a:lnTo>
                    <a:pt x="1028" y="1061"/>
                  </a:lnTo>
                  <a:lnTo>
                    <a:pt x="1035" y="1054"/>
                  </a:lnTo>
                  <a:lnTo>
                    <a:pt x="1035" y="1052"/>
                  </a:lnTo>
                  <a:lnTo>
                    <a:pt x="1037" y="1049"/>
                  </a:lnTo>
                  <a:lnTo>
                    <a:pt x="1037" y="1047"/>
                  </a:lnTo>
                  <a:lnTo>
                    <a:pt x="1037" y="1047"/>
                  </a:lnTo>
                  <a:lnTo>
                    <a:pt x="1042" y="1040"/>
                  </a:lnTo>
                  <a:lnTo>
                    <a:pt x="1044" y="1030"/>
                  </a:lnTo>
                  <a:lnTo>
                    <a:pt x="1047" y="1023"/>
                  </a:lnTo>
                  <a:lnTo>
                    <a:pt x="1049" y="1014"/>
                  </a:lnTo>
                  <a:lnTo>
                    <a:pt x="1051" y="1004"/>
                  </a:lnTo>
                  <a:lnTo>
                    <a:pt x="1051" y="997"/>
                  </a:lnTo>
                  <a:lnTo>
                    <a:pt x="1054" y="993"/>
                  </a:lnTo>
                  <a:lnTo>
                    <a:pt x="1070" y="981"/>
                  </a:lnTo>
                  <a:lnTo>
                    <a:pt x="1080" y="974"/>
                  </a:lnTo>
                  <a:lnTo>
                    <a:pt x="1092" y="969"/>
                  </a:lnTo>
                  <a:lnTo>
                    <a:pt x="1106" y="964"/>
                  </a:lnTo>
                  <a:lnTo>
                    <a:pt x="1120" y="962"/>
                  </a:lnTo>
                  <a:lnTo>
                    <a:pt x="1125" y="960"/>
                  </a:lnTo>
                  <a:lnTo>
                    <a:pt x="1127" y="960"/>
                  </a:lnTo>
                  <a:lnTo>
                    <a:pt x="1129" y="960"/>
                  </a:lnTo>
                  <a:lnTo>
                    <a:pt x="1129" y="960"/>
                  </a:lnTo>
                  <a:lnTo>
                    <a:pt x="1134" y="957"/>
                  </a:lnTo>
                  <a:lnTo>
                    <a:pt x="1136" y="955"/>
                  </a:lnTo>
                  <a:lnTo>
                    <a:pt x="1139" y="952"/>
                  </a:lnTo>
                  <a:lnTo>
                    <a:pt x="1141" y="948"/>
                  </a:lnTo>
                  <a:lnTo>
                    <a:pt x="1141" y="945"/>
                  </a:lnTo>
                  <a:lnTo>
                    <a:pt x="1141" y="941"/>
                  </a:lnTo>
                  <a:lnTo>
                    <a:pt x="1141" y="938"/>
                  </a:lnTo>
                  <a:lnTo>
                    <a:pt x="1141" y="934"/>
                  </a:lnTo>
                  <a:lnTo>
                    <a:pt x="1139" y="929"/>
                  </a:lnTo>
                  <a:lnTo>
                    <a:pt x="1136" y="924"/>
                  </a:lnTo>
                  <a:lnTo>
                    <a:pt x="1134" y="919"/>
                  </a:lnTo>
                  <a:lnTo>
                    <a:pt x="1132" y="910"/>
                  </a:lnTo>
                  <a:lnTo>
                    <a:pt x="1132" y="903"/>
                  </a:lnTo>
                  <a:lnTo>
                    <a:pt x="1132" y="896"/>
                  </a:lnTo>
                  <a:lnTo>
                    <a:pt x="1134" y="889"/>
                  </a:lnTo>
                  <a:lnTo>
                    <a:pt x="1139" y="884"/>
                  </a:lnTo>
                  <a:lnTo>
                    <a:pt x="1144" y="879"/>
                  </a:lnTo>
                  <a:lnTo>
                    <a:pt x="1148" y="874"/>
                  </a:lnTo>
                  <a:lnTo>
                    <a:pt x="1155" y="872"/>
                  </a:lnTo>
                  <a:lnTo>
                    <a:pt x="1160" y="870"/>
                  </a:lnTo>
                  <a:lnTo>
                    <a:pt x="1165" y="867"/>
                  </a:lnTo>
                  <a:lnTo>
                    <a:pt x="1174" y="863"/>
                  </a:lnTo>
                  <a:lnTo>
                    <a:pt x="1177" y="860"/>
                  </a:lnTo>
                  <a:lnTo>
                    <a:pt x="1179" y="860"/>
                  </a:lnTo>
                  <a:lnTo>
                    <a:pt x="1179" y="858"/>
                  </a:lnTo>
                  <a:lnTo>
                    <a:pt x="1181" y="858"/>
                  </a:lnTo>
                  <a:lnTo>
                    <a:pt x="1184" y="856"/>
                  </a:lnTo>
                  <a:lnTo>
                    <a:pt x="1186" y="851"/>
                  </a:lnTo>
                  <a:lnTo>
                    <a:pt x="1188" y="848"/>
                  </a:lnTo>
                  <a:lnTo>
                    <a:pt x="1191" y="846"/>
                  </a:lnTo>
                  <a:lnTo>
                    <a:pt x="1191" y="844"/>
                  </a:lnTo>
                  <a:lnTo>
                    <a:pt x="1186" y="830"/>
                  </a:lnTo>
                  <a:lnTo>
                    <a:pt x="1184" y="815"/>
                  </a:lnTo>
                  <a:lnTo>
                    <a:pt x="1179" y="804"/>
                  </a:lnTo>
                  <a:lnTo>
                    <a:pt x="1177" y="792"/>
                  </a:lnTo>
                  <a:lnTo>
                    <a:pt x="1184" y="787"/>
                  </a:lnTo>
                  <a:lnTo>
                    <a:pt x="1188" y="787"/>
                  </a:lnTo>
                  <a:lnTo>
                    <a:pt x="1191" y="787"/>
                  </a:lnTo>
                  <a:lnTo>
                    <a:pt x="1196" y="785"/>
                  </a:lnTo>
                  <a:lnTo>
                    <a:pt x="1200" y="785"/>
                  </a:lnTo>
                  <a:lnTo>
                    <a:pt x="1203" y="785"/>
                  </a:lnTo>
                  <a:lnTo>
                    <a:pt x="1203" y="785"/>
                  </a:lnTo>
                  <a:lnTo>
                    <a:pt x="1205" y="785"/>
                  </a:lnTo>
                  <a:lnTo>
                    <a:pt x="1210" y="782"/>
                  </a:lnTo>
                  <a:lnTo>
                    <a:pt x="1214" y="780"/>
                  </a:lnTo>
                  <a:lnTo>
                    <a:pt x="1217" y="780"/>
                  </a:lnTo>
                  <a:lnTo>
                    <a:pt x="1226" y="775"/>
                  </a:lnTo>
                  <a:lnTo>
                    <a:pt x="1229" y="771"/>
                  </a:lnTo>
                  <a:lnTo>
                    <a:pt x="1231" y="768"/>
                  </a:lnTo>
                  <a:lnTo>
                    <a:pt x="1233" y="766"/>
                  </a:lnTo>
                  <a:lnTo>
                    <a:pt x="1236" y="763"/>
                  </a:lnTo>
                  <a:lnTo>
                    <a:pt x="1238" y="761"/>
                  </a:lnTo>
                  <a:lnTo>
                    <a:pt x="1238" y="759"/>
                  </a:lnTo>
                  <a:lnTo>
                    <a:pt x="1240" y="759"/>
                  </a:lnTo>
                  <a:lnTo>
                    <a:pt x="1243" y="754"/>
                  </a:lnTo>
                  <a:lnTo>
                    <a:pt x="1247" y="745"/>
                  </a:lnTo>
                  <a:lnTo>
                    <a:pt x="1250" y="737"/>
                  </a:lnTo>
                  <a:lnTo>
                    <a:pt x="1252" y="730"/>
                  </a:lnTo>
                  <a:lnTo>
                    <a:pt x="1255" y="723"/>
                  </a:lnTo>
                  <a:lnTo>
                    <a:pt x="1257" y="719"/>
                  </a:lnTo>
                  <a:lnTo>
                    <a:pt x="1262" y="714"/>
                  </a:lnTo>
                  <a:lnTo>
                    <a:pt x="1269" y="711"/>
                  </a:lnTo>
                  <a:lnTo>
                    <a:pt x="1271" y="711"/>
                  </a:lnTo>
                  <a:lnTo>
                    <a:pt x="1273" y="709"/>
                  </a:lnTo>
                  <a:lnTo>
                    <a:pt x="1276" y="709"/>
                  </a:lnTo>
                  <a:lnTo>
                    <a:pt x="1276" y="709"/>
                  </a:lnTo>
                  <a:lnTo>
                    <a:pt x="1276" y="704"/>
                  </a:lnTo>
                  <a:lnTo>
                    <a:pt x="1278" y="702"/>
                  </a:lnTo>
                  <a:lnTo>
                    <a:pt x="1283" y="697"/>
                  </a:lnTo>
                  <a:lnTo>
                    <a:pt x="1285" y="697"/>
                  </a:lnTo>
                  <a:lnTo>
                    <a:pt x="1288" y="697"/>
                  </a:lnTo>
                  <a:lnTo>
                    <a:pt x="1292" y="695"/>
                  </a:lnTo>
                  <a:lnTo>
                    <a:pt x="1297" y="697"/>
                  </a:lnTo>
                  <a:lnTo>
                    <a:pt x="1299" y="697"/>
                  </a:lnTo>
                  <a:lnTo>
                    <a:pt x="1302" y="697"/>
                  </a:lnTo>
                  <a:lnTo>
                    <a:pt x="1302" y="697"/>
                  </a:lnTo>
                  <a:lnTo>
                    <a:pt x="1304" y="697"/>
                  </a:lnTo>
                  <a:lnTo>
                    <a:pt x="1304" y="697"/>
                  </a:lnTo>
                  <a:lnTo>
                    <a:pt x="1311" y="697"/>
                  </a:lnTo>
                  <a:lnTo>
                    <a:pt x="1316" y="695"/>
                  </a:lnTo>
                  <a:lnTo>
                    <a:pt x="1318" y="695"/>
                  </a:lnTo>
                  <a:lnTo>
                    <a:pt x="1323" y="693"/>
                  </a:lnTo>
                  <a:lnTo>
                    <a:pt x="1325" y="693"/>
                  </a:lnTo>
                  <a:lnTo>
                    <a:pt x="1333" y="685"/>
                  </a:lnTo>
                  <a:lnTo>
                    <a:pt x="1337" y="681"/>
                  </a:lnTo>
                  <a:lnTo>
                    <a:pt x="1344" y="674"/>
                  </a:lnTo>
                  <a:lnTo>
                    <a:pt x="1347" y="667"/>
                  </a:lnTo>
                  <a:lnTo>
                    <a:pt x="1347" y="667"/>
                  </a:lnTo>
                  <a:lnTo>
                    <a:pt x="1349" y="664"/>
                  </a:lnTo>
                  <a:lnTo>
                    <a:pt x="1349" y="662"/>
                  </a:lnTo>
                  <a:lnTo>
                    <a:pt x="1351" y="659"/>
                  </a:lnTo>
                  <a:lnTo>
                    <a:pt x="1351" y="655"/>
                  </a:lnTo>
                  <a:lnTo>
                    <a:pt x="1354" y="650"/>
                  </a:lnTo>
                  <a:lnTo>
                    <a:pt x="1354" y="645"/>
                  </a:lnTo>
                  <a:lnTo>
                    <a:pt x="1354" y="643"/>
                  </a:lnTo>
                  <a:lnTo>
                    <a:pt x="1354" y="638"/>
                  </a:lnTo>
                  <a:lnTo>
                    <a:pt x="1354" y="636"/>
                  </a:lnTo>
                  <a:lnTo>
                    <a:pt x="1356" y="634"/>
                  </a:lnTo>
                  <a:lnTo>
                    <a:pt x="1354" y="626"/>
                  </a:lnTo>
                  <a:lnTo>
                    <a:pt x="1356" y="622"/>
                  </a:lnTo>
                  <a:lnTo>
                    <a:pt x="1358" y="615"/>
                  </a:lnTo>
                  <a:lnTo>
                    <a:pt x="1361" y="610"/>
                  </a:lnTo>
                  <a:lnTo>
                    <a:pt x="1363" y="608"/>
                  </a:lnTo>
                  <a:lnTo>
                    <a:pt x="1366" y="605"/>
                  </a:lnTo>
                  <a:lnTo>
                    <a:pt x="1377" y="598"/>
                  </a:lnTo>
                  <a:lnTo>
                    <a:pt x="1389" y="596"/>
                  </a:lnTo>
                  <a:lnTo>
                    <a:pt x="1401" y="593"/>
                  </a:lnTo>
                  <a:lnTo>
                    <a:pt x="1415" y="591"/>
                  </a:lnTo>
                  <a:lnTo>
                    <a:pt x="1418" y="589"/>
                  </a:lnTo>
                  <a:lnTo>
                    <a:pt x="1427" y="579"/>
                  </a:lnTo>
                  <a:lnTo>
                    <a:pt x="1436" y="570"/>
                  </a:lnTo>
                  <a:lnTo>
                    <a:pt x="1444" y="563"/>
                  </a:lnTo>
                  <a:lnTo>
                    <a:pt x="1451" y="556"/>
                  </a:lnTo>
                  <a:lnTo>
                    <a:pt x="1451" y="553"/>
                  </a:lnTo>
                  <a:lnTo>
                    <a:pt x="1453" y="551"/>
                  </a:lnTo>
                  <a:lnTo>
                    <a:pt x="1453" y="546"/>
                  </a:lnTo>
                  <a:lnTo>
                    <a:pt x="1451" y="541"/>
                  </a:lnTo>
                  <a:lnTo>
                    <a:pt x="1448" y="539"/>
                  </a:lnTo>
                  <a:lnTo>
                    <a:pt x="1446" y="537"/>
                  </a:lnTo>
                  <a:lnTo>
                    <a:pt x="1441" y="534"/>
                  </a:lnTo>
                  <a:lnTo>
                    <a:pt x="1439" y="532"/>
                  </a:lnTo>
                  <a:lnTo>
                    <a:pt x="1436" y="530"/>
                  </a:lnTo>
                  <a:lnTo>
                    <a:pt x="1434" y="525"/>
                  </a:lnTo>
                  <a:lnTo>
                    <a:pt x="1429" y="515"/>
                  </a:lnTo>
                  <a:lnTo>
                    <a:pt x="1427" y="511"/>
                  </a:lnTo>
                  <a:lnTo>
                    <a:pt x="1427" y="508"/>
                  </a:lnTo>
                  <a:lnTo>
                    <a:pt x="1429" y="499"/>
                  </a:lnTo>
                  <a:lnTo>
                    <a:pt x="1432" y="494"/>
                  </a:lnTo>
                  <a:lnTo>
                    <a:pt x="1434" y="489"/>
                  </a:lnTo>
                  <a:lnTo>
                    <a:pt x="1436" y="485"/>
                  </a:lnTo>
                  <a:lnTo>
                    <a:pt x="1436" y="482"/>
                  </a:lnTo>
                  <a:lnTo>
                    <a:pt x="1439" y="480"/>
                  </a:lnTo>
                  <a:lnTo>
                    <a:pt x="1441" y="470"/>
                  </a:lnTo>
                  <a:lnTo>
                    <a:pt x="1441" y="466"/>
                  </a:lnTo>
                  <a:lnTo>
                    <a:pt x="1444" y="461"/>
                  </a:lnTo>
                  <a:lnTo>
                    <a:pt x="1444" y="459"/>
                  </a:lnTo>
                  <a:lnTo>
                    <a:pt x="1444" y="456"/>
                  </a:lnTo>
                  <a:lnTo>
                    <a:pt x="1444" y="456"/>
                  </a:lnTo>
                  <a:lnTo>
                    <a:pt x="1446" y="452"/>
                  </a:lnTo>
                  <a:lnTo>
                    <a:pt x="1446" y="447"/>
                  </a:lnTo>
                  <a:lnTo>
                    <a:pt x="1446" y="445"/>
                  </a:lnTo>
                  <a:lnTo>
                    <a:pt x="1446" y="440"/>
                  </a:lnTo>
                  <a:lnTo>
                    <a:pt x="1446" y="440"/>
                  </a:lnTo>
                  <a:lnTo>
                    <a:pt x="1448" y="437"/>
                  </a:lnTo>
                  <a:lnTo>
                    <a:pt x="1448" y="437"/>
                  </a:lnTo>
                  <a:lnTo>
                    <a:pt x="1458" y="390"/>
                  </a:lnTo>
                  <a:lnTo>
                    <a:pt x="1460" y="381"/>
                  </a:lnTo>
                  <a:lnTo>
                    <a:pt x="1462" y="348"/>
                  </a:lnTo>
                  <a:lnTo>
                    <a:pt x="1465" y="333"/>
                  </a:lnTo>
                  <a:lnTo>
                    <a:pt x="1462" y="329"/>
                  </a:lnTo>
                  <a:lnTo>
                    <a:pt x="1460" y="324"/>
                  </a:lnTo>
                  <a:lnTo>
                    <a:pt x="1458" y="317"/>
                  </a:lnTo>
                  <a:lnTo>
                    <a:pt x="1453" y="312"/>
                  </a:lnTo>
                  <a:lnTo>
                    <a:pt x="1446" y="305"/>
                  </a:lnTo>
                  <a:lnTo>
                    <a:pt x="1441" y="300"/>
                  </a:lnTo>
                  <a:lnTo>
                    <a:pt x="1439" y="296"/>
                  </a:lnTo>
                  <a:lnTo>
                    <a:pt x="1429" y="291"/>
                  </a:lnTo>
                  <a:lnTo>
                    <a:pt x="1427" y="289"/>
                  </a:lnTo>
                  <a:lnTo>
                    <a:pt x="1427" y="289"/>
                  </a:lnTo>
                  <a:lnTo>
                    <a:pt x="1420" y="284"/>
                  </a:lnTo>
                  <a:lnTo>
                    <a:pt x="1415" y="279"/>
                  </a:lnTo>
                  <a:lnTo>
                    <a:pt x="1389" y="270"/>
                  </a:lnTo>
                  <a:lnTo>
                    <a:pt x="1363" y="260"/>
                  </a:lnTo>
                  <a:lnTo>
                    <a:pt x="1351" y="256"/>
                  </a:lnTo>
                  <a:lnTo>
                    <a:pt x="1344" y="253"/>
                  </a:lnTo>
                  <a:lnTo>
                    <a:pt x="1340" y="251"/>
                  </a:lnTo>
                  <a:lnTo>
                    <a:pt x="1316" y="246"/>
                  </a:lnTo>
                  <a:lnTo>
                    <a:pt x="1307" y="244"/>
                  </a:lnTo>
                  <a:lnTo>
                    <a:pt x="1302" y="244"/>
                  </a:lnTo>
                  <a:lnTo>
                    <a:pt x="1297" y="244"/>
                  </a:lnTo>
                  <a:lnTo>
                    <a:pt x="1295" y="246"/>
                  </a:lnTo>
                  <a:lnTo>
                    <a:pt x="1292" y="248"/>
                  </a:lnTo>
                  <a:lnTo>
                    <a:pt x="1290" y="248"/>
                  </a:lnTo>
                  <a:lnTo>
                    <a:pt x="1290" y="253"/>
                  </a:lnTo>
                  <a:lnTo>
                    <a:pt x="1288" y="263"/>
                  </a:lnTo>
                  <a:lnTo>
                    <a:pt x="1288" y="263"/>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163" name="TextBox 162">
              <a:extLst>
                <a:ext uri="{FF2B5EF4-FFF2-40B4-BE49-F238E27FC236}">
                  <a16:creationId xmlns:a16="http://schemas.microsoft.com/office/drawing/2014/main" id="{1C0B0FFE-E847-4B85-8EE5-EBF5EF8AF2BB}"/>
                </a:ext>
              </a:extLst>
            </p:cNvPr>
            <p:cNvSpPr txBox="1"/>
            <p:nvPr/>
          </p:nvSpPr>
          <p:spPr>
            <a:xfrm>
              <a:off x="4278132" y="3159335"/>
              <a:ext cx="559361" cy="288464"/>
            </a:xfrm>
            <a:prstGeom prst="rect">
              <a:avLst/>
            </a:prstGeom>
            <a:grpFill/>
            <a:ln>
              <a:noFill/>
            </a:ln>
          </p:spPr>
          <p:txBody>
            <a:bodyPr wrap="none" lIns="0" tIns="0" rIns="0" bIns="0" rtlCol="0">
              <a:spAutoFit/>
            </a:bodyPr>
            <a:lstStyle/>
            <a:p>
              <a:pPr algn="ctr"/>
              <a:r>
                <a:rPr lang="en-US" sz="1300" dirty="0">
                  <a:solidFill>
                    <a:schemeClr val="bg1"/>
                  </a:solidFill>
                  <a:latin typeface="+mj-lt"/>
                </a:rPr>
                <a:t>27%</a:t>
              </a:r>
            </a:p>
          </p:txBody>
        </p:sp>
        <p:sp>
          <p:nvSpPr>
            <p:cNvPr id="164" name="TextBox 163">
              <a:extLst>
                <a:ext uri="{FF2B5EF4-FFF2-40B4-BE49-F238E27FC236}">
                  <a16:creationId xmlns:a16="http://schemas.microsoft.com/office/drawing/2014/main" id="{79857EAD-B5E2-412D-8E8F-4EBBA4CABAAB}"/>
                </a:ext>
              </a:extLst>
            </p:cNvPr>
            <p:cNvSpPr txBox="1"/>
            <p:nvPr/>
          </p:nvSpPr>
          <p:spPr>
            <a:xfrm>
              <a:off x="4034601" y="3914501"/>
              <a:ext cx="399874" cy="288464"/>
            </a:xfrm>
            <a:prstGeom prst="rect">
              <a:avLst/>
            </a:prstGeom>
            <a:grpFill/>
            <a:ln>
              <a:noFill/>
            </a:ln>
          </p:spPr>
          <p:txBody>
            <a:bodyPr wrap="none" lIns="0" tIns="0" rIns="0" bIns="0" rtlCol="0">
              <a:spAutoFit/>
            </a:bodyPr>
            <a:lstStyle/>
            <a:p>
              <a:pPr algn="ctr"/>
              <a:r>
                <a:rPr lang="en-US" sz="1300" dirty="0">
                  <a:solidFill>
                    <a:schemeClr val="bg1"/>
                  </a:solidFill>
                  <a:latin typeface="+mj-lt"/>
                </a:rPr>
                <a:t>5%</a:t>
              </a:r>
            </a:p>
          </p:txBody>
        </p:sp>
        <p:sp>
          <p:nvSpPr>
            <p:cNvPr id="165" name="TextBox 164">
              <a:extLst>
                <a:ext uri="{FF2B5EF4-FFF2-40B4-BE49-F238E27FC236}">
                  <a16:creationId xmlns:a16="http://schemas.microsoft.com/office/drawing/2014/main" id="{77DD6F4F-47F9-4E5A-BE24-BD9BC3E223D6}"/>
                </a:ext>
              </a:extLst>
            </p:cNvPr>
            <p:cNvSpPr txBox="1"/>
            <p:nvPr/>
          </p:nvSpPr>
          <p:spPr>
            <a:xfrm>
              <a:off x="3528196" y="3409872"/>
              <a:ext cx="559361" cy="288464"/>
            </a:xfrm>
            <a:prstGeom prst="rect">
              <a:avLst/>
            </a:prstGeom>
            <a:grpFill/>
            <a:ln>
              <a:noFill/>
            </a:ln>
          </p:spPr>
          <p:txBody>
            <a:bodyPr wrap="none" lIns="0" tIns="0" rIns="0" bIns="0" rtlCol="0">
              <a:spAutoFit/>
            </a:bodyPr>
            <a:lstStyle/>
            <a:p>
              <a:pPr algn="ctr"/>
              <a:r>
                <a:rPr lang="en-US" sz="1300" dirty="0">
                  <a:solidFill>
                    <a:schemeClr val="bg1"/>
                  </a:solidFill>
                  <a:latin typeface="+mj-lt"/>
                </a:rPr>
                <a:t>13%</a:t>
              </a:r>
            </a:p>
          </p:txBody>
        </p:sp>
        <p:sp>
          <p:nvSpPr>
            <p:cNvPr id="166" name="TextBox 165">
              <a:extLst>
                <a:ext uri="{FF2B5EF4-FFF2-40B4-BE49-F238E27FC236}">
                  <a16:creationId xmlns:a16="http://schemas.microsoft.com/office/drawing/2014/main" id="{114A1669-0A99-4995-A321-355BC75C6439}"/>
                </a:ext>
              </a:extLst>
            </p:cNvPr>
            <p:cNvSpPr txBox="1"/>
            <p:nvPr/>
          </p:nvSpPr>
          <p:spPr>
            <a:xfrm>
              <a:off x="2876879" y="3009049"/>
              <a:ext cx="559361" cy="288464"/>
            </a:xfrm>
            <a:prstGeom prst="rect">
              <a:avLst/>
            </a:prstGeom>
            <a:noFill/>
            <a:ln>
              <a:noFill/>
            </a:ln>
          </p:spPr>
          <p:txBody>
            <a:bodyPr wrap="none" lIns="0" tIns="0" rIns="0" bIns="0" rtlCol="0">
              <a:spAutoFit/>
            </a:bodyPr>
            <a:lstStyle/>
            <a:p>
              <a:pPr algn="ctr"/>
              <a:r>
                <a:rPr lang="en-US" sz="1300" dirty="0">
                  <a:solidFill>
                    <a:schemeClr val="bg1"/>
                  </a:solidFill>
                  <a:latin typeface="+mj-lt"/>
                </a:rPr>
                <a:t>39%</a:t>
              </a:r>
            </a:p>
          </p:txBody>
        </p:sp>
        <p:sp>
          <p:nvSpPr>
            <p:cNvPr id="167" name="TextBox 166">
              <a:extLst>
                <a:ext uri="{FF2B5EF4-FFF2-40B4-BE49-F238E27FC236}">
                  <a16:creationId xmlns:a16="http://schemas.microsoft.com/office/drawing/2014/main" id="{FDDE83E5-DC2D-4B11-A40F-2FF4BF80284C}"/>
                </a:ext>
              </a:extLst>
            </p:cNvPr>
            <p:cNvSpPr txBox="1"/>
            <p:nvPr/>
          </p:nvSpPr>
          <p:spPr>
            <a:xfrm>
              <a:off x="3457555" y="2864941"/>
              <a:ext cx="559361" cy="288464"/>
            </a:xfrm>
            <a:prstGeom prst="rect">
              <a:avLst/>
            </a:prstGeom>
            <a:noFill/>
            <a:ln>
              <a:noFill/>
            </a:ln>
          </p:spPr>
          <p:txBody>
            <a:bodyPr wrap="none" lIns="0" tIns="0" rIns="0" bIns="0" rtlCol="0">
              <a:spAutoFit/>
            </a:bodyPr>
            <a:lstStyle/>
            <a:p>
              <a:pPr algn="ctr"/>
              <a:r>
                <a:rPr lang="en-US" sz="1300" dirty="0">
                  <a:solidFill>
                    <a:schemeClr val="bg1"/>
                  </a:solidFill>
                  <a:latin typeface="+mj-lt"/>
                </a:rPr>
                <a:t>15%</a:t>
              </a:r>
            </a:p>
          </p:txBody>
        </p:sp>
      </p:grpSp>
      <p:graphicFrame>
        <p:nvGraphicFramePr>
          <p:cNvPr id="82" name="Table 81">
            <a:extLst>
              <a:ext uri="{FF2B5EF4-FFF2-40B4-BE49-F238E27FC236}">
                <a16:creationId xmlns:a16="http://schemas.microsoft.com/office/drawing/2014/main" id="{5D70583E-8BA0-45E9-8A86-E8CE86DFD505}"/>
              </a:ext>
            </a:extLst>
          </p:cNvPr>
          <p:cNvGraphicFramePr>
            <a:graphicFrameLocks noGrp="1"/>
          </p:cNvGraphicFramePr>
          <p:nvPr>
            <p:extLst>
              <p:ext uri="{D42A27DB-BD31-4B8C-83A1-F6EECF244321}">
                <p14:modId xmlns:p14="http://schemas.microsoft.com/office/powerpoint/2010/main" val="2708088074"/>
              </p:ext>
            </p:extLst>
          </p:nvPr>
        </p:nvGraphicFramePr>
        <p:xfrm>
          <a:off x="49580" y="1470113"/>
          <a:ext cx="6153587" cy="217371"/>
        </p:xfrm>
        <a:graphic>
          <a:graphicData uri="http://schemas.openxmlformats.org/drawingml/2006/table">
            <a:tbl>
              <a:tblPr firstRow="1" bandRow="1">
                <a:tableStyleId>{2D5ABB26-0587-4C30-8999-92F81FD0307C}</a:tableStyleId>
              </a:tblPr>
              <a:tblGrid>
                <a:gridCol w="501221">
                  <a:extLst>
                    <a:ext uri="{9D8B030D-6E8A-4147-A177-3AD203B41FA5}">
                      <a16:colId xmlns:a16="http://schemas.microsoft.com/office/drawing/2014/main" val="763369862"/>
                    </a:ext>
                  </a:extLst>
                </a:gridCol>
                <a:gridCol w="2406749">
                  <a:extLst>
                    <a:ext uri="{9D8B030D-6E8A-4147-A177-3AD203B41FA5}">
                      <a16:colId xmlns:a16="http://schemas.microsoft.com/office/drawing/2014/main" val="2827154325"/>
                    </a:ext>
                  </a:extLst>
                </a:gridCol>
                <a:gridCol w="492369">
                  <a:extLst>
                    <a:ext uri="{9D8B030D-6E8A-4147-A177-3AD203B41FA5}">
                      <a16:colId xmlns:a16="http://schemas.microsoft.com/office/drawing/2014/main" val="3369712649"/>
                    </a:ext>
                  </a:extLst>
                </a:gridCol>
                <a:gridCol w="2753248">
                  <a:extLst>
                    <a:ext uri="{9D8B030D-6E8A-4147-A177-3AD203B41FA5}">
                      <a16:colId xmlns:a16="http://schemas.microsoft.com/office/drawing/2014/main" val="447172312"/>
                    </a:ext>
                  </a:extLst>
                </a:gridCol>
              </a:tblGrid>
              <a:tr h="217371">
                <a:tc>
                  <a:txBody>
                    <a:bodyPr/>
                    <a:lstStyle/>
                    <a:p>
                      <a:pPr marL="0" algn="r" defTabSz="914400" rtl="0" eaLnBrk="1" fontAlgn="b" latinLnBrk="0" hangingPunct="1"/>
                      <a:r>
                        <a:rPr lang="fr-BE" sz="1000" b="0" kern="1200" noProof="0">
                          <a:solidFill>
                            <a:schemeClr val="bg2"/>
                          </a:solidFill>
                          <a:latin typeface="+mn-lt"/>
                          <a:ea typeface="+mn-ea"/>
                          <a:cs typeface="+mn-cs"/>
                          <a:sym typeface="Wingdings 2" panose="05020102010507070707" pitchFamily="18" charset="2"/>
                        </a:rPr>
                        <a:t></a:t>
                      </a:r>
                      <a:endParaRPr lang="fr-BE" sz="1000" b="0" kern="1200" noProof="0">
                        <a:solidFill>
                          <a:schemeClr val="bg2"/>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r>
                        <a:rPr lang="fr-BE" sz="1000" b="0" kern="1200" noProof="0" dirty="0">
                          <a:solidFill>
                            <a:schemeClr val="tx1"/>
                          </a:solidFill>
                          <a:latin typeface="+mn-lt"/>
                          <a:ea typeface="+mn-ea"/>
                          <a:cs typeface="+mn-cs"/>
                        </a:rPr>
                        <a:t>Maîtres d’au moins 1 chat </a:t>
                      </a:r>
                      <a:r>
                        <a:rPr lang="fr-BE" sz="1000" b="0" kern="1200" noProof="0" dirty="0" err="1">
                          <a:solidFill>
                            <a:schemeClr val="tx1"/>
                          </a:solidFill>
                          <a:latin typeface="+mn-lt"/>
                          <a:ea typeface="+mn-ea"/>
                          <a:cs typeface="+mn-cs"/>
                        </a:rPr>
                        <a:t>pucé</a:t>
                      </a:r>
                      <a:endParaRPr lang="fr-BE" sz="1000" b="0" kern="1200" noProof="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fr-BE" sz="1000" b="0" kern="1200" noProof="0">
                          <a:solidFill>
                            <a:schemeClr val="accent3"/>
                          </a:solidFill>
                          <a:latin typeface="+mn-lt"/>
                          <a:ea typeface="+mn-ea"/>
                          <a:cs typeface="+mn-cs"/>
                          <a:sym typeface="Wingdings 2" panose="05020102010507070707" pitchFamily="18" charset="2"/>
                        </a:rPr>
                        <a:t></a:t>
                      </a:r>
                      <a:endParaRPr lang="fr-BE" sz="1000" b="0" kern="1200" noProof="0">
                        <a:solidFill>
                          <a:schemeClr val="accent3"/>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BE" sz="1000" b="0" kern="1200" noProof="0" dirty="0">
                          <a:solidFill>
                            <a:schemeClr val="tx1"/>
                          </a:solidFill>
                          <a:latin typeface="+mn-lt"/>
                          <a:ea typeface="+mn-ea"/>
                          <a:cs typeface="+mn-cs"/>
                        </a:rPr>
                        <a:t>Maîtres d’au moins 1 chat non-</a:t>
                      </a:r>
                      <a:r>
                        <a:rPr lang="fr-BE" sz="1000" b="0" kern="1200" noProof="0" dirty="0" err="1">
                          <a:solidFill>
                            <a:schemeClr val="tx1"/>
                          </a:solidFill>
                          <a:latin typeface="+mn-lt"/>
                          <a:ea typeface="+mn-ea"/>
                          <a:cs typeface="+mn-cs"/>
                        </a:rPr>
                        <a:t>pucé</a:t>
                      </a:r>
                      <a:endParaRPr lang="fr-BE" sz="1000" b="0" kern="1200" noProof="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223934"/>
                  </a:ext>
                </a:extLst>
              </a:tr>
            </a:tbl>
          </a:graphicData>
        </a:graphic>
      </p:graphicFrame>
    </p:spTree>
    <p:extLst>
      <p:ext uri="{BB962C8B-B14F-4D97-AF65-F5344CB8AC3E}">
        <p14:creationId xmlns:p14="http://schemas.microsoft.com/office/powerpoint/2010/main" val="315508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774D9AC-7D89-4721-8B30-6A90B6F3DE9E}"/>
              </a:ext>
            </a:extLst>
          </p:cNvPr>
          <p:cNvSpPr>
            <a:spLocks noGrp="1"/>
          </p:cNvSpPr>
          <p:nvPr>
            <p:ph type="title"/>
          </p:nvPr>
        </p:nvSpPr>
        <p:spPr/>
        <p:txBody>
          <a:bodyPr/>
          <a:lstStyle/>
          <a:p>
            <a:r>
              <a:rPr lang="fr-BE"/>
              <a:t>APERçu</a:t>
            </a:r>
          </a:p>
        </p:txBody>
      </p:sp>
      <p:graphicFrame>
        <p:nvGraphicFramePr>
          <p:cNvPr id="7" name="Tableau 66">
            <a:extLst>
              <a:ext uri="{FF2B5EF4-FFF2-40B4-BE49-F238E27FC236}">
                <a16:creationId xmlns:a16="http://schemas.microsoft.com/office/drawing/2014/main" id="{F99C557B-2280-4686-AA8A-5849E2E45379}"/>
              </a:ext>
            </a:extLst>
          </p:cNvPr>
          <p:cNvGraphicFramePr>
            <a:graphicFrameLocks noGrp="1"/>
          </p:cNvGraphicFramePr>
          <p:nvPr>
            <p:extLst>
              <p:ext uri="{D42A27DB-BD31-4B8C-83A1-F6EECF244321}">
                <p14:modId xmlns:p14="http://schemas.microsoft.com/office/powerpoint/2010/main" val="2459713066"/>
              </p:ext>
            </p:extLst>
          </p:nvPr>
        </p:nvGraphicFramePr>
        <p:xfrm>
          <a:off x="407987" y="1327146"/>
          <a:ext cx="8682849" cy="4608000"/>
        </p:xfrm>
        <a:graphic>
          <a:graphicData uri="http://schemas.openxmlformats.org/drawingml/2006/table">
            <a:tbl>
              <a:tblPr firstRow="1" lastRow="1">
                <a:tableStyleId>{5C22544A-7EE6-4342-B048-85BDC9FD1C3A}</a:tableStyleId>
              </a:tblPr>
              <a:tblGrid>
                <a:gridCol w="1165632">
                  <a:extLst>
                    <a:ext uri="{9D8B030D-6E8A-4147-A177-3AD203B41FA5}">
                      <a16:colId xmlns:a16="http://schemas.microsoft.com/office/drawing/2014/main" val="310438399"/>
                    </a:ext>
                  </a:extLst>
                </a:gridCol>
                <a:gridCol w="7517217">
                  <a:extLst>
                    <a:ext uri="{9D8B030D-6E8A-4147-A177-3AD203B41FA5}">
                      <a16:colId xmlns:a16="http://schemas.microsoft.com/office/drawing/2014/main" val="2994831520"/>
                    </a:ext>
                  </a:extLst>
                </a:gridCol>
              </a:tblGrid>
              <a:tr h="921600">
                <a:tc>
                  <a:txBody>
                    <a:bodyPr/>
                    <a:lstStyle/>
                    <a:p>
                      <a:pPr algn="ctr"/>
                      <a:r>
                        <a:rPr lang="fr-BE" sz="5400" b="1" noProof="0">
                          <a:solidFill>
                            <a:schemeClr val="tx2"/>
                          </a:solidFill>
                          <a:latin typeface="+mj-lt"/>
                        </a:rPr>
                        <a:t>1</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fr-BE" sz="1600" b="1" noProof="0">
                          <a:solidFill>
                            <a:schemeClr val="tx2"/>
                          </a:solidFill>
                        </a:rPr>
                        <a:t>Méthodologie de la recherche</a:t>
                      </a:r>
                      <a:endParaRPr lang="fr-BE" sz="1600" b="0" noProof="0">
                        <a:solidFill>
                          <a:schemeClr val="tx2"/>
                        </a:solidFill>
                      </a:endParaRPr>
                    </a:p>
                  </a:txBody>
                  <a:tcPr marL="72000" marR="72000" marT="36000" marB="3600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68522"/>
                  </a:ext>
                </a:extLst>
              </a:tr>
              <a:tr h="921600">
                <a:tc>
                  <a:txBody>
                    <a:bodyPr/>
                    <a:lstStyle/>
                    <a:p>
                      <a:pPr algn="ctr"/>
                      <a:r>
                        <a:rPr lang="fr-BE" sz="5400" b="1" noProof="0">
                          <a:solidFill>
                            <a:schemeClr val="tx2"/>
                          </a:solidFill>
                          <a:latin typeface="+mj-lt"/>
                        </a:rPr>
                        <a:t>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fr-BE" sz="1600" b="1" noProof="0" dirty="0">
                          <a:solidFill>
                            <a:schemeClr val="tx2"/>
                          </a:solidFill>
                          <a:latin typeface="+mn-lt"/>
                        </a:rPr>
                        <a:t>Résultats de la recherche en Wallonie</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094801"/>
                  </a:ext>
                </a:extLst>
              </a:tr>
              <a:tr h="921600">
                <a:tc>
                  <a:txBody>
                    <a:bodyPr/>
                    <a:lstStyle/>
                    <a:p>
                      <a:pPr algn="r"/>
                      <a:r>
                        <a:rPr lang="fr-BE" sz="3600" b="1" noProof="0">
                          <a:solidFill>
                            <a:schemeClr val="tx2"/>
                          </a:solidFill>
                          <a:latin typeface="+mj-lt"/>
                        </a:rPr>
                        <a:t>2.1</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fr-BE" sz="1600" b="0" noProof="0" dirty="0">
                          <a:solidFill>
                            <a:schemeClr val="tx2"/>
                          </a:solidFill>
                          <a:latin typeface="+mn-lt"/>
                        </a:rPr>
                        <a:t>Dans quelle mesure respecte-t-on l'obligation de stérilisation en Wallonie ?</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537441"/>
                  </a:ext>
                </a:extLst>
              </a:tr>
              <a:tr h="9216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3600" b="1" kern="1200" noProof="0">
                          <a:solidFill>
                            <a:schemeClr val="tx2"/>
                          </a:solidFill>
                          <a:latin typeface="+mj-lt"/>
                          <a:ea typeface="+mn-ea"/>
                          <a:cs typeface="+mn-cs"/>
                        </a:rPr>
                        <a:t>2.2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fr-BE" sz="1600" b="0" noProof="0" dirty="0">
                          <a:solidFill>
                            <a:schemeClr val="tx2"/>
                          </a:solidFill>
                          <a:latin typeface="+mn-lt"/>
                        </a:rPr>
                        <a:t>Dans quelle mesure respecte-t-on l'obligation d'enregistrement (faire </a:t>
                      </a:r>
                      <a:r>
                        <a:rPr lang="fr-BE" sz="1600" b="0" noProof="0" dirty="0" err="1">
                          <a:solidFill>
                            <a:schemeClr val="tx2"/>
                          </a:solidFill>
                          <a:latin typeface="+mn-lt"/>
                        </a:rPr>
                        <a:t>pucer</a:t>
                      </a:r>
                      <a:r>
                        <a:rPr lang="fr-BE" sz="1600" b="0" noProof="0" dirty="0">
                          <a:solidFill>
                            <a:schemeClr val="tx2"/>
                          </a:solidFill>
                          <a:latin typeface="+mn-lt"/>
                        </a:rPr>
                        <a:t>) en Wallonie ?</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784945"/>
                  </a:ext>
                </a:extLst>
              </a:tr>
              <a:tr h="921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1" i="0" u="none" strike="noStrike" kern="1200" cap="none" spc="0" normalizeH="0" baseline="0" noProof="0">
                          <a:ln>
                            <a:noFill/>
                          </a:ln>
                          <a:solidFill>
                            <a:schemeClr val="tx2"/>
                          </a:solidFill>
                          <a:effectLst/>
                          <a:uLnTx/>
                          <a:uFillTx/>
                          <a:latin typeface="+mj-lt"/>
                          <a:ea typeface="+mn-ea"/>
                          <a:cs typeface="+mn-cs"/>
                        </a:rPr>
                        <a:t>3</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chemeClr val="tx2"/>
                          </a:solidFill>
                          <a:effectLst/>
                          <a:uLnTx/>
                          <a:uFillTx/>
                          <a:latin typeface="+mn-lt"/>
                          <a:ea typeface="+mn-ea"/>
                          <a:cs typeface="+mn-cs"/>
                        </a:rPr>
                        <a:t>Conclusions</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7190790"/>
                  </a:ext>
                </a:extLst>
              </a:tr>
            </a:tbl>
          </a:graphicData>
        </a:graphic>
      </p:graphicFrame>
      <p:sp>
        <p:nvSpPr>
          <p:cNvPr id="2" name="Slide Number Placeholder 1">
            <a:extLst>
              <a:ext uri="{FF2B5EF4-FFF2-40B4-BE49-F238E27FC236}">
                <a16:creationId xmlns:a16="http://schemas.microsoft.com/office/drawing/2014/main" id="{38AE2BC4-6B2F-47FC-B4C3-29ED2124B925}"/>
              </a:ext>
            </a:extLst>
          </p:cNvPr>
          <p:cNvSpPr>
            <a:spLocks noGrp="1"/>
          </p:cNvSpPr>
          <p:nvPr>
            <p:ph type="sldNum" sz="quarter" idx="14"/>
          </p:nvPr>
        </p:nvSpPr>
        <p:spPr/>
        <p:txBody>
          <a:bodyPr/>
          <a:lstStyle/>
          <a:p>
            <a:fld id="{D61AABEC-672F-4B68-B914-690DA978312C}" type="slidenum">
              <a:rPr lang="fr-BE" smtClean="0"/>
              <a:pPr/>
              <a:t>2</a:t>
            </a:fld>
            <a:r>
              <a:rPr lang="fr-BE"/>
              <a:t> </a:t>
            </a:r>
          </a:p>
        </p:txBody>
      </p:sp>
    </p:spTree>
    <p:extLst>
      <p:ext uri="{BB962C8B-B14F-4D97-AF65-F5344CB8AC3E}">
        <p14:creationId xmlns:p14="http://schemas.microsoft.com/office/powerpoint/2010/main" val="2876466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1173137843"/>
              </p:ext>
            </p:extLst>
          </p:nvPr>
        </p:nvGraphicFramePr>
        <p:xfrm>
          <a:off x="407987" y="2133600"/>
          <a:ext cx="11376000" cy="3803172"/>
        </p:xfrm>
        <a:graphic>
          <a:graphicData uri="http://schemas.openxmlformats.org/drawingml/2006/table">
            <a:tbl>
              <a:tblPr firstRow="1" bandRow="1">
                <a:tableStyleId>{2D5ABB26-0587-4C30-8999-92F81FD0307C}</a:tableStyleId>
              </a:tblPr>
              <a:tblGrid>
                <a:gridCol w="3276000">
                  <a:extLst>
                    <a:ext uri="{9D8B030D-6E8A-4147-A177-3AD203B41FA5}">
                      <a16:colId xmlns:a16="http://schemas.microsoft.com/office/drawing/2014/main" val="2457120873"/>
                    </a:ext>
                  </a:extLst>
                </a:gridCol>
                <a:gridCol w="1620000">
                  <a:extLst>
                    <a:ext uri="{9D8B030D-6E8A-4147-A177-3AD203B41FA5}">
                      <a16:colId xmlns:a16="http://schemas.microsoft.com/office/drawing/2014/main" val="943016155"/>
                    </a:ext>
                  </a:extLst>
                </a:gridCol>
                <a:gridCol w="1620000">
                  <a:extLst>
                    <a:ext uri="{9D8B030D-6E8A-4147-A177-3AD203B41FA5}">
                      <a16:colId xmlns:a16="http://schemas.microsoft.com/office/drawing/2014/main" val="2434802137"/>
                    </a:ext>
                  </a:extLst>
                </a:gridCol>
                <a:gridCol w="1620000">
                  <a:extLst>
                    <a:ext uri="{9D8B030D-6E8A-4147-A177-3AD203B41FA5}">
                      <a16:colId xmlns:a16="http://schemas.microsoft.com/office/drawing/2014/main" val="3785208166"/>
                    </a:ext>
                  </a:extLst>
                </a:gridCol>
                <a:gridCol w="1620000">
                  <a:extLst>
                    <a:ext uri="{9D8B030D-6E8A-4147-A177-3AD203B41FA5}">
                      <a16:colId xmlns:a16="http://schemas.microsoft.com/office/drawing/2014/main" val="3401884954"/>
                    </a:ext>
                  </a:extLst>
                </a:gridCol>
                <a:gridCol w="1620000">
                  <a:extLst>
                    <a:ext uri="{9D8B030D-6E8A-4147-A177-3AD203B41FA5}">
                      <a16:colId xmlns:a16="http://schemas.microsoft.com/office/drawing/2014/main" val="1663972642"/>
                    </a:ext>
                  </a:extLst>
                </a:gridCol>
              </a:tblGrid>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1" kern="1200" noProof="0">
                          <a:solidFill>
                            <a:schemeClr val="tx1"/>
                          </a:solidFill>
                          <a:latin typeface="+mn-lt"/>
                          <a:ea typeface="+mn-ea"/>
                          <a:cs typeface="+mn-cs"/>
                        </a:rPr>
                        <a:t>VOTRE CHAT(TE) EST-IL/ELLE PUCÉ(E) ?</a:t>
                      </a:r>
                      <a:endParaRPr lang="fr-BE" sz="1000" b="0" kern="1200" noProof="0">
                        <a:solidFill>
                          <a:schemeClr val="bg1">
                            <a:lumMod val="50000"/>
                          </a:schemeClr>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16931">
                <a:tc>
                  <a:txBody>
                    <a:bodyPr/>
                    <a:lstStyle/>
                    <a:p>
                      <a:pPr marL="0" algn="r" defTabSz="914400" rtl="0" eaLnBrk="1" fontAlgn="b" latinLnBrk="0" hangingPunct="1"/>
                      <a:r>
                        <a:rPr lang="fr-BE" sz="1000" b="0" kern="1200" noProof="0">
                          <a:solidFill>
                            <a:schemeClr val="tx1"/>
                          </a:solidFill>
                          <a:latin typeface="+mn-lt"/>
                          <a:ea typeface="+mn-ea"/>
                          <a:cs typeface="+mn-cs"/>
                        </a:rPr>
                        <a:t>Oui</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16931">
                <a:tc>
                  <a:txBody>
                    <a:bodyPr/>
                    <a:lstStyle/>
                    <a:p>
                      <a:pPr marL="0" algn="r" defTabSz="914400" rtl="0" eaLnBrk="1" fontAlgn="b" latinLnBrk="0" hangingPunct="1"/>
                      <a:r>
                        <a:rPr lang="fr-BE" sz="1000" b="0" kern="1200" noProof="0">
                          <a:solidFill>
                            <a:schemeClr val="tx1"/>
                          </a:solidFill>
                          <a:latin typeface="+mn-lt"/>
                          <a:ea typeface="+mn-ea"/>
                          <a:cs typeface="+mn-cs"/>
                        </a:rPr>
                        <a:t>Non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16931">
                <a:tc>
                  <a:txBody>
                    <a:bodyPr/>
                    <a:lstStyle/>
                    <a:p>
                      <a:pPr marL="0" algn="r" defTabSz="914400" rtl="0" eaLnBrk="1" fontAlgn="b" latinLnBrk="0" hangingPunct="1"/>
                      <a:r>
                        <a:rPr lang="fr-BE" sz="1000" b="0" kern="1200" noProof="0">
                          <a:solidFill>
                            <a:schemeClr val="tx1"/>
                          </a:solidFill>
                          <a:latin typeface="+mn-lt"/>
                          <a:ea typeface="+mn-ea"/>
                          <a:cs typeface="+mn-cs"/>
                        </a:rPr>
                        <a:t>Je ne sais pas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316931">
                <a:tc>
                  <a:txBody>
                    <a:bodyPr/>
                    <a:lstStyle/>
                    <a:p>
                      <a:pPr marL="0" algn="r" defTabSz="914400" rtl="0" eaLnBrk="1" fontAlgn="b" latinLnBrk="0" hangingPunct="1"/>
                      <a:r>
                        <a:rPr lang="fr-BE" sz="1000" b="1" kern="1200" noProof="0">
                          <a:solidFill>
                            <a:schemeClr val="tx1"/>
                          </a:solidFill>
                          <a:latin typeface="+mn-lt"/>
                          <a:ea typeface="+mn-ea"/>
                          <a:cs typeface="+mn-cs"/>
                        </a:rPr>
                        <a:t>POURQUOI CHOISI DE FAIRE PUCER CHAT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r>
                        <a:rPr lang="fr-BE" sz="1000" b="0" noProof="0">
                          <a:solidFill>
                            <a:schemeClr val="tx1">
                              <a:lumMod val="50000"/>
                              <a:lumOff val="50000"/>
                            </a:schemeClr>
                          </a:solidFill>
                          <a:latin typeface="+mn-lt"/>
                        </a:rPr>
                        <a:t>(n=264)</a:t>
                      </a: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r>
                        <a:rPr lang="fr-BE" sz="1000" b="0" noProof="0">
                          <a:solidFill>
                            <a:schemeClr val="tx1">
                              <a:lumMod val="50000"/>
                              <a:lumOff val="50000"/>
                            </a:schemeClr>
                          </a:solidFill>
                          <a:latin typeface="+mn-lt"/>
                        </a:rPr>
                        <a:t>(n=100) – (A)</a:t>
                      </a:r>
                    </a:p>
                  </a:txBody>
                  <a:tcPr marL="72000" marR="0" marT="0" marB="0" anchor="b">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rPr>
                        <a:t>(n=63) – (B)</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rPr>
                        <a:t>(n=59) – (C)</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rPr>
                        <a:t>(n=35) – (D)</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316931">
                <a:tc>
                  <a:txBody>
                    <a:bodyPr/>
                    <a:lstStyle/>
                    <a:p>
                      <a:pPr marL="0" algn="r" defTabSz="914400" rtl="0" eaLnBrk="1" fontAlgn="b" latinLnBrk="0" hangingPunct="1"/>
                      <a:r>
                        <a:rPr lang="fr-BE" sz="1000" b="0" kern="1200" noProof="0">
                          <a:solidFill>
                            <a:schemeClr val="tx1"/>
                          </a:solidFill>
                          <a:latin typeface="+mn-lt"/>
                          <a:ea typeface="+mn-ea"/>
                          <a:cs typeface="+mn-cs"/>
                        </a:rPr>
                        <a:t>Pour pouvoir facilement retrouver mon chat lorsqu’il est perdu</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a:solidFill>
                            <a:schemeClr val="tx1"/>
                          </a:solidFill>
                          <a:latin typeface="+mn-lt"/>
                          <a:ea typeface="+mn-ea"/>
                          <a:cs typeface="+mn-cs"/>
                        </a:rPr>
                        <a:t>C’est obligatoire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a:solidFill>
                            <a:schemeClr val="tx1"/>
                          </a:solidFill>
                          <a:latin typeface="+mn-lt"/>
                          <a:ea typeface="+mn-ea"/>
                          <a:cs typeface="+mn-cs"/>
                        </a:rPr>
                        <a:t>Était déjà pucé(e) lors de l’achat/de l'adoption/lorsque je l'ai reçu(e)/lorsqu’il/elle est arrivé(e) chez moi</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316931">
                <a:tc>
                  <a:txBody>
                    <a:bodyPr/>
                    <a:lstStyle/>
                    <a:p>
                      <a:pPr marL="0" algn="r" defTabSz="914400" rtl="0" eaLnBrk="1" fontAlgn="b" latinLnBrk="0" hangingPunct="1"/>
                      <a:r>
                        <a:rPr lang="fr-BE" sz="1000" b="0" kern="1200" noProof="0">
                          <a:solidFill>
                            <a:schemeClr val="tx1"/>
                          </a:solidFill>
                          <a:latin typeface="+mn-lt"/>
                          <a:ea typeface="+mn-ea"/>
                          <a:cs typeface="+mn-cs"/>
                        </a:rPr>
                        <a:t>Mon vétérinaire me l’a conseillé</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a:solidFill>
                            <a:schemeClr val="tx1"/>
                          </a:solidFill>
                          <a:latin typeface="+mn-lt"/>
                          <a:ea typeface="+mn-ea"/>
                          <a:cs typeface="+mn-cs"/>
                        </a:rPr>
                        <a:t>Pour pouvoir fermer ma chatière pour d’autres chats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a:solidFill>
                            <a:schemeClr val="tx1"/>
                          </a:solidFill>
                          <a:latin typeface="+mn-lt"/>
                          <a:ea typeface="+mn-ea"/>
                          <a:cs typeface="+mn-cs"/>
                        </a:rPr>
                        <a:t>Pour pouvoir régler la nourriture de mon chat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316931">
                <a:tc>
                  <a:txBody>
                    <a:bodyPr/>
                    <a:lstStyle/>
                    <a:p>
                      <a:pPr marL="0" algn="r" defTabSz="914400" rtl="0" eaLnBrk="1" fontAlgn="b" latinLnBrk="0" hangingPunct="1"/>
                      <a:r>
                        <a:rPr lang="fr-BE" sz="1000" b="0" kern="1200" noProof="0">
                          <a:solidFill>
                            <a:schemeClr val="tx1"/>
                          </a:solidFill>
                          <a:latin typeface="+mn-lt"/>
                          <a:ea typeface="+mn-ea"/>
                          <a:cs typeface="+mn-cs"/>
                        </a:rPr>
                        <a:t>Autre raison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3992525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2939443715"/>
              </p:ext>
            </p:extLst>
          </p:nvPr>
        </p:nvGraphicFramePr>
        <p:xfrm>
          <a:off x="3684097" y="2133600"/>
          <a:ext cx="1508688" cy="377894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40% des </a:t>
            </a:r>
            <a:r>
              <a:rPr lang="fr-BE" dirty="0"/>
              <a:t>chats en Wallonie sont </a:t>
            </a:r>
            <a:r>
              <a:rPr lang="fr-BE" dirty="0" err="1"/>
              <a:t>pucés</a:t>
            </a:r>
            <a:r>
              <a:rPr lang="fr-BE" dirty="0"/>
              <a:t> en raison de l’obligation légale</a:t>
            </a:r>
            <a:r>
              <a:rPr lang="nl-BE" dirty="0"/>
              <a:t>. </a:t>
            </a:r>
            <a:r>
              <a:rPr lang="fr-BE" dirty="0"/>
              <a:t>Les chats de moins de 10 ans sont relativement plus souvent </a:t>
            </a:r>
            <a:r>
              <a:rPr lang="fr-BE" dirty="0" err="1"/>
              <a:t>pucés</a:t>
            </a:r>
            <a:r>
              <a:rPr lang="fr-BE" dirty="0"/>
              <a:t>. La principale raison de faire </a:t>
            </a:r>
            <a:r>
              <a:rPr lang="fr-BE" dirty="0" err="1"/>
              <a:t>pucer</a:t>
            </a:r>
            <a:r>
              <a:rPr lang="fr-BE" dirty="0"/>
              <a:t> un chat est la possibilité de retrouver le chat lorsqu’il est perdu.</a:t>
            </a:r>
          </a:p>
          <a:p>
            <a:endParaRPr lang="fr-BE" dirty="0"/>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fr-BE" dirty="0"/>
              <a:t>Base :	Échantillon total chats Wallonie (n=627)</a:t>
            </a:r>
          </a:p>
          <a:p>
            <a:r>
              <a:rPr lang="fr-BE" dirty="0"/>
              <a:t>Question :	Q11. Votre chat(te) est-il/elle </a:t>
            </a:r>
            <a:r>
              <a:rPr lang="fr-BE" dirty="0" err="1"/>
              <a:t>pucé</a:t>
            </a:r>
            <a:r>
              <a:rPr lang="fr-BE" dirty="0"/>
              <a:t>(e) ? / Q13. Pourquoi avez-vous choisi de faire </a:t>
            </a:r>
            <a:r>
              <a:rPr lang="fr-BE" dirty="0" err="1"/>
              <a:t>pucer</a:t>
            </a:r>
            <a:r>
              <a:rPr lang="fr-BE" dirty="0"/>
              <a:t> votre chat(te) ?</a:t>
            </a:r>
            <a:br>
              <a:rPr lang="fr-BE" dirty="0"/>
            </a:br>
            <a:r>
              <a:rPr lang="fr-BE" dirty="0"/>
              <a:t>ABCD:	Niveau de fiabilité 95 % </a:t>
            </a:r>
          </a:p>
          <a:p>
            <a:r>
              <a:rPr lang="nl-NL" dirty="0"/>
              <a:t>*	</a:t>
            </a:r>
            <a:r>
              <a:rPr lang="fr-BE" dirty="0"/>
              <a:t>Estimation sur la base de 511 536 chats </a:t>
            </a:r>
            <a:r>
              <a:rPr lang="fr-BE" dirty="0" err="1"/>
              <a:t>pucés</a:t>
            </a:r>
            <a:r>
              <a:rPr lang="fr-BE" dirty="0"/>
              <a:t> </a:t>
            </a:r>
            <a:r>
              <a:rPr lang="nl-NL" dirty="0"/>
              <a:t>en </a:t>
            </a:r>
            <a:r>
              <a:rPr lang="nl-NL" dirty="0" err="1"/>
              <a:t>Wallonie</a:t>
            </a:r>
            <a:endParaRPr lang="nl-BE" dirty="0"/>
          </a:p>
          <a:p>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20</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LEVIERS FAIRE PUCER</a:t>
            </a:r>
          </a:p>
        </p:txBody>
      </p:sp>
      <p:graphicFrame>
        <p:nvGraphicFramePr>
          <p:cNvPr id="34" name="Chart 33">
            <a:extLst>
              <a:ext uri="{FF2B5EF4-FFF2-40B4-BE49-F238E27FC236}">
                <a16:creationId xmlns:a16="http://schemas.microsoft.com/office/drawing/2014/main" id="{295D0462-4FB9-4DF0-91E3-D21786904757}"/>
              </a:ext>
            </a:extLst>
          </p:cNvPr>
          <p:cNvGraphicFramePr/>
          <p:nvPr>
            <p:extLst>
              <p:ext uri="{D42A27DB-BD31-4B8C-83A1-F6EECF244321}">
                <p14:modId xmlns:p14="http://schemas.microsoft.com/office/powerpoint/2010/main" val="2173774550"/>
              </p:ext>
            </p:extLst>
          </p:nvPr>
        </p:nvGraphicFramePr>
        <p:xfrm>
          <a:off x="10165833" y="2133600"/>
          <a:ext cx="1618154" cy="37789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Chart 37">
            <a:extLst>
              <a:ext uri="{FF2B5EF4-FFF2-40B4-BE49-F238E27FC236}">
                <a16:creationId xmlns:a16="http://schemas.microsoft.com/office/drawing/2014/main" id="{008F52EE-C03B-4902-8806-F8A1374DD989}"/>
              </a:ext>
            </a:extLst>
          </p:cNvPr>
          <p:cNvGraphicFramePr/>
          <p:nvPr>
            <p:extLst>
              <p:ext uri="{D42A27DB-BD31-4B8C-83A1-F6EECF244321}">
                <p14:modId xmlns:p14="http://schemas.microsoft.com/office/powerpoint/2010/main" val="1621197395"/>
              </p:ext>
            </p:extLst>
          </p:nvPr>
        </p:nvGraphicFramePr>
        <p:xfrm>
          <a:off x="8545399" y="2133600"/>
          <a:ext cx="1618154" cy="37789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a:extLst>
              <a:ext uri="{FF2B5EF4-FFF2-40B4-BE49-F238E27FC236}">
                <a16:creationId xmlns:a16="http://schemas.microsoft.com/office/drawing/2014/main" id="{0E382B6E-9D89-4C14-8581-50EA199BB69D}"/>
              </a:ext>
            </a:extLst>
          </p:cNvPr>
          <p:cNvGraphicFramePr/>
          <p:nvPr>
            <p:extLst>
              <p:ext uri="{D42A27DB-BD31-4B8C-83A1-F6EECF244321}">
                <p14:modId xmlns:p14="http://schemas.microsoft.com/office/powerpoint/2010/main" val="4172207412"/>
              </p:ext>
            </p:extLst>
          </p:nvPr>
        </p:nvGraphicFramePr>
        <p:xfrm>
          <a:off x="6924965" y="2133600"/>
          <a:ext cx="1618154" cy="377894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 name="Chart 39">
            <a:extLst>
              <a:ext uri="{FF2B5EF4-FFF2-40B4-BE49-F238E27FC236}">
                <a16:creationId xmlns:a16="http://schemas.microsoft.com/office/drawing/2014/main" id="{8242DA66-0082-4223-B2CE-B0C202035B48}"/>
              </a:ext>
            </a:extLst>
          </p:cNvPr>
          <p:cNvGraphicFramePr/>
          <p:nvPr>
            <p:extLst>
              <p:ext uri="{D42A27DB-BD31-4B8C-83A1-F6EECF244321}">
                <p14:modId xmlns:p14="http://schemas.microsoft.com/office/powerpoint/2010/main" val="623468445"/>
              </p:ext>
            </p:extLst>
          </p:nvPr>
        </p:nvGraphicFramePr>
        <p:xfrm>
          <a:off x="5304531" y="2133600"/>
          <a:ext cx="1618154" cy="377894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1724535769"/>
              </p:ext>
            </p:extLst>
          </p:nvPr>
        </p:nvGraphicFramePr>
        <p:xfrm>
          <a:off x="3684097" y="1484313"/>
          <a:ext cx="8100000" cy="647964"/>
        </p:xfrm>
        <a:graphic>
          <a:graphicData uri="http://schemas.openxmlformats.org/drawingml/2006/table">
            <a:tbl>
              <a:tblPr firstRow="1" bandRow="1">
                <a:tableStyleId>{2D5ABB26-0587-4C30-8999-92F81FD0307C}</a:tableStyleId>
              </a:tblPr>
              <a:tblGrid>
                <a:gridCol w="1620000">
                  <a:extLst>
                    <a:ext uri="{9D8B030D-6E8A-4147-A177-3AD203B41FA5}">
                      <a16:colId xmlns:a16="http://schemas.microsoft.com/office/drawing/2014/main" val="2820400169"/>
                    </a:ext>
                  </a:extLst>
                </a:gridCol>
                <a:gridCol w="1620000">
                  <a:extLst>
                    <a:ext uri="{9D8B030D-6E8A-4147-A177-3AD203B41FA5}">
                      <a16:colId xmlns:a16="http://schemas.microsoft.com/office/drawing/2014/main" val="3982777495"/>
                    </a:ext>
                  </a:extLst>
                </a:gridCol>
                <a:gridCol w="1620000">
                  <a:extLst>
                    <a:ext uri="{9D8B030D-6E8A-4147-A177-3AD203B41FA5}">
                      <a16:colId xmlns:a16="http://schemas.microsoft.com/office/drawing/2014/main" val="891174114"/>
                    </a:ext>
                  </a:extLst>
                </a:gridCol>
                <a:gridCol w="1620000">
                  <a:extLst>
                    <a:ext uri="{9D8B030D-6E8A-4147-A177-3AD203B41FA5}">
                      <a16:colId xmlns:a16="http://schemas.microsoft.com/office/drawing/2014/main" val="1442247664"/>
                    </a:ext>
                  </a:extLst>
                </a:gridCol>
                <a:gridCol w="1620000">
                  <a:extLst>
                    <a:ext uri="{9D8B030D-6E8A-4147-A177-3AD203B41FA5}">
                      <a16:colId xmlns:a16="http://schemas.microsoft.com/office/drawing/2014/main" val="1884447997"/>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4">
                  <a:txBody>
                    <a:bodyPr/>
                    <a:lstStyle/>
                    <a:p>
                      <a:pPr marL="0" algn="l" defTabSz="914400" rtl="0" eaLnBrk="1" latinLnBrk="0" hangingPunct="1"/>
                      <a:r>
                        <a:rPr lang="en-US" sz="1200" b="0" kern="1200" dirty="0">
                          <a:solidFill>
                            <a:schemeClr val="bg1"/>
                          </a:solidFill>
                          <a:latin typeface="+mj-lt"/>
                          <a:ea typeface="+mn-ea"/>
                          <a:cs typeface="+mn-cs"/>
                        </a:rPr>
                        <a:t>ÂGE CHAT</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0-3 ANS</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4-6 ANS</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7-10 ANS</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10+ ANS</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r>
                        <a:rPr lang="en-US" sz="1000" b="0" dirty="0">
                          <a:solidFill>
                            <a:schemeClr val="tx1">
                              <a:lumMod val="50000"/>
                              <a:lumOff val="50000"/>
                            </a:schemeClr>
                          </a:solidFill>
                          <a:latin typeface="+mn-lt"/>
                        </a:rPr>
                        <a:t>(n=627)</a:t>
                      </a:r>
                    </a:p>
                  </a:txBody>
                  <a:tcPr marL="72000" marR="0" marT="0" marB="0" anchor="ctr">
                    <a:lnL>
                      <a:noFill/>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dirty="0">
                          <a:solidFill>
                            <a:schemeClr val="tx1">
                              <a:lumMod val="50000"/>
                              <a:lumOff val="50000"/>
                            </a:schemeClr>
                          </a:solidFill>
                          <a:latin typeface="+mn-lt"/>
                        </a:rPr>
                        <a:t>(n=178)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(n=146) – (B)</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(n=140) – (C)</a:t>
                      </a: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(n=126) – (D)</a:t>
                      </a: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sp>
        <p:nvSpPr>
          <p:cNvPr id="15" name="TextBox 14">
            <a:extLst>
              <a:ext uri="{FF2B5EF4-FFF2-40B4-BE49-F238E27FC236}">
                <a16:creationId xmlns:a16="http://schemas.microsoft.com/office/drawing/2014/main" id="{7DE10543-D15A-476B-AC38-56ADDA6A63AF}"/>
              </a:ext>
            </a:extLst>
          </p:cNvPr>
          <p:cNvSpPr txBox="1"/>
          <p:nvPr/>
        </p:nvSpPr>
        <p:spPr>
          <a:xfrm>
            <a:off x="6306392" y="2528880"/>
            <a:ext cx="102592" cy="169277"/>
          </a:xfrm>
          <a:prstGeom prst="rect">
            <a:avLst/>
          </a:prstGeom>
        </p:spPr>
        <p:txBody>
          <a:bodyPr vert="horz" wrap="none" lIns="0" tIns="0" rIns="0" bIns="0" rtlCol="0">
            <a:spAutoFit/>
          </a:bodyPr>
          <a:lstStyle/>
          <a:p>
            <a:pPr algn="l"/>
            <a:r>
              <a:rPr lang="fr-BE" sz="1100" b="1" dirty="0">
                <a:solidFill>
                  <a:schemeClr val="tx2"/>
                </a:solidFill>
              </a:rPr>
              <a:t>D</a:t>
            </a:r>
          </a:p>
        </p:txBody>
      </p:sp>
      <p:sp>
        <p:nvSpPr>
          <p:cNvPr id="16" name="TextBox 15">
            <a:extLst>
              <a:ext uri="{FF2B5EF4-FFF2-40B4-BE49-F238E27FC236}">
                <a16:creationId xmlns:a16="http://schemas.microsoft.com/office/drawing/2014/main" id="{AC7D3EA8-2CBE-40FC-873A-3EA0B80128E4}"/>
              </a:ext>
            </a:extLst>
          </p:cNvPr>
          <p:cNvSpPr txBox="1"/>
          <p:nvPr/>
        </p:nvSpPr>
        <p:spPr>
          <a:xfrm>
            <a:off x="7802923" y="2536312"/>
            <a:ext cx="102592" cy="169277"/>
          </a:xfrm>
          <a:prstGeom prst="rect">
            <a:avLst/>
          </a:prstGeom>
        </p:spPr>
        <p:txBody>
          <a:bodyPr vert="horz" wrap="none" lIns="0" tIns="0" rIns="0" bIns="0" rtlCol="0">
            <a:spAutoFit/>
          </a:bodyPr>
          <a:lstStyle/>
          <a:p>
            <a:pPr algn="l"/>
            <a:r>
              <a:rPr lang="fr-BE" sz="1100" b="1" dirty="0">
                <a:solidFill>
                  <a:schemeClr val="tx2"/>
                </a:solidFill>
              </a:rPr>
              <a:t>D</a:t>
            </a:r>
          </a:p>
        </p:txBody>
      </p:sp>
      <p:sp>
        <p:nvSpPr>
          <p:cNvPr id="17" name="TextBox 16">
            <a:extLst>
              <a:ext uri="{FF2B5EF4-FFF2-40B4-BE49-F238E27FC236}">
                <a16:creationId xmlns:a16="http://schemas.microsoft.com/office/drawing/2014/main" id="{67C5E5A7-FA4F-4524-9FF0-FECB85937A13}"/>
              </a:ext>
            </a:extLst>
          </p:cNvPr>
          <p:cNvSpPr txBox="1"/>
          <p:nvPr/>
        </p:nvSpPr>
        <p:spPr>
          <a:xfrm>
            <a:off x="9442388" y="2528880"/>
            <a:ext cx="102592" cy="169277"/>
          </a:xfrm>
          <a:prstGeom prst="rect">
            <a:avLst/>
          </a:prstGeom>
        </p:spPr>
        <p:txBody>
          <a:bodyPr vert="horz" wrap="none" lIns="0" tIns="0" rIns="0" bIns="0" rtlCol="0">
            <a:spAutoFit/>
          </a:bodyPr>
          <a:lstStyle/>
          <a:p>
            <a:pPr algn="l"/>
            <a:r>
              <a:rPr lang="fr-BE" sz="1100" b="1" dirty="0">
                <a:solidFill>
                  <a:schemeClr val="tx2"/>
                </a:solidFill>
              </a:rPr>
              <a:t>D</a:t>
            </a:r>
          </a:p>
        </p:txBody>
      </p:sp>
      <p:sp>
        <p:nvSpPr>
          <p:cNvPr id="19" name="TextBox 18">
            <a:extLst>
              <a:ext uri="{FF2B5EF4-FFF2-40B4-BE49-F238E27FC236}">
                <a16:creationId xmlns:a16="http://schemas.microsoft.com/office/drawing/2014/main" id="{083A495F-7913-4ADC-A83F-BA730D4F6E23}"/>
              </a:ext>
            </a:extLst>
          </p:cNvPr>
          <p:cNvSpPr txBox="1"/>
          <p:nvPr/>
        </p:nvSpPr>
        <p:spPr>
          <a:xfrm>
            <a:off x="11463169" y="2818329"/>
            <a:ext cx="307777" cy="169277"/>
          </a:xfrm>
          <a:prstGeom prst="rect">
            <a:avLst/>
          </a:prstGeom>
        </p:spPr>
        <p:txBody>
          <a:bodyPr vert="horz" wrap="none" lIns="0" tIns="0" rIns="0" bIns="0" rtlCol="0">
            <a:spAutoFit/>
          </a:bodyPr>
          <a:lstStyle/>
          <a:p>
            <a:pPr algn="l"/>
            <a:r>
              <a:rPr lang="fr-BE" sz="1100" b="1" dirty="0">
                <a:solidFill>
                  <a:schemeClr val="accent5"/>
                </a:solidFill>
              </a:rPr>
              <a:t>ABC</a:t>
            </a:r>
          </a:p>
        </p:txBody>
      </p:sp>
      <p:graphicFrame>
        <p:nvGraphicFramePr>
          <p:cNvPr id="18" name="Table 6">
            <a:extLst>
              <a:ext uri="{FF2B5EF4-FFF2-40B4-BE49-F238E27FC236}">
                <a16:creationId xmlns:a16="http://schemas.microsoft.com/office/drawing/2014/main" id="{03C0E8C5-B56C-422A-84FA-3CA395F482A0}"/>
              </a:ext>
            </a:extLst>
          </p:cNvPr>
          <p:cNvGraphicFramePr>
            <a:graphicFrameLocks noGrp="1"/>
          </p:cNvGraphicFramePr>
          <p:nvPr>
            <p:extLst>
              <p:ext uri="{D42A27DB-BD31-4B8C-83A1-F6EECF244321}">
                <p14:modId xmlns:p14="http://schemas.microsoft.com/office/powerpoint/2010/main" val="3123777327"/>
              </p:ext>
            </p:extLst>
          </p:nvPr>
        </p:nvGraphicFramePr>
        <p:xfrm>
          <a:off x="4405712" y="3711312"/>
          <a:ext cx="894080" cy="1899048"/>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316508">
                <a:tc>
                  <a:txBody>
                    <a:bodyPr/>
                    <a:lstStyle/>
                    <a:p>
                      <a:pPr algn="ctr" fontAlgn="b"/>
                      <a:r>
                        <a:rPr lang="nl-BE" sz="900" b="0" i="0" u="none" strike="noStrike">
                          <a:solidFill>
                            <a:srgbClr val="000000"/>
                          </a:solidFill>
                          <a:effectLst/>
                          <a:latin typeface="+mn-lt"/>
                        </a:rPr>
                        <a:t>248760</a:t>
                      </a:r>
                    </a:p>
                  </a:txBody>
                  <a:tcPr marL="9525" marR="9525" marT="9525" marB="0" anchor="ctr"/>
                </a:tc>
                <a:extLst>
                  <a:ext uri="{0D108BD9-81ED-4DB2-BD59-A6C34878D82A}">
                    <a16:rowId xmlns:a16="http://schemas.microsoft.com/office/drawing/2014/main" val="2609975273"/>
                  </a:ext>
                </a:extLst>
              </a:tr>
              <a:tr h="316508">
                <a:tc>
                  <a:txBody>
                    <a:bodyPr/>
                    <a:lstStyle/>
                    <a:p>
                      <a:pPr algn="ctr" fontAlgn="b"/>
                      <a:r>
                        <a:rPr lang="nl-BE" sz="900" b="0" i="0" u="none" strike="noStrike" dirty="0">
                          <a:solidFill>
                            <a:srgbClr val="000000"/>
                          </a:solidFill>
                          <a:effectLst/>
                          <a:latin typeface="+mn-lt"/>
                        </a:rPr>
                        <a:t>204973</a:t>
                      </a:r>
                    </a:p>
                  </a:txBody>
                  <a:tcPr marL="9525" marR="9525" marT="9525" marB="0" anchor="ctr"/>
                </a:tc>
                <a:extLst>
                  <a:ext uri="{0D108BD9-81ED-4DB2-BD59-A6C34878D82A}">
                    <a16:rowId xmlns:a16="http://schemas.microsoft.com/office/drawing/2014/main" val="967239476"/>
                  </a:ext>
                </a:extLst>
              </a:tr>
              <a:tr h="316508">
                <a:tc>
                  <a:txBody>
                    <a:bodyPr/>
                    <a:lstStyle/>
                    <a:p>
                      <a:pPr algn="ctr" fontAlgn="b"/>
                      <a:r>
                        <a:rPr lang="nl-BE" sz="900" b="0" i="0" u="none" strike="noStrike">
                          <a:solidFill>
                            <a:srgbClr val="000000"/>
                          </a:solidFill>
                          <a:effectLst/>
                          <a:latin typeface="+mn-lt"/>
                        </a:rPr>
                        <a:t>113305</a:t>
                      </a:r>
                    </a:p>
                  </a:txBody>
                  <a:tcPr marL="9525" marR="9525" marT="9525" marB="0" anchor="ctr"/>
                </a:tc>
                <a:extLst>
                  <a:ext uri="{0D108BD9-81ED-4DB2-BD59-A6C34878D82A}">
                    <a16:rowId xmlns:a16="http://schemas.microsoft.com/office/drawing/2014/main" val="3273778852"/>
                  </a:ext>
                </a:extLst>
              </a:tr>
              <a:tr h="316508">
                <a:tc>
                  <a:txBody>
                    <a:bodyPr/>
                    <a:lstStyle/>
                    <a:p>
                      <a:pPr algn="ctr" fontAlgn="b"/>
                      <a:r>
                        <a:rPr lang="nl-BE" sz="900" b="0" i="0" u="none" strike="noStrike">
                          <a:solidFill>
                            <a:srgbClr val="000000"/>
                          </a:solidFill>
                          <a:effectLst/>
                          <a:latin typeface="+mn-lt"/>
                        </a:rPr>
                        <a:t>113254</a:t>
                      </a:r>
                    </a:p>
                  </a:txBody>
                  <a:tcPr marL="9525" marR="9525" marT="9525" marB="0" anchor="ctr"/>
                </a:tc>
                <a:extLst>
                  <a:ext uri="{0D108BD9-81ED-4DB2-BD59-A6C34878D82A}">
                    <a16:rowId xmlns:a16="http://schemas.microsoft.com/office/drawing/2014/main" val="497980917"/>
                  </a:ext>
                </a:extLst>
              </a:tr>
              <a:tr h="316508">
                <a:tc>
                  <a:txBody>
                    <a:bodyPr/>
                    <a:lstStyle/>
                    <a:p>
                      <a:pPr algn="ctr" fontAlgn="b"/>
                      <a:r>
                        <a:rPr lang="nl-BE" sz="900" b="0" i="0" u="none" strike="noStrike">
                          <a:solidFill>
                            <a:srgbClr val="000000"/>
                          </a:solidFill>
                          <a:effectLst/>
                          <a:latin typeface="+mn-lt"/>
                        </a:rPr>
                        <a:t>27418</a:t>
                      </a:r>
                    </a:p>
                  </a:txBody>
                  <a:tcPr marL="9525" marR="9525" marT="9525" marB="0" anchor="ctr"/>
                </a:tc>
                <a:extLst>
                  <a:ext uri="{0D108BD9-81ED-4DB2-BD59-A6C34878D82A}">
                    <a16:rowId xmlns:a16="http://schemas.microsoft.com/office/drawing/2014/main" val="1650267003"/>
                  </a:ext>
                </a:extLst>
              </a:tr>
              <a:tr h="316508">
                <a:tc>
                  <a:txBody>
                    <a:bodyPr/>
                    <a:lstStyle/>
                    <a:p>
                      <a:pPr algn="ctr" fontAlgn="b"/>
                      <a:r>
                        <a:rPr lang="nl-BE" sz="900" b="0" i="0" u="none" strike="noStrike" dirty="0">
                          <a:solidFill>
                            <a:srgbClr val="000000"/>
                          </a:solidFill>
                          <a:effectLst/>
                          <a:latin typeface="+mn-lt"/>
                        </a:rPr>
                        <a:t>15500</a:t>
                      </a:r>
                    </a:p>
                  </a:txBody>
                  <a:tcPr marL="9525" marR="9525" marT="9525" marB="0" anchor="ctr"/>
                </a:tc>
                <a:extLst>
                  <a:ext uri="{0D108BD9-81ED-4DB2-BD59-A6C34878D82A}">
                    <a16:rowId xmlns:a16="http://schemas.microsoft.com/office/drawing/2014/main" val="4187809548"/>
                  </a:ext>
                </a:extLst>
              </a:tr>
            </a:tbl>
          </a:graphicData>
        </a:graphic>
      </p:graphicFrame>
      <p:sp>
        <p:nvSpPr>
          <p:cNvPr id="20" name="TextBox 19">
            <a:extLst>
              <a:ext uri="{FF2B5EF4-FFF2-40B4-BE49-F238E27FC236}">
                <a16:creationId xmlns:a16="http://schemas.microsoft.com/office/drawing/2014/main" id="{3A9ED4DC-E20F-44BF-BBEE-1902764137A3}"/>
              </a:ext>
            </a:extLst>
          </p:cNvPr>
          <p:cNvSpPr txBox="1"/>
          <p:nvPr/>
        </p:nvSpPr>
        <p:spPr>
          <a:xfrm>
            <a:off x="3938616" y="3441379"/>
            <a:ext cx="1744381" cy="276999"/>
          </a:xfrm>
          <a:prstGeom prst="rect">
            <a:avLst/>
          </a:prstGeom>
        </p:spPr>
        <p:txBody>
          <a:bodyPr vert="horz" wrap="square" lIns="0" tIns="0" rIns="0" bIns="0" rtlCol="0">
            <a:spAutoFit/>
          </a:bodyPr>
          <a:lstStyle/>
          <a:p>
            <a:pPr algn="ctr"/>
            <a:r>
              <a:rPr lang="fr-BE" sz="900" dirty="0"/>
              <a:t>Nombres absolus </a:t>
            </a:r>
            <a:br>
              <a:rPr lang="fr-BE" sz="900" dirty="0"/>
            </a:br>
            <a:r>
              <a:rPr lang="fr-BE" sz="900" dirty="0"/>
              <a:t>de chats*</a:t>
            </a:r>
          </a:p>
        </p:txBody>
      </p:sp>
    </p:spTree>
    <p:extLst>
      <p:ext uri="{BB962C8B-B14F-4D97-AF65-F5344CB8AC3E}">
        <p14:creationId xmlns:p14="http://schemas.microsoft.com/office/powerpoint/2010/main" val="3625788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3313346521"/>
              </p:ext>
            </p:extLst>
          </p:nvPr>
        </p:nvGraphicFramePr>
        <p:xfrm>
          <a:off x="407987" y="2133601"/>
          <a:ext cx="11376000" cy="4067176"/>
        </p:xfrm>
        <a:graphic>
          <a:graphicData uri="http://schemas.openxmlformats.org/drawingml/2006/table">
            <a:tbl>
              <a:tblPr firstRow="1" bandRow="1">
                <a:tableStyleId>{2D5ABB26-0587-4C30-8999-92F81FD0307C}</a:tableStyleId>
              </a:tblPr>
              <a:tblGrid>
                <a:gridCol w="3276000">
                  <a:extLst>
                    <a:ext uri="{9D8B030D-6E8A-4147-A177-3AD203B41FA5}">
                      <a16:colId xmlns:a16="http://schemas.microsoft.com/office/drawing/2014/main" val="2457120873"/>
                    </a:ext>
                  </a:extLst>
                </a:gridCol>
                <a:gridCol w="1620000">
                  <a:extLst>
                    <a:ext uri="{9D8B030D-6E8A-4147-A177-3AD203B41FA5}">
                      <a16:colId xmlns:a16="http://schemas.microsoft.com/office/drawing/2014/main" val="943016155"/>
                    </a:ext>
                  </a:extLst>
                </a:gridCol>
                <a:gridCol w="1620000">
                  <a:extLst>
                    <a:ext uri="{9D8B030D-6E8A-4147-A177-3AD203B41FA5}">
                      <a16:colId xmlns:a16="http://schemas.microsoft.com/office/drawing/2014/main" val="2434802137"/>
                    </a:ext>
                  </a:extLst>
                </a:gridCol>
                <a:gridCol w="1620000">
                  <a:extLst>
                    <a:ext uri="{9D8B030D-6E8A-4147-A177-3AD203B41FA5}">
                      <a16:colId xmlns:a16="http://schemas.microsoft.com/office/drawing/2014/main" val="3785208166"/>
                    </a:ext>
                  </a:extLst>
                </a:gridCol>
                <a:gridCol w="1620000">
                  <a:extLst>
                    <a:ext uri="{9D8B030D-6E8A-4147-A177-3AD203B41FA5}">
                      <a16:colId xmlns:a16="http://schemas.microsoft.com/office/drawing/2014/main" val="3401884954"/>
                    </a:ext>
                  </a:extLst>
                </a:gridCol>
                <a:gridCol w="1620000">
                  <a:extLst>
                    <a:ext uri="{9D8B030D-6E8A-4147-A177-3AD203B41FA5}">
                      <a16:colId xmlns:a16="http://schemas.microsoft.com/office/drawing/2014/main" val="1663972642"/>
                    </a:ext>
                  </a:extLst>
                </a:gridCol>
              </a:tblGrid>
              <a:tr h="293504">
                <a:tc>
                  <a:txBody>
                    <a:bodyPr/>
                    <a:lstStyle/>
                    <a:p>
                      <a:pPr marL="0" algn="r" defTabSz="914400" rtl="0" eaLnBrk="1" fontAlgn="b" latinLnBrk="0" hangingPunct="1"/>
                      <a:r>
                        <a:rPr lang="fr-BE" sz="1000" b="1" kern="1200" noProof="0">
                          <a:solidFill>
                            <a:schemeClr val="tx1"/>
                          </a:solidFill>
                          <a:latin typeface="+mn-lt"/>
                          <a:ea typeface="+mn-ea"/>
                          <a:cs typeface="+mn-cs"/>
                        </a:rPr>
                        <a:t>INTENTION DE FAIRE PUCER CHAT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fr-BE" noProof="0"/>
                    </a:p>
                  </a:txBody>
                  <a:tcPr marL="72000" marR="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fr-BE" noProof="0"/>
                    </a:p>
                  </a:txBody>
                  <a:tcPr marL="72000" marR="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fr-BE" noProof="0"/>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fr-BE" noProof="0"/>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fr-BE" noProof="0"/>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69548">
                <a:tc>
                  <a:txBody>
                    <a:bodyPr/>
                    <a:lstStyle/>
                    <a:p>
                      <a:pPr algn="r"/>
                      <a:r>
                        <a:rPr lang="fr-BE" sz="1100" b="0" kern="1200" noProof="0">
                          <a:solidFill>
                            <a:schemeClr val="tx1"/>
                          </a:solidFill>
                          <a:latin typeface="+mn-lt"/>
                          <a:ea typeface="+mn-ea"/>
                          <a:cs typeface="+mn-cs"/>
                        </a:rPr>
                        <a:t>Oui, j’ai des projets concrets</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fr-BE" sz="1000" b="0" noProof="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fr-BE" sz="1000" b="0" noProof="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836245122"/>
                  </a:ext>
                </a:extLst>
              </a:tr>
              <a:tr h="269548">
                <a:tc>
                  <a:txBody>
                    <a:bodyPr/>
                    <a:lstStyle/>
                    <a:p>
                      <a:pPr algn="r"/>
                      <a:r>
                        <a:rPr lang="fr-BE" sz="1100" b="0" kern="1200" noProof="0">
                          <a:solidFill>
                            <a:schemeClr val="tx1"/>
                          </a:solidFill>
                          <a:latin typeface="+mn-lt"/>
                          <a:ea typeface="+mn-ea"/>
                          <a:cs typeface="+mn-cs"/>
                        </a:rPr>
                        <a:t>Oui, mais je n’ai pas encore de projets concrets</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fr-BE" sz="1000" b="0" noProof="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fr-BE" sz="1000" b="0" noProof="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30892835"/>
                  </a:ext>
                </a:extLst>
              </a:tr>
              <a:tr h="26954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noProof="0">
                          <a:solidFill>
                            <a:schemeClr val="tx1"/>
                          </a:solidFill>
                        </a:rPr>
                        <a:t>Non </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269548">
                <a:tc>
                  <a:txBody>
                    <a:bodyPr/>
                    <a:lstStyle/>
                    <a:p>
                      <a:pPr marL="0" algn="r" defTabSz="914400" rtl="0" eaLnBrk="1" fontAlgn="b" latinLnBrk="0" hangingPunct="1"/>
                      <a:r>
                        <a:rPr lang="fr-BE" sz="1000" b="1" kern="1200" noProof="0">
                          <a:solidFill>
                            <a:schemeClr val="tx1"/>
                          </a:solidFill>
                          <a:latin typeface="+mn-lt"/>
                          <a:ea typeface="+mn-ea"/>
                          <a:cs typeface="+mn-cs"/>
                        </a:rPr>
                        <a:t>POURQUOI PAS ENCORE FAIT PUCER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fr-BE" sz="1000" b="0" noProof="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fr-BE" sz="1000" b="0" noProof="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269548">
                <a:tc>
                  <a:txBody>
                    <a:bodyPr/>
                    <a:lstStyle/>
                    <a:p>
                      <a:pPr marL="0" algn="r" defTabSz="914400" rtl="0" eaLnBrk="1" fontAlgn="b" latinLnBrk="0" hangingPunct="1"/>
                      <a:r>
                        <a:rPr lang="fr-BE" sz="1000" b="0" kern="1200" noProof="0" dirty="0">
                          <a:solidFill>
                            <a:schemeClr val="tx1"/>
                          </a:solidFill>
                          <a:latin typeface="+mn-lt"/>
                          <a:ea typeface="+mn-ea"/>
                          <a:cs typeface="+mn-cs"/>
                        </a:rPr>
                        <a:t>Je ne trouve pas que c’est nécessaire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69548">
                <a:tc>
                  <a:txBody>
                    <a:bodyPr/>
                    <a:lstStyle/>
                    <a:p>
                      <a:pPr marL="0" algn="r" defTabSz="914400" rtl="0" eaLnBrk="1" fontAlgn="b" latinLnBrk="0" hangingPunct="1"/>
                      <a:r>
                        <a:rPr lang="fr-BE" sz="1000" b="0" kern="1200" noProof="0" dirty="0">
                          <a:solidFill>
                            <a:schemeClr val="tx1"/>
                          </a:solidFill>
                          <a:latin typeface="+mn-lt"/>
                          <a:ea typeface="+mn-ea"/>
                          <a:cs typeface="+mn-cs"/>
                        </a:rPr>
                        <a:t>Mon chat ne va pas à l’extérieur (librement)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69548">
                <a:tc>
                  <a:txBody>
                    <a:bodyPr/>
                    <a:lstStyle/>
                    <a:p>
                      <a:pPr marL="0" algn="r" defTabSz="914400" rtl="0" eaLnBrk="1" fontAlgn="b" latinLnBrk="0" hangingPunct="1"/>
                      <a:r>
                        <a:rPr lang="fr-BE" sz="1000" b="0" kern="1200" noProof="0">
                          <a:solidFill>
                            <a:schemeClr val="tx1"/>
                          </a:solidFill>
                          <a:latin typeface="+mn-lt"/>
                          <a:ea typeface="+mn-ea"/>
                          <a:cs typeface="+mn-cs"/>
                        </a:rPr>
                        <a:t>Trop cher</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6954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dirty="0">
                          <a:solidFill>
                            <a:schemeClr val="tx1"/>
                          </a:solidFill>
                          <a:latin typeface="+mn-lt"/>
                          <a:ea typeface="+mn-ea"/>
                          <a:cs typeface="+mn-cs"/>
                        </a:rPr>
                        <a:t>L'implantation d'une puce n’est pas naturelle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26954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dirty="0">
                          <a:solidFill>
                            <a:schemeClr val="tx1"/>
                          </a:solidFill>
                          <a:latin typeface="+mn-lt"/>
                          <a:ea typeface="+mn-ea"/>
                          <a:cs typeface="+mn-cs"/>
                        </a:rPr>
                        <a:t>Je n’ai pas encore eu le temps d'aller chez le vétérinaire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26954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dirty="0">
                          <a:solidFill>
                            <a:schemeClr val="tx1"/>
                          </a:solidFill>
                          <a:latin typeface="+mn-lt"/>
                          <a:ea typeface="+mn-ea"/>
                          <a:cs typeface="+mn-cs"/>
                        </a:rPr>
                        <a:t>Mon chat est encore trop jeune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26954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dirty="0">
                          <a:solidFill>
                            <a:schemeClr val="tx1"/>
                          </a:solidFill>
                          <a:latin typeface="+mn-lt"/>
                          <a:ea typeface="+mn-ea"/>
                          <a:cs typeface="+mn-cs"/>
                        </a:rPr>
                        <a:t>Mon chat est trop vieux</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26954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dirty="0">
                          <a:solidFill>
                            <a:schemeClr val="tx1"/>
                          </a:solidFill>
                          <a:latin typeface="+mn-lt"/>
                          <a:ea typeface="+mn-ea"/>
                          <a:cs typeface="+mn-cs"/>
                        </a:rPr>
                        <a:t>Mon vétérinaire me l’a déconseillé</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95164660"/>
                  </a:ext>
                </a:extLst>
              </a:tr>
              <a:tr h="269548">
                <a:tc>
                  <a:txBody>
                    <a:bodyPr/>
                    <a:lstStyle/>
                    <a:p>
                      <a:pPr marL="0" algn="r" defTabSz="914400" rtl="0" eaLnBrk="1" fontAlgn="b" latinLnBrk="0" hangingPunct="1"/>
                      <a:r>
                        <a:rPr lang="fr-BE" sz="1000" b="0" kern="1200" noProof="0" dirty="0">
                          <a:solidFill>
                            <a:schemeClr val="tx1"/>
                          </a:solidFill>
                          <a:latin typeface="+mn-lt"/>
                          <a:ea typeface="+mn-ea"/>
                          <a:cs typeface="+mn-cs"/>
                        </a:rPr>
                        <a:t>Autre raison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2616778"/>
                  </a:ext>
                </a:extLst>
              </a:tr>
              <a:tr h="269548">
                <a:tc>
                  <a:txBody>
                    <a:bodyPr/>
                    <a:lstStyle/>
                    <a:p>
                      <a:pPr marL="0" algn="r" defTabSz="914400" rtl="0" eaLnBrk="1" fontAlgn="b" latinLnBrk="0" hangingPunct="1"/>
                      <a:r>
                        <a:rPr lang="fr-BE" sz="1000" b="0" kern="1200" noProof="0" dirty="0">
                          <a:solidFill>
                            <a:schemeClr val="tx1"/>
                          </a:solidFill>
                          <a:latin typeface="+mn-lt"/>
                          <a:ea typeface="+mn-ea"/>
                          <a:cs typeface="+mn-cs"/>
                        </a:rPr>
                        <a:t>Je ne sais pas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3916998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3549879250"/>
              </p:ext>
            </p:extLst>
          </p:nvPr>
        </p:nvGraphicFramePr>
        <p:xfrm>
          <a:off x="3684097" y="2133599"/>
          <a:ext cx="1618154" cy="405326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dirty="0"/>
              <a:t>Les principales barrières pour faire </a:t>
            </a:r>
            <a:r>
              <a:rPr lang="fr-BE" dirty="0" err="1"/>
              <a:t>pucer</a:t>
            </a:r>
            <a:r>
              <a:rPr lang="fr-BE" dirty="0"/>
              <a:t> des chats, sont que les maîtres estiment que ce n’est pas nécessaire, que le chat ne sort pas librement et le prix. Les maîtres de chats de moins de 3 ans ont plus souvent des projets concrets de faire </a:t>
            </a:r>
            <a:r>
              <a:rPr lang="fr-BE" dirty="0" err="1"/>
              <a:t>pucer</a:t>
            </a:r>
            <a:r>
              <a:rPr lang="fr-BE" dirty="0"/>
              <a:t> leur chat. Les raisons pour lesquelles ils ne sont pas encore </a:t>
            </a:r>
            <a:r>
              <a:rPr lang="fr-BE" dirty="0" err="1"/>
              <a:t>pucés</a:t>
            </a:r>
            <a:r>
              <a:rPr lang="fr-BE" dirty="0"/>
              <a:t>, sont plus souvent le prix et le fait que le chat est encore trop jeune.</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fr-BE" dirty="0"/>
              <a:t>Base :	Chats non-</a:t>
            </a:r>
            <a:r>
              <a:rPr lang="fr-BE" dirty="0" err="1"/>
              <a:t>pucés</a:t>
            </a:r>
            <a:r>
              <a:rPr lang="fr-BE" dirty="0"/>
              <a:t> Wallonie (n=335)</a:t>
            </a:r>
          </a:p>
          <a:p>
            <a:r>
              <a:rPr lang="fr-BE" dirty="0"/>
              <a:t>Question :	Q12. Avez-vous l’intention de faire </a:t>
            </a:r>
            <a:r>
              <a:rPr lang="fr-BE" dirty="0" err="1"/>
              <a:t>pucer</a:t>
            </a:r>
            <a:r>
              <a:rPr lang="fr-BE" dirty="0"/>
              <a:t> votre chat(te) dans l'avenir proche ? / Q14. Pourquoi avez-vous choisi de ne pas (encore) faire </a:t>
            </a:r>
            <a:r>
              <a:rPr lang="fr-BE" dirty="0" err="1"/>
              <a:t>pucer</a:t>
            </a:r>
            <a:r>
              <a:rPr lang="fr-BE" dirty="0"/>
              <a:t> votre chat(te) ?</a:t>
            </a:r>
            <a:br>
              <a:rPr lang="fr-BE" dirty="0"/>
            </a:br>
            <a:r>
              <a:rPr lang="fr-BE" dirty="0"/>
              <a:t>ABCD:	Niveau de fiabilité 95 % </a:t>
            </a:r>
          </a:p>
          <a:p>
            <a:r>
              <a:rPr lang="nl-NL" dirty="0"/>
              <a:t>*	</a:t>
            </a:r>
            <a:r>
              <a:rPr lang="fr-BE" dirty="0"/>
              <a:t>Estimation sur la base de 809 580 chats non-</a:t>
            </a:r>
            <a:r>
              <a:rPr lang="fr-BE" dirty="0" err="1"/>
              <a:t>pucés</a:t>
            </a:r>
            <a:r>
              <a:rPr lang="fr-BE" dirty="0"/>
              <a:t> en Wallonie</a:t>
            </a:r>
          </a:p>
          <a:p>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21</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BARRIÈRES FAIRE PUCER</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3832356308"/>
              </p:ext>
            </p:extLst>
          </p:nvPr>
        </p:nvGraphicFramePr>
        <p:xfrm>
          <a:off x="3684097" y="1484313"/>
          <a:ext cx="8100000" cy="701946"/>
        </p:xfrm>
        <a:graphic>
          <a:graphicData uri="http://schemas.openxmlformats.org/drawingml/2006/table">
            <a:tbl>
              <a:tblPr firstRow="1" bandRow="1">
                <a:tableStyleId>{2D5ABB26-0587-4C30-8999-92F81FD0307C}</a:tableStyleId>
              </a:tblPr>
              <a:tblGrid>
                <a:gridCol w="1620000">
                  <a:extLst>
                    <a:ext uri="{9D8B030D-6E8A-4147-A177-3AD203B41FA5}">
                      <a16:colId xmlns:a16="http://schemas.microsoft.com/office/drawing/2014/main" val="2820400169"/>
                    </a:ext>
                  </a:extLst>
                </a:gridCol>
                <a:gridCol w="1620000">
                  <a:extLst>
                    <a:ext uri="{9D8B030D-6E8A-4147-A177-3AD203B41FA5}">
                      <a16:colId xmlns:a16="http://schemas.microsoft.com/office/drawing/2014/main" val="3982777495"/>
                    </a:ext>
                  </a:extLst>
                </a:gridCol>
                <a:gridCol w="1620000">
                  <a:extLst>
                    <a:ext uri="{9D8B030D-6E8A-4147-A177-3AD203B41FA5}">
                      <a16:colId xmlns:a16="http://schemas.microsoft.com/office/drawing/2014/main" val="891174114"/>
                    </a:ext>
                  </a:extLst>
                </a:gridCol>
                <a:gridCol w="1620000">
                  <a:extLst>
                    <a:ext uri="{9D8B030D-6E8A-4147-A177-3AD203B41FA5}">
                      <a16:colId xmlns:a16="http://schemas.microsoft.com/office/drawing/2014/main" val="1442247664"/>
                    </a:ext>
                  </a:extLst>
                </a:gridCol>
                <a:gridCol w="1620000">
                  <a:extLst>
                    <a:ext uri="{9D8B030D-6E8A-4147-A177-3AD203B41FA5}">
                      <a16:colId xmlns:a16="http://schemas.microsoft.com/office/drawing/2014/main" val="1884447997"/>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4">
                  <a:txBody>
                    <a:bodyPr/>
                    <a:lstStyle/>
                    <a:p>
                      <a:pPr marL="0" algn="l" defTabSz="914400" rtl="0" eaLnBrk="1" latinLnBrk="0" hangingPunct="1"/>
                      <a:r>
                        <a:rPr lang="en-US" sz="1200" b="0" kern="1200" dirty="0">
                          <a:solidFill>
                            <a:schemeClr val="bg1"/>
                          </a:solidFill>
                          <a:latin typeface="+mj-lt"/>
                          <a:ea typeface="+mn-ea"/>
                          <a:cs typeface="+mn-cs"/>
                        </a:rPr>
                        <a:t>ÂGE CHAT</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0-3 ANS</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4-6 ANS</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7-10 ANS</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10+ ANS</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233982">
                <a:tc>
                  <a:txBody>
                    <a:bodyPr/>
                    <a:lstStyle/>
                    <a:p>
                      <a:pPr algn="l"/>
                      <a:r>
                        <a:rPr lang="en-US" sz="1000" b="0" dirty="0">
                          <a:solidFill>
                            <a:schemeClr val="tx1">
                              <a:lumMod val="50000"/>
                              <a:lumOff val="50000"/>
                            </a:schemeClr>
                          </a:solidFill>
                          <a:latin typeface="+mn-lt"/>
                        </a:rPr>
                        <a:t>(n=335)</a:t>
                      </a: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dirty="0">
                          <a:solidFill>
                            <a:schemeClr val="tx1">
                              <a:lumMod val="50000"/>
                              <a:lumOff val="50000"/>
                            </a:schemeClr>
                          </a:solidFill>
                          <a:latin typeface="+mn-lt"/>
                        </a:rPr>
                        <a:t>(n=73)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(n=76) – (B)</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(n=76) – (C)</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(n=87) – (D)</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3126987"/>
                  </a:ext>
                </a:extLst>
              </a:tr>
            </a:tbl>
          </a:graphicData>
        </a:graphic>
      </p:graphicFrame>
      <p:graphicFrame>
        <p:nvGraphicFramePr>
          <p:cNvPr id="21" name="Chart 20">
            <a:extLst>
              <a:ext uri="{FF2B5EF4-FFF2-40B4-BE49-F238E27FC236}">
                <a16:creationId xmlns:a16="http://schemas.microsoft.com/office/drawing/2014/main" id="{8C0FAE32-CE61-442A-B92F-AB8F6037BC0E}"/>
              </a:ext>
            </a:extLst>
          </p:cNvPr>
          <p:cNvGraphicFramePr/>
          <p:nvPr>
            <p:extLst>
              <p:ext uri="{D42A27DB-BD31-4B8C-83A1-F6EECF244321}">
                <p14:modId xmlns:p14="http://schemas.microsoft.com/office/powerpoint/2010/main" val="3785471666"/>
              </p:ext>
            </p:extLst>
          </p:nvPr>
        </p:nvGraphicFramePr>
        <p:xfrm>
          <a:off x="10165888" y="2133599"/>
          <a:ext cx="1618154" cy="40532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AD897E41-98B2-4B3E-92F9-1F223C5E9CE5}"/>
              </a:ext>
            </a:extLst>
          </p:cNvPr>
          <p:cNvGraphicFramePr/>
          <p:nvPr>
            <p:extLst>
              <p:ext uri="{D42A27DB-BD31-4B8C-83A1-F6EECF244321}">
                <p14:modId xmlns:p14="http://schemas.microsoft.com/office/powerpoint/2010/main" val="1729555071"/>
              </p:ext>
            </p:extLst>
          </p:nvPr>
        </p:nvGraphicFramePr>
        <p:xfrm>
          <a:off x="8545441" y="2133599"/>
          <a:ext cx="1618154" cy="40532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a:extLst>
              <a:ext uri="{FF2B5EF4-FFF2-40B4-BE49-F238E27FC236}">
                <a16:creationId xmlns:a16="http://schemas.microsoft.com/office/drawing/2014/main" id="{F3A48804-6546-4261-AA20-CC3FF8680560}"/>
              </a:ext>
            </a:extLst>
          </p:cNvPr>
          <p:cNvGraphicFramePr/>
          <p:nvPr>
            <p:extLst>
              <p:ext uri="{D42A27DB-BD31-4B8C-83A1-F6EECF244321}">
                <p14:modId xmlns:p14="http://schemas.microsoft.com/office/powerpoint/2010/main" val="2519289447"/>
              </p:ext>
            </p:extLst>
          </p:nvPr>
        </p:nvGraphicFramePr>
        <p:xfrm>
          <a:off x="6924993" y="2133599"/>
          <a:ext cx="1618154" cy="405326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Chart 23">
            <a:extLst>
              <a:ext uri="{FF2B5EF4-FFF2-40B4-BE49-F238E27FC236}">
                <a16:creationId xmlns:a16="http://schemas.microsoft.com/office/drawing/2014/main" id="{5DBA5BDC-0867-40AC-99CA-D27D5EF30059}"/>
              </a:ext>
            </a:extLst>
          </p:cNvPr>
          <p:cNvGraphicFramePr/>
          <p:nvPr>
            <p:extLst>
              <p:ext uri="{D42A27DB-BD31-4B8C-83A1-F6EECF244321}">
                <p14:modId xmlns:p14="http://schemas.microsoft.com/office/powerpoint/2010/main" val="531248718"/>
              </p:ext>
            </p:extLst>
          </p:nvPr>
        </p:nvGraphicFramePr>
        <p:xfrm>
          <a:off x="5304545" y="2133599"/>
          <a:ext cx="1618154" cy="4053269"/>
        </p:xfrm>
        <a:graphic>
          <a:graphicData uri="http://schemas.openxmlformats.org/drawingml/2006/chart">
            <c:chart xmlns:c="http://schemas.openxmlformats.org/drawingml/2006/chart" xmlns:r="http://schemas.openxmlformats.org/officeDocument/2006/relationships" r:id="rId7"/>
          </a:graphicData>
        </a:graphic>
      </p:graphicFrame>
      <p:sp>
        <p:nvSpPr>
          <p:cNvPr id="17" name="TextBox 16">
            <a:extLst>
              <a:ext uri="{FF2B5EF4-FFF2-40B4-BE49-F238E27FC236}">
                <a16:creationId xmlns:a16="http://schemas.microsoft.com/office/drawing/2014/main" id="{E4747F13-63C4-43E8-9F7E-ECE76850AFFE}"/>
              </a:ext>
            </a:extLst>
          </p:cNvPr>
          <p:cNvSpPr txBox="1"/>
          <p:nvPr/>
        </p:nvSpPr>
        <p:spPr>
          <a:xfrm>
            <a:off x="5890803" y="2457725"/>
            <a:ext cx="205184" cy="169277"/>
          </a:xfrm>
          <a:prstGeom prst="rect">
            <a:avLst/>
          </a:prstGeom>
        </p:spPr>
        <p:txBody>
          <a:bodyPr vert="horz" wrap="none" lIns="0" tIns="0" rIns="0" bIns="0" rtlCol="0">
            <a:spAutoFit/>
          </a:bodyPr>
          <a:lstStyle/>
          <a:p>
            <a:pPr algn="l"/>
            <a:r>
              <a:rPr lang="en-US" sz="1100" b="1" dirty="0">
                <a:solidFill>
                  <a:schemeClr val="bg2"/>
                </a:solidFill>
              </a:rPr>
              <a:t>CD</a:t>
            </a:r>
          </a:p>
        </p:txBody>
      </p:sp>
      <p:sp>
        <p:nvSpPr>
          <p:cNvPr id="20" name="TextBox 19">
            <a:extLst>
              <a:ext uri="{FF2B5EF4-FFF2-40B4-BE49-F238E27FC236}">
                <a16:creationId xmlns:a16="http://schemas.microsoft.com/office/drawing/2014/main" id="{965BC92C-3E78-4F4C-9C0C-DFB9A842F93C}"/>
              </a:ext>
            </a:extLst>
          </p:cNvPr>
          <p:cNvSpPr txBox="1"/>
          <p:nvPr/>
        </p:nvSpPr>
        <p:spPr>
          <a:xfrm>
            <a:off x="9215573" y="2723256"/>
            <a:ext cx="102592" cy="169277"/>
          </a:xfrm>
          <a:prstGeom prst="rect">
            <a:avLst/>
          </a:prstGeom>
        </p:spPr>
        <p:txBody>
          <a:bodyPr vert="horz" wrap="none" lIns="0" tIns="0" rIns="0" bIns="0" rtlCol="0">
            <a:spAutoFit/>
          </a:bodyPr>
          <a:lstStyle/>
          <a:p>
            <a:pPr algn="l"/>
            <a:r>
              <a:rPr lang="en-US" sz="1100" b="1" dirty="0">
                <a:solidFill>
                  <a:schemeClr val="bg2"/>
                </a:solidFill>
              </a:rPr>
              <a:t>D</a:t>
            </a:r>
          </a:p>
        </p:txBody>
      </p:sp>
      <p:sp>
        <p:nvSpPr>
          <p:cNvPr id="26" name="TextBox 25">
            <a:extLst>
              <a:ext uri="{FF2B5EF4-FFF2-40B4-BE49-F238E27FC236}">
                <a16:creationId xmlns:a16="http://schemas.microsoft.com/office/drawing/2014/main" id="{CE4A0A6F-70EF-4B04-A7C7-2131DC61F641}"/>
              </a:ext>
            </a:extLst>
          </p:cNvPr>
          <p:cNvSpPr txBox="1"/>
          <p:nvPr/>
        </p:nvSpPr>
        <p:spPr>
          <a:xfrm>
            <a:off x="9854676" y="3015211"/>
            <a:ext cx="102592" cy="169277"/>
          </a:xfrm>
          <a:prstGeom prst="rect">
            <a:avLst/>
          </a:prstGeom>
        </p:spPr>
        <p:txBody>
          <a:bodyPr vert="horz" wrap="none" lIns="0" tIns="0" rIns="0" bIns="0" rtlCol="0">
            <a:spAutoFit/>
          </a:bodyPr>
          <a:lstStyle/>
          <a:p>
            <a:pPr algn="l"/>
            <a:r>
              <a:rPr lang="en-US" sz="1100" b="1" dirty="0">
                <a:solidFill>
                  <a:schemeClr val="bg2"/>
                </a:solidFill>
              </a:rPr>
              <a:t>A</a:t>
            </a:r>
          </a:p>
        </p:txBody>
      </p:sp>
      <p:sp>
        <p:nvSpPr>
          <p:cNvPr id="27" name="TextBox 26">
            <a:extLst>
              <a:ext uri="{FF2B5EF4-FFF2-40B4-BE49-F238E27FC236}">
                <a16:creationId xmlns:a16="http://schemas.microsoft.com/office/drawing/2014/main" id="{094C6BD2-4EDD-4111-B3BD-523815F1BDFD}"/>
              </a:ext>
            </a:extLst>
          </p:cNvPr>
          <p:cNvSpPr txBox="1"/>
          <p:nvPr/>
        </p:nvSpPr>
        <p:spPr>
          <a:xfrm>
            <a:off x="11696816" y="3015209"/>
            <a:ext cx="307777" cy="169277"/>
          </a:xfrm>
          <a:prstGeom prst="rect">
            <a:avLst/>
          </a:prstGeom>
        </p:spPr>
        <p:txBody>
          <a:bodyPr vert="horz" wrap="none" lIns="0" tIns="0" rIns="0" bIns="0" rtlCol="0">
            <a:spAutoFit/>
          </a:bodyPr>
          <a:lstStyle/>
          <a:p>
            <a:pPr algn="l"/>
            <a:r>
              <a:rPr lang="en-US" sz="1100" b="1" dirty="0">
                <a:solidFill>
                  <a:schemeClr val="bg2"/>
                </a:solidFill>
              </a:rPr>
              <a:t>ABC</a:t>
            </a:r>
          </a:p>
        </p:txBody>
      </p:sp>
      <p:sp>
        <p:nvSpPr>
          <p:cNvPr id="32" name="TextBox 31">
            <a:extLst>
              <a:ext uri="{FF2B5EF4-FFF2-40B4-BE49-F238E27FC236}">
                <a16:creationId xmlns:a16="http://schemas.microsoft.com/office/drawing/2014/main" id="{8AB4378A-EE6C-400A-9E85-BBD61DB6B850}"/>
              </a:ext>
            </a:extLst>
          </p:cNvPr>
          <p:cNvSpPr txBox="1"/>
          <p:nvPr/>
        </p:nvSpPr>
        <p:spPr>
          <a:xfrm>
            <a:off x="7859958" y="3540948"/>
            <a:ext cx="102592" cy="169277"/>
          </a:xfrm>
          <a:prstGeom prst="rect">
            <a:avLst/>
          </a:prstGeom>
        </p:spPr>
        <p:txBody>
          <a:bodyPr vert="horz" wrap="none" lIns="0" tIns="0" rIns="0" bIns="0" rtlCol="0">
            <a:spAutoFit/>
          </a:bodyPr>
          <a:lstStyle/>
          <a:p>
            <a:pPr algn="l"/>
            <a:r>
              <a:rPr lang="en-US" sz="1100" b="1" dirty="0">
                <a:solidFill>
                  <a:schemeClr val="bg2"/>
                </a:solidFill>
              </a:rPr>
              <a:t>A</a:t>
            </a:r>
          </a:p>
        </p:txBody>
      </p:sp>
      <p:sp>
        <p:nvSpPr>
          <p:cNvPr id="33" name="TextBox 32">
            <a:extLst>
              <a:ext uri="{FF2B5EF4-FFF2-40B4-BE49-F238E27FC236}">
                <a16:creationId xmlns:a16="http://schemas.microsoft.com/office/drawing/2014/main" id="{DB4E09BC-2128-419F-A387-AE120A7755DA}"/>
              </a:ext>
            </a:extLst>
          </p:cNvPr>
          <p:cNvSpPr txBox="1"/>
          <p:nvPr/>
        </p:nvSpPr>
        <p:spPr>
          <a:xfrm>
            <a:off x="5876926" y="4894157"/>
            <a:ext cx="307777" cy="169277"/>
          </a:xfrm>
          <a:prstGeom prst="rect">
            <a:avLst/>
          </a:prstGeom>
        </p:spPr>
        <p:txBody>
          <a:bodyPr vert="horz" wrap="none" lIns="0" tIns="0" rIns="0" bIns="0" rtlCol="0">
            <a:spAutoFit/>
          </a:bodyPr>
          <a:lstStyle/>
          <a:p>
            <a:pPr algn="l"/>
            <a:r>
              <a:rPr lang="en-US" sz="1100" b="1" dirty="0">
                <a:solidFill>
                  <a:schemeClr val="bg2"/>
                </a:solidFill>
              </a:rPr>
              <a:t>BCD</a:t>
            </a:r>
          </a:p>
        </p:txBody>
      </p:sp>
      <p:sp>
        <p:nvSpPr>
          <p:cNvPr id="34" name="TextBox 33">
            <a:extLst>
              <a:ext uri="{FF2B5EF4-FFF2-40B4-BE49-F238E27FC236}">
                <a16:creationId xmlns:a16="http://schemas.microsoft.com/office/drawing/2014/main" id="{3501C0E3-C339-4419-8522-3575B7703D42}"/>
              </a:ext>
            </a:extLst>
          </p:cNvPr>
          <p:cNvSpPr txBox="1"/>
          <p:nvPr/>
        </p:nvSpPr>
        <p:spPr>
          <a:xfrm>
            <a:off x="7654954" y="4080498"/>
            <a:ext cx="102592" cy="169277"/>
          </a:xfrm>
          <a:prstGeom prst="rect">
            <a:avLst/>
          </a:prstGeom>
        </p:spPr>
        <p:txBody>
          <a:bodyPr vert="horz" wrap="none" lIns="0" tIns="0" rIns="0" bIns="0" rtlCol="0">
            <a:spAutoFit/>
          </a:bodyPr>
          <a:lstStyle/>
          <a:p>
            <a:pPr algn="l"/>
            <a:r>
              <a:rPr lang="en-US" sz="1100" b="1" dirty="0">
                <a:solidFill>
                  <a:schemeClr val="bg2"/>
                </a:solidFill>
              </a:rPr>
              <a:t>D</a:t>
            </a:r>
          </a:p>
        </p:txBody>
      </p:sp>
      <p:sp>
        <p:nvSpPr>
          <p:cNvPr id="25" name="TextBox 24">
            <a:extLst>
              <a:ext uri="{FF2B5EF4-FFF2-40B4-BE49-F238E27FC236}">
                <a16:creationId xmlns:a16="http://schemas.microsoft.com/office/drawing/2014/main" id="{6A824141-878A-4BF1-AF23-C930CDC3CC18}"/>
              </a:ext>
            </a:extLst>
          </p:cNvPr>
          <p:cNvSpPr txBox="1"/>
          <p:nvPr/>
        </p:nvSpPr>
        <p:spPr>
          <a:xfrm>
            <a:off x="8231934" y="3015210"/>
            <a:ext cx="102592" cy="169277"/>
          </a:xfrm>
          <a:prstGeom prst="rect">
            <a:avLst/>
          </a:prstGeom>
        </p:spPr>
        <p:txBody>
          <a:bodyPr vert="horz" wrap="none" lIns="0" tIns="0" rIns="0" bIns="0" rtlCol="0">
            <a:spAutoFit/>
          </a:bodyPr>
          <a:lstStyle/>
          <a:p>
            <a:pPr algn="l"/>
            <a:r>
              <a:rPr lang="en-US" sz="1100" b="1" dirty="0">
                <a:solidFill>
                  <a:schemeClr val="bg2"/>
                </a:solidFill>
              </a:rPr>
              <a:t>A</a:t>
            </a:r>
          </a:p>
        </p:txBody>
      </p:sp>
      <p:sp>
        <p:nvSpPr>
          <p:cNvPr id="28" name="TextBox 27">
            <a:extLst>
              <a:ext uri="{FF2B5EF4-FFF2-40B4-BE49-F238E27FC236}">
                <a16:creationId xmlns:a16="http://schemas.microsoft.com/office/drawing/2014/main" id="{083C560C-F98B-4C9E-8A67-0D3CFA5F16FF}"/>
              </a:ext>
            </a:extLst>
          </p:cNvPr>
          <p:cNvSpPr txBox="1"/>
          <p:nvPr/>
        </p:nvSpPr>
        <p:spPr>
          <a:xfrm>
            <a:off x="11030887" y="3540948"/>
            <a:ext cx="102592" cy="169277"/>
          </a:xfrm>
          <a:prstGeom prst="rect">
            <a:avLst/>
          </a:prstGeom>
        </p:spPr>
        <p:txBody>
          <a:bodyPr vert="horz" wrap="none" lIns="0" tIns="0" rIns="0" bIns="0" rtlCol="0">
            <a:spAutoFit/>
          </a:bodyPr>
          <a:lstStyle/>
          <a:p>
            <a:pPr algn="l"/>
            <a:r>
              <a:rPr lang="en-US" sz="1100" b="1" dirty="0">
                <a:solidFill>
                  <a:schemeClr val="bg2"/>
                </a:solidFill>
              </a:rPr>
              <a:t>A</a:t>
            </a:r>
          </a:p>
        </p:txBody>
      </p:sp>
      <p:sp>
        <p:nvSpPr>
          <p:cNvPr id="35" name="TextBox 34">
            <a:extLst>
              <a:ext uri="{FF2B5EF4-FFF2-40B4-BE49-F238E27FC236}">
                <a16:creationId xmlns:a16="http://schemas.microsoft.com/office/drawing/2014/main" id="{2EB612FD-FCA6-48B9-AC4B-27436FBB9627}"/>
              </a:ext>
            </a:extLst>
          </p:cNvPr>
          <p:cNvSpPr txBox="1"/>
          <p:nvPr/>
        </p:nvSpPr>
        <p:spPr>
          <a:xfrm>
            <a:off x="6062326" y="4075594"/>
            <a:ext cx="205184" cy="169277"/>
          </a:xfrm>
          <a:prstGeom prst="rect">
            <a:avLst/>
          </a:prstGeom>
        </p:spPr>
        <p:txBody>
          <a:bodyPr vert="horz" wrap="none" lIns="0" tIns="0" rIns="0" bIns="0" rtlCol="0">
            <a:spAutoFit/>
          </a:bodyPr>
          <a:lstStyle/>
          <a:p>
            <a:pPr algn="l"/>
            <a:r>
              <a:rPr lang="en-US" sz="1100" b="1" dirty="0">
                <a:solidFill>
                  <a:schemeClr val="bg2"/>
                </a:solidFill>
              </a:rPr>
              <a:t>CD</a:t>
            </a:r>
          </a:p>
        </p:txBody>
      </p:sp>
      <p:sp>
        <p:nvSpPr>
          <p:cNvPr id="36" name="TextBox 35">
            <a:extLst>
              <a:ext uri="{FF2B5EF4-FFF2-40B4-BE49-F238E27FC236}">
                <a16:creationId xmlns:a16="http://schemas.microsoft.com/office/drawing/2014/main" id="{2574EFA6-4E3F-4884-A92E-BBB93CC6116D}"/>
              </a:ext>
            </a:extLst>
          </p:cNvPr>
          <p:cNvSpPr txBox="1"/>
          <p:nvPr/>
        </p:nvSpPr>
        <p:spPr>
          <a:xfrm>
            <a:off x="10718157" y="5164444"/>
            <a:ext cx="307777" cy="169277"/>
          </a:xfrm>
          <a:prstGeom prst="rect">
            <a:avLst/>
          </a:prstGeom>
        </p:spPr>
        <p:txBody>
          <a:bodyPr vert="horz" wrap="none" lIns="0" tIns="0" rIns="0" bIns="0" rtlCol="0">
            <a:spAutoFit/>
          </a:bodyPr>
          <a:lstStyle/>
          <a:p>
            <a:pPr algn="l"/>
            <a:r>
              <a:rPr lang="en-US" sz="1100" b="1" dirty="0">
                <a:solidFill>
                  <a:schemeClr val="bg2"/>
                </a:solidFill>
              </a:rPr>
              <a:t>ABC</a:t>
            </a:r>
          </a:p>
        </p:txBody>
      </p:sp>
      <p:sp>
        <p:nvSpPr>
          <p:cNvPr id="37" name="TextBox 36">
            <a:extLst>
              <a:ext uri="{FF2B5EF4-FFF2-40B4-BE49-F238E27FC236}">
                <a16:creationId xmlns:a16="http://schemas.microsoft.com/office/drawing/2014/main" id="{611DB9AB-D396-4A96-9726-292FCE29EDC0}"/>
              </a:ext>
            </a:extLst>
          </p:cNvPr>
          <p:cNvSpPr txBox="1"/>
          <p:nvPr/>
        </p:nvSpPr>
        <p:spPr>
          <a:xfrm>
            <a:off x="10713655" y="5960376"/>
            <a:ext cx="205184" cy="169277"/>
          </a:xfrm>
          <a:prstGeom prst="rect">
            <a:avLst/>
          </a:prstGeom>
        </p:spPr>
        <p:txBody>
          <a:bodyPr vert="horz" wrap="none" lIns="0" tIns="0" rIns="0" bIns="0" rtlCol="0">
            <a:spAutoFit/>
          </a:bodyPr>
          <a:lstStyle/>
          <a:p>
            <a:pPr algn="l"/>
            <a:r>
              <a:rPr lang="en-US" sz="1100" b="1" dirty="0">
                <a:solidFill>
                  <a:srgbClr val="BFBFBF"/>
                </a:solidFill>
              </a:rPr>
              <a:t>AB</a:t>
            </a:r>
          </a:p>
        </p:txBody>
      </p:sp>
      <p:sp>
        <p:nvSpPr>
          <p:cNvPr id="38" name="TextBox 37">
            <a:extLst>
              <a:ext uri="{FF2B5EF4-FFF2-40B4-BE49-F238E27FC236}">
                <a16:creationId xmlns:a16="http://schemas.microsoft.com/office/drawing/2014/main" id="{5927A975-C089-4B7D-9D6B-315A8A0C55A0}"/>
              </a:ext>
            </a:extLst>
          </p:cNvPr>
          <p:cNvSpPr txBox="1"/>
          <p:nvPr/>
        </p:nvSpPr>
        <p:spPr>
          <a:xfrm>
            <a:off x="9079892" y="5960376"/>
            <a:ext cx="205184" cy="169277"/>
          </a:xfrm>
          <a:prstGeom prst="rect">
            <a:avLst/>
          </a:prstGeom>
        </p:spPr>
        <p:txBody>
          <a:bodyPr vert="horz" wrap="none" lIns="0" tIns="0" rIns="0" bIns="0" rtlCol="0">
            <a:spAutoFit/>
          </a:bodyPr>
          <a:lstStyle/>
          <a:p>
            <a:pPr algn="l"/>
            <a:r>
              <a:rPr lang="en-US" sz="1100" b="1" dirty="0">
                <a:solidFill>
                  <a:srgbClr val="BFBFBF"/>
                </a:solidFill>
              </a:rPr>
              <a:t>AB</a:t>
            </a:r>
          </a:p>
        </p:txBody>
      </p:sp>
      <p:graphicFrame>
        <p:nvGraphicFramePr>
          <p:cNvPr id="39" name="Table 6">
            <a:extLst>
              <a:ext uri="{FF2B5EF4-FFF2-40B4-BE49-F238E27FC236}">
                <a16:creationId xmlns:a16="http://schemas.microsoft.com/office/drawing/2014/main" id="{608E96B0-9E89-44BB-89AD-4B161DDFD756}"/>
              </a:ext>
            </a:extLst>
          </p:cNvPr>
          <p:cNvGraphicFramePr>
            <a:graphicFrameLocks noGrp="1"/>
          </p:cNvGraphicFramePr>
          <p:nvPr>
            <p:extLst>
              <p:ext uri="{D42A27DB-BD31-4B8C-83A1-F6EECF244321}">
                <p14:modId xmlns:p14="http://schemas.microsoft.com/office/powerpoint/2010/main" val="3272140425"/>
              </p:ext>
            </p:extLst>
          </p:nvPr>
        </p:nvGraphicFramePr>
        <p:xfrm>
          <a:off x="4350898" y="3468988"/>
          <a:ext cx="894080" cy="2181968"/>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272746">
                <a:tc>
                  <a:txBody>
                    <a:bodyPr/>
                    <a:lstStyle/>
                    <a:p>
                      <a:pPr algn="ctr" fontAlgn="b"/>
                      <a:r>
                        <a:rPr lang="nl-BE" sz="900" b="0" i="0" u="none" strike="noStrike">
                          <a:solidFill>
                            <a:srgbClr val="000000"/>
                          </a:solidFill>
                          <a:effectLst/>
                          <a:latin typeface="Calibri" panose="020F0502020204030204" pitchFamily="34" charset="0"/>
                        </a:rPr>
                        <a:t>255422</a:t>
                      </a:r>
                    </a:p>
                  </a:txBody>
                  <a:tcPr marL="9525" marR="9525" marT="9525" marB="0" anchor="ctr"/>
                </a:tc>
                <a:extLst>
                  <a:ext uri="{0D108BD9-81ED-4DB2-BD59-A6C34878D82A}">
                    <a16:rowId xmlns:a16="http://schemas.microsoft.com/office/drawing/2014/main" val="2609975273"/>
                  </a:ext>
                </a:extLst>
              </a:tr>
              <a:tr h="272746">
                <a:tc>
                  <a:txBody>
                    <a:bodyPr/>
                    <a:lstStyle/>
                    <a:p>
                      <a:pPr algn="ctr" fontAlgn="b"/>
                      <a:r>
                        <a:rPr lang="nl-BE" sz="900" b="0" i="0" u="none" strike="noStrike">
                          <a:solidFill>
                            <a:srgbClr val="000000"/>
                          </a:solidFill>
                          <a:effectLst/>
                          <a:latin typeface="Calibri" panose="020F0502020204030204" pitchFamily="34" charset="0"/>
                        </a:rPr>
                        <a:t>225792</a:t>
                      </a:r>
                    </a:p>
                  </a:txBody>
                  <a:tcPr marL="9525" marR="9525" marT="9525" marB="0" anchor="ctr"/>
                </a:tc>
                <a:extLst>
                  <a:ext uri="{0D108BD9-81ED-4DB2-BD59-A6C34878D82A}">
                    <a16:rowId xmlns:a16="http://schemas.microsoft.com/office/drawing/2014/main" val="967239476"/>
                  </a:ext>
                </a:extLst>
              </a:tr>
              <a:tr h="272746">
                <a:tc>
                  <a:txBody>
                    <a:bodyPr/>
                    <a:lstStyle/>
                    <a:p>
                      <a:pPr algn="ctr" fontAlgn="b"/>
                      <a:r>
                        <a:rPr lang="nl-BE" sz="900" b="0" i="0" u="none" strike="noStrike">
                          <a:solidFill>
                            <a:srgbClr val="000000"/>
                          </a:solidFill>
                          <a:effectLst/>
                          <a:latin typeface="Calibri" panose="020F0502020204030204" pitchFamily="34" charset="0"/>
                        </a:rPr>
                        <a:t>156087</a:t>
                      </a:r>
                    </a:p>
                  </a:txBody>
                  <a:tcPr marL="9525" marR="9525" marT="9525" marB="0" anchor="ctr"/>
                </a:tc>
                <a:extLst>
                  <a:ext uri="{0D108BD9-81ED-4DB2-BD59-A6C34878D82A}">
                    <a16:rowId xmlns:a16="http://schemas.microsoft.com/office/drawing/2014/main" val="3273778852"/>
                  </a:ext>
                </a:extLst>
              </a:tr>
              <a:tr h="272746">
                <a:tc>
                  <a:txBody>
                    <a:bodyPr/>
                    <a:lstStyle/>
                    <a:p>
                      <a:pPr algn="ctr" fontAlgn="b"/>
                      <a:r>
                        <a:rPr lang="nl-BE" sz="900" b="0" i="0" u="none" strike="noStrike">
                          <a:solidFill>
                            <a:srgbClr val="000000"/>
                          </a:solidFill>
                          <a:effectLst/>
                          <a:latin typeface="Calibri" panose="020F0502020204030204" pitchFamily="34" charset="0"/>
                        </a:rPr>
                        <a:t>79177</a:t>
                      </a:r>
                    </a:p>
                  </a:txBody>
                  <a:tcPr marL="9525" marR="9525" marT="9525" marB="0" anchor="ctr"/>
                </a:tc>
                <a:extLst>
                  <a:ext uri="{0D108BD9-81ED-4DB2-BD59-A6C34878D82A}">
                    <a16:rowId xmlns:a16="http://schemas.microsoft.com/office/drawing/2014/main" val="497980917"/>
                  </a:ext>
                </a:extLst>
              </a:tr>
              <a:tr h="272746">
                <a:tc>
                  <a:txBody>
                    <a:bodyPr/>
                    <a:lstStyle/>
                    <a:p>
                      <a:pPr algn="ctr" fontAlgn="b"/>
                      <a:r>
                        <a:rPr lang="nl-BE" sz="900" b="0" i="0" u="none" strike="noStrike">
                          <a:solidFill>
                            <a:srgbClr val="000000"/>
                          </a:solidFill>
                          <a:effectLst/>
                          <a:latin typeface="Calibri" panose="020F0502020204030204" pitchFamily="34" charset="0"/>
                        </a:rPr>
                        <a:t>39184</a:t>
                      </a:r>
                    </a:p>
                  </a:txBody>
                  <a:tcPr marL="9525" marR="9525" marT="9525" marB="0" anchor="ctr"/>
                </a:tc>
                <a:extLst>
                  <a:ext uri="{0D108BD9-81ED-4DB2-BD59-A6C34878D82A}">
                    <a16:rowId xmlns:a16="http://schemas.microsoft.com/office/drawing/2014/main" val="1650267003"/>
                  </a:ext>
                </a:extLst>
              </a:tr>
              <a:tr h="272746">
                <a:tc>
                  <a:txBody>
                    <a:bodyPr/>
                    <a:lstStyle/>
                    <a:p>
                      <a:pPr algn="ctr" fontAlgn="b"/>
                      <a:r>
                        <a:rPr lang="nl-BE" sz="900" b="0" i="0" u="none" strike="noStrike">
                          <a:solidFill>
                            <a:srgbClr val="000000"/>
                          </a:solidFill>
                          <a:effectLst/>
                          <a:latin typeface="Calibri" panose="020F0502020204030204" pitchFamily="34" charset="0"/>
                        </a:rPr>
                        <a:t>37160</a:t>
                      </a:r>
                    </a:p>
                  </a:txBody>
                  <a:tcPr marL="9525" marR="9525" marT="9525" marB="0" anchor="ctr"/>
                </a:tc>
                <a:extLst>
                  <a:ext uri="{0D108BD9-81ED-4DB2-BD59-A6C34878D82A}">
                    <a16:rowId xmlns:a16="http://schemas.microsoft.com/office/drawing/2014/main" val="4187809548"/>
                  </a:ext>
                </a:extLst>
              </a:tr>
              <a:tr h="272746">
                <a:tc>
                  <a:txBody>
                    <a:bodyPr/>
                    <a:lstStyle/>
                    <a:p>
                      <a:pPr algn="ctr" fontAlgn="b"/>
                      <a:r>
                        <a:rPr lang="nl-BE" sz="900" b="0" i="0" u="none" strike="noStrike" dirty="0">
                          <a:solidFill>
                            <a:srgbClr val="000000"/>
                          </a:solidFill>
                          <a:effectLst/>
                          <a:latin typeface="Calibri" panose="020F0502020204030204" pitchFamily="34" charset="0"/>
                        </a:rPr>
                        <a:t>24611</a:t>
                      </a:r>
                    </a:p>
                  </a:txBody>
                  <a:tcPr marL="9525" marR="9525" marT="9525" marB="0" anchor="ctr"/>
                </a:tc>
                <a:extLst>
                  <a:ext uri="{0D108BD9-81ED-4DB2-BD59-A6C34878D82A}">
                    <a16:rowId xmlns:a16="http://schemas.microsoft.com/office/drawing/2014/main" val="3545552400"/>
                  </a:ext>
                </a:extLst>
              </a:tr>
              <a:tr h="272746">
                <a:tc>
                  <a:txBody>
                    <a:bodyPr/>
                    <a:lstStyle/>
                    <a:p>
                      <a:pPr algn="ctr" fontAlgn="b"/>
                      <a:r>
                        <a:rPr lang="nl-BE" sz="900" b="0" i="0" u="none" strike="noStrike" dirty="0">
                          <a:solidFill>
                            <a:srgbClr val="000000"/>
                          </a:solidFill>
                          <a:effectLst/>
                          <a:latin typeface="Calibri" panose="020F0502020204030204" pitchFamily="34" charset="0"/>
                        </a:rPr>
                        <a:t>14491</a:t>
                      </a:r>
                    </a:p>
                  </a:txBody>
                  <a:tcPr marL="9525" marR="9525" marT="9525" marB="0" anchor="ctr"/>
                </a:tc>
                <a:extLst>
                  <a:ext uri="{0D108BD9-81ED-4DB2-BD59-A6C34878D82A}">
                    <a16:rowId xmlns:a16="http://schemas.microsoft.com/office/drawing/2014/main" val="4292717075"/>
                  </a:ext>
                </a:extLst>
              </a:tr>
            </a:tbl>
          </a:graphicData>
        </a:graphic>
      </p:graphicFrame>
      <p:sp>
        <p:nvSpPr>
          <p:cNvPr id="40" name="TextBox 39">
            <a:extLst>
              <a:ext uri="{FF2B5EF4-FFF2-40B4-BE49-F238E27FC236}">
                <a16:creationId xmlns:a16="http://schemas.microsoft.com/office/drawing/2014/main" id="{17FD0C62-87CD-4F93-A177-6F09342BAABF}"/>
              </a:ext>
            </a:extLst>
          </p:cNvPr>
          <p:cNvSpPr txBox="1"/>
          <p:nvPr/>
        </p:nvSpPr>
        <p:spPr>
          <a:xfrm>
            <a:off x="3973723" y="3227849"/>
            <a:ext cx="1744381" cy="276999"/>
          </a:xfrm>
          <a:prstGeom prst="rect">
            <a:avLst/>
          </a:prstGeom>
        </p:spPr>
        <p:txBody>
          <a:bodyPr vert="horz" wrap="square" lIns="0" tIns="0" rIns="0" bIns="0" rtlCol="0">
            <a:spAutoFit/>
          </a:bodyPr>
          <a:lstStyle/>
          <a:p>
            <a:pPr algn="ctr"/>
            <a:r>
              <a:rPr lang="fr-BE" sz="900" dirty="0"/>
              <a:t>Nombres absolus </a:t>
            </a:r>
            <a:br>
              <a:rPr lang="fr-BE" sz="900" dirty="0"/>
            </a:br>
            <a:r>
              <a:rPr lang="fr-BE" sz="900" dirty="0"/>
              <a:t>de chats*</a:t>
            </a:r>
          </a:p>
        </p:txBody>
      </p:sp>
    </p:spTree>
    <p:extLst>
      <p:ext uri="{BB962C8B-B14F-4D97-AF65-F5344CB8AC3E}">
        <p14:creationId xmlns:p14="http://schemas.microsoft.com/office/powerpoint/2010/main" val="1311570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at sitting on top of a wooden chair&#10;&#10;Description automatically generated">
            <a:extLst>
              <a:ext uri="{FF2B5EF4-FFF2-40B4-BE49-F238E27FC236}">
                <a16:creationId xmlns:a16="http://schemas.microsoft.com/office/drawing/2014/main" id="{097B862D-90CC-4877-ABD6-74EB9D7C55A7}"/>
              </a:ext>
            </a:extLst>
          </p:cNvPr>
          <p:cNvPicPr>
            <a:picLocks noGrp="1" noChangeAspect="1"/>
          </p:cNvPicPr>
          <p:nvPr>
            <p:ph type="pic" sz="quarter" idx="15"/>
          </p:nvPr>
        </p:nvPicPr>
        <p:blipFill>
          <a:blip r:embed="rId2"/>
          <a:srcRect t="7813" b="7813"/>
          <a:stretch>
            <a:fillRect/>
          </a:stretch>
        </p:blipFill>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a:xfrm>
            <a:off x="414980" y="367200"/>
            <a:ext cx="7551996" cy="862778"/>
          </a:xfrm>
        </p:spPr>
        <p:txBody>
          <a:bodyPr/>
          <a:lstStyle/>
          <a:p>
            <a:r>
              <a:rPr lang="nl-BE" sz="5400" dirty="0" err="1"/>
              <a:t>CONCLUSiONS</a:t>
            </a:r>
            <a:endParaRPr lang="nl-BE" sz="5400" dirty="0"/>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a:xfrm>
            <a:off x="9804707" y="3287"/>
            <a:ext cx="1972313" cy="4416594"/>
          </a:xfrm>
        </p:spPr>
        <p:txBody>
          <a:bodyPr/>
          <a:lstStyle/>
          <a:p>
            <a:r>
              <a:rPr lang="en-US" dirty="0"/>
              <a:t>3</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en-US" smtClean="0"/>
              <a:pPr/>
              <a:t>22</a:t>
            </a:fld>
            <a:r>
              <a:rPr lang="en-US"/>
              <a:t> </a:t>
            </a:r>
            <a:endParaRPr lang="en-US" dirty="0"/>
          </a:p>
        </p:txBody>
      </p:sp>
    </p:spTree>
    <p:extLst>
      <p:ext uri="{BB962C8B-B14F-4D97-AF65-F5344CB8AC3E}">
        <p14:creationId xmlns:p14="http://schemas.microsoft.com/office/powerpoint/2010/main" val="3353522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B97CD-DA92-46C9-8A37-4D7F85E5C5A2}"/>
              </a:ext>
            </a:extLst>
          </p:cNvPr>
          <p:cNvSpPr>
            <a:spLocks noGrp="1"/>
          </p:cNvSpPr>
          <p:nvPr>
            <p:ph type="title"/>
          </p:nvPr>
        </p:nvSpPr>
        <p:spPr>
          <a:xfrm>
            <a:off x="407988" y="368300"/>
            <a:ext cx="11376024" cy="332399"/>
          </a:xfrm>
        </p:spPr>
        <p:txBody>
          <a:bodyPr/>
          <a:lstStyle/>
          <a:p>
            <a:r>
              <a:rPr lang="fr-BE"/>
              <a:t>ConclusiONs (1/2)</a:t>
            </a:r>
          </a:p>
        </p:txBody>
      </p:sp>
      <p:graphicFrame>
        <p:nvGraphicFramePr>
          <p:cNvPr id="6" name="Tableau 66">
            <a:extLst>
              <a:ext uri="{FF2B5EF4-FFF2-40B4-BE49-F238E27FC236}">
                <a16:creationId xmlns:a16="http://schemas.microsoft.com/office/drawing/2014/main" id="{C15231F9-7271-4874-A2D7-C95FC00AECF5}"/>
              </a:ext>
            </a:extLst>
          </p:cNvPr>
          <p:cNvGraphicFramePr>
            <a:graphicFrameLocks noGrp="1"/>
          </p:cNvGraphicFramePr>
          <p:nvPr>
            <p:extLst>
              <p:ext uri="{D42A27DB-BD31-4B8C-83A1-F6EECF244321}">
                <p14:modId xmlns:p14="http://schemas.microsoft.com/office/powerpoint/2010/main" val="3296821461"/>
              </p:ext>
            </p:extLst>
          </p:nvPr>
        </p:nvGraphicFramePr>
        <p:xfrm>
          <a:off x="407988" y="650869"/>
          <a:ext cx="11376000" cy="5193339"/>
        </p:xfrm>
        <a:graphic>
          <a:graphicData uri="http://schemas.openxmlformats.org/drawingml/2006/table">
            <a:tbl>
              <a:tblPr firstRow="1" lastRow="1">
                <a:tableStyleId>{5C22544A-7EE6-4342-B048-85BDC9FD1C3A}</a:tableStyleId>
              </a:tblPr>
              <a:tblGrid>
                <a:gridCol w="936000">
                  <a:extLst>
                    <a:ext uri="{9D8B030D-6E8A-4147-A177-3AD203B41FA5}">
                      <a16:colId xmlns:a16="http://schemas.microsoft.com/office/drawing/2014/main" val="310438399"/>
                    </a:ext>
                  </a:extLst>
                </a:gridCol>
                <a:gridCol w="10440000">
                  <a:extLst>
                    <a:ext uri="{9D8B030D-6E8A-4147-A177-3AD203B41FA5}">
                      <a16:colId xmlns:a16="http://schemas.microsoft.com/office/drawing/2014/main" val="2994831520"/>
                    </a:ext>
                  </a:extLst>
                </a:gridCol>
              </a:tblGrid>
              <a:tr h="1642649">
                <a:tc>
                  <a:txBody>
                    <a:bodyPr/>
                    <a:lstStyle/>
                    <a:p>
                      <a:pPr algn="ctr"/>
                      <a:r>
                        <a:rPr lang="fr-BE" sz="5400" b="1" noProof="0" dirty="0">
                          <a:solidFill>
                            <a:schemeClr val="tx2"/>
                          </a:solidFill>
                          <a:latin typeface="+mj-lt"/>
                        </a:rPr>
                        <a:t>1</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2F469C"/>
                          </a:solidFill>
                          <a:effectLst/>
                          <a:uLnTx/>
                          <a:uFillTx/>
                          <a:latin typeface="+mn-lt"/>
                          <a:ea typeface="+mn-ea"/>
                          <a:cs typeface="+mn-cs"/>
                        </a:rPr>
                        <a:t>MALGRÉ LE FAIT QUE 90 % DES CHATS SOIENT STÉRILISÉS EN WALLONIE, SELON LES ESTIMATIONS, 129 470 CHATS NE SONT TOUJOURS PAS STÉRILISÉS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srgbClr val="282828"/>
                          </a:solidFill>
                          <a:effectLst/>
                          <a:uLnTx/>
                          <a:uFillTx/>
                          <a:latin typeface="+mn-lt"/>
                          <a:ea typeface="+mn-ea"/>
                          <a:cs typeface="+mn-cs"/>
                        </a:rPr>
                        <a:t>Les chats non-stérilisés sont plus souvent des mâles, des chats de moins de 3 ans et des chats provenant d’amis ou d’une portée de son propre chat.</a:t>
                      </a:r>
                    </a:p>
                  </a:txBody>
                  <a:tcPr marL="72000" marR="72000" marT="36000" marB="3600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3750770"/>
                  </a:ext>
                </a:extLst>
              </a:tr>
              <a:tr h="1642649">
                <a:tc>
                  <a:txBody>
                    <a:bodyPr/>
                    <a:lstStyle/>
                    <a:p>
                      <a:pPr algn="ctr"/>
                      <a:r>
                        <a:rPr lang="fr-BE" sz="5400" b="1" noProof="0">
                          <a:solidFill>
                            <a:schemeClr val="tx2"/>
                          </a:solidFill>
                          <a:latin typeface="+mj-lt"/>
                        </a:rPr>
                        <a:t>2</a:t>
                      </a:r>
                      <a:endParaRPr lang="fr-BE" sz="5400" b="1" noProof="0" dirty="0">
                        <a:solidFill>
                          <a:schemeClr val="tx2"/>
                        </a:solidFill>
                        <a:latin typeface="+mj-lt"/>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2F469C"/>
                          </a:solidFill>
                          <a:effectLst/>
                          <a:uLnTx/>
                          <a:uFillTx/>
                          <a:latin typeface="+mn-lt"/>
                          <a:ea typeface="+mn-ea"/>
                          <a:cs typeface="+mn-cs"/>
                        </a:rPr>
                        <a:t>ÉVITER UNE PORTÉE EST LA PRINCIPALE RAISON DE STÉRILISATION</a:t>
                      </a:r>
                    </a:p>
                    <a:p>
                      <a:r>
                        <a:rPr lang="nl-BE" sz="1400" dirty="0"/>
                        <a:t>21% </a:t>
                      </a:r>
                      <a:r>
                        <a:rPr lang="fr-BE" sz="1400" noProof="0" dirty="0"/>
                        <a:t>des chats en Wallonie sont stérilisés en raison de l’obligation légale</a:t>
                      </a:r>
                      <a:r>
                        <a:rPr lang="nl-BE" sz="1400" dirty="0"/>
                        <a:t>. </a:t>
                      </a:r>
                      <a:r>
                        <a:rPr lang="fr-BE" sz="1400" dirty="0"/>
                        <a:t>Pour les femelles, la principale raison de stérilisation est de ne pas vouloir de portée. Pour les mâles les principales raisons sont que c’est mieux pour leur santé, que sinon un chat émet des jets d’urine et que les mâles sont plus calmes après une stérilisation.</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8849227"/>
                  </a:ext>
                </a:extLst>
              </a:tr>
              <a:tr h="1908041">
                <a:tc>
                  <a:txBody>
                    <a:bodyPr/>
                    <a:lstStyle/>
                    <a:p>
                      <a:pPr algn="ctr"/>
                      <a:r>
                        <a:rPr lang="fr-BE" sz="5400" b="1" noProof="0">
                          <a:solidFill>
                            <a:schemeClr val="tx2"/>
                          </a:solidFill>
                          <a:latin typeface="+mj-lt"/>
                        </a:rPr>
                        <a:t>3</a:t>
                      </a:r>
                      <a:endParaRPr lang="fr-BE" sz="5400" b="1" noProof="0" dirty="0">
                        <a:solidFill>
                          <a:schemeClr val="tx2"/>
                        </a:solidFill>
                        <a:latin typeface="+mj-lt"/>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2F469C"/>
                          </a:solidFill>
                          <a:effectLst/>
                          <a:uLnTx/>
                          <a:uFillTx/>
                          <a:latin typeface="+mn-lt"/>
                          <a:ea typeface="+mn-ea"/>
                          <a:cs typeface="+mn-cs"/>
                        </a:rPr>
                        <a:t>LE PRIX EST UNE BARRIÈRE IMPORTANTE À LA STÉRILISATION</a:t>
                      </a:r>
                    </a:p>
                    <a:p>
                      <a:r>
                        <a:rPr lang="fr-BE" sz="1400" b="0" kern="1200" dirty="0">
                          <a:solidFill>
                            <a:schemeClr val="dk1"/>
                          </a:solidFill>
                          <a:latin typeface="+mn-lt"/>
                          <a:ea typeface="+mn-ea"/>
                          <a:cs typeface="+mn-cs"/>
                        </a:rPr>
                        <a:t>Pour seulement 19 % des chats non-stérilisés, il y a des projets concrets de stérilisation. Le prix est la principale barrière et le fait de trouver qu’une stérilisation n’est pas nécessaire et que le chat est trop jeune, sont également des barrières à la stérilisation.</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68522"/>
                  </a:ext>
                </a:extLst>
              </a:tr>
            </a:tbl>
          </a:graphicData>
        </a:graphic>
      </p:graphicFrame>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18"/>
          </p:nvPr>
        </p:nvSpPr>
        <p:spPr/>
        <p:txBody>
          <a:bodyPr/>
          <a:lstStyle/>
          <a:p>
            <a:fld id="{D61AABEC-672F-4B68-B914-690DA978312C}" type="slidenum">
              <a:rPr lang="fr-BE" smtClean="0"/>
              <a:pPr/>
              <a:t>23</a:t>
            </a:fld>
            <a:r>
              <a:rPr lang="fr-BE"/>
              <a:t> </a:t>
            </a:r>
          </a:p>
        </p:txBody>
      </p:sp>
      <p:sp>
        <p:nvSpPr>
          <p:cNvPr id="5" name="Rectangle 4">
            <a:extLst>
              <a:ext uri="{FF2B5EF4-FFF2-40B4-BE49-F238E27FC236}">
                <a16:creationId xmlns:a16="http://schemas.microsoft.com/office/drawing/2014/main" id="{9CD9D618-0C4C-440D-A38F-AC2A8A888BA5}"/>
              </a:ext>
            </a:extLst>
          </p:cNvPr>
          <p:cNvSpPr/>
          <p:nvPr/>
        </p:nvSpPr>
        <p:spPr>
          <a:xfrm>
            <a:off x="1165412" y="6200775"/>
            <a:ext cx="7654693" cy="415498"/>
          </a:xfrm>
          <a:prstGeom prst="rect">
            <a:avLst/>
          </a:prstGeom>
        </p:spPr>
        <p:txBody>
          <a:bodyPr wrap="square">
            <a:spAutoFit/>
          </a:bodyPr>
          <a:lstStyle/>
          <a:p>
            <a:r>
              <a:rPr lang="fr-BE" sz="1050" b="1" dirty="0">
                <a:solidFill>
                  <a:srgbClr val="2F469C"/>
                </a:solidFill>
              </a:rPr>
              <a:t>*On peut dire avec une certitude de 95% qu’il y a 126 427 à 132 513 chats non-stérilisés en Wallonie.</a:t>
            </a:r>
          </a:p>
          <a:p>
            <a:r>
              <a:rPr lang="fr-BE" sz="1050" b="1" dirty="0">
                <a:solidFill>
                  <a:srgbClr val="2F469C"/>
                </a:solidFill>
              </a:rPr>
              <a:t>La marge d’erreur statistique est de 2,35%.</a:t>
            </a:r>
            <a:endParaRPr lang="fr-BE" sz="1050" dirty="0"/>
          </a:p>
        </p:txBody>
      </p:sp>
    </p:spTree>
    <p:extLst>
      <p:ext uri="{BB962C8B-B14F-4D97-AF65-F5344CB8AC3E}">
        <p14:creationId xmlns:p14="http://schemas.microsoft.com/office/powerpoint/2010/main" val="2561053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B97CD-DA92-46C9-8A37-4D7F85E5C5A2}"/>
              </a:ext>
            </a:extLst>
          </p:cNvPr>
          <p:cNvSpPr>
            <a:spLocks noGrp="1"/>
          </p:cNvSpPr>
          <p:nvPr>
            <p:ph type="title"/>
          </p:nvPr>
        </p:nvSpPr>
        <p:spPr>
          <a:xfrm>
            <a:off x="407988" y="368300"/>
            <a:ext cx="11376024" cy="332399"/>
          </a:xfrm>
        </p:spPr>
        <p:txBody>
          <a:bodyPr/>
          <a:lstStyle/>
          <a:p>
            <a:r>
              <a:rPr lang="fr-BE"/>
              <a:t>ConclusiONs (2/2)</a:t>
            </a:r>
          </a:p>
        </p:txBody>
      </p:sp>
      <p:graphicFrame>
        <p:nvGraphicFramePr>
          <p:cNvPr id="6" name="Tableau 66">
            <a:extLst>
              <a:ext uri="{FF2B5EF4-FFF2-40B4-BE49-F238E27FC236}">
                <a16:creationId xmlns:a16="http://schemas.microsoft.com/office/drawing/2014/main" id="{C15231F9-7271-4874-A2D7-C95FC00AECF5}"/>
              </a:ext>
            </a:extLst>
          </p:cNvPr>
          <p:cNvGraphicFramePr>
            <a:graphicFrameLocks noGrp="1"/>
          </p:cNvGraphicFramePr>
          <p:nvPr>
            <p:extLst>
              <p:ext uri="{D42A27DB-BD31-4B8C-83A1-F6EECF244321}">
                <p14:modId xmlns:p14="http://schemas.microsoft.com/office/powerpoint/2010/main" val="41038949"/>
              </p:ext>
            </p:extLst>
          </p:nvPr>
        </p:nvGraphicFramePr>
        <p:xfrm>
          <a:off x="407988" y="650869"/>
          <a:ext cx="11376000" cy="3611641"/>
        </p:xfrm>
        <a:graphic>
          <a:graphicData uri="http://schemas.openxmlformats.org/drawingml/2006/table">
            <a:tbl>
              <a:tblPr firstRow="1" lastRow="1">
                <a:tableStyleId>{5C22544A-7EE6-4342-B048-85BDC9FD1C3A}</a:tableStyleId>
              </a:tblPr>
              <a:tblGrid>
                <a:gridCol w="936000">
                  <a:extLst>
                    <a:ext uri="{9D8B030D-6E8A-4147-A177-3AD203B41FA5}">
                      <a16:colId xmlns:a16="http://schemas.microsoft.com/office/drawing/2014/main" val="310438399"/>
                    </a:ext>
                  </a:extLst>
                </a:gridCol>
                <a:gridCol w="10440000">
                  <a:extLst>
                    <a:ext uri="{9D8B030D-6E8A-4147-A177-3AD203B41FA5}">
                      <a16:colId xmlns:a16="http://schemas.microsoft.com/office/drawing/2014/main" val="2994831520"/>
                    </a:ext>
                  </a:extLst>
                </a:gridCol>
              </a:tblGrid>
              <a:tr h="2035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1" i="0" u="none" strike="noStrike" kern="1200" cap="none" spc="0" normalizeH="0" baseline="0" noProof="0" dirty="0">
                          <a:ln>
                            <a:noFill/>
                          </a:ln>
                          <a:solidFill>
                            <a:schemeClr val="tx2"/>
                          </a:solidFill>
                          <a:effectLst/>
                          <a:uLnTx/>
                          <a:uFillTx/>
                          <a:latin typeface="+mj-lt"/>
                          <a:ea typeface="+mn-ea"/>
                          <a:cs typeface="+mn-cs"/>
                        </a:rPr>
                        <a:t>4</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2F469C"/>
                          </a:solidFill>
                          <a:effectLst/>
                          <a:uLnTx/>
                          <a:uFillTx/>
                          <a:latin typeface="+mn-lt"/>
                          <a:ea typeface="+mn-ea"/>
                          <a:cs typeface="+mn-cs"/>
                        </a:rPr>
                        <a:t>L’OBLIGATION DE FAIRE PUCER LES CHATS EST MAL RESPECTÉE EN WALLONIE AVEC SEULEMENT 39 % DE CHATS PUCÉS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400" b="0" dirty="0">
                          <a:solidFill>
                            <a:schemeClr val="tx1"/>
                          </a:solidFill>
                        </a:rPr>
                        <a:t>Après avoir été </a:t>
                      </a:r>
                      <a:r>
                        <a:rPr lang="fr-BE" sz="1400" b="0" dirty="0" err="1">
                          <a:solidFill>
                            <a:schemeClr val="tx1"/>
                          </a:solidFill>
                        </a:rPr>
                        <a:t>pucés</a:t>
                      </a:r>
                      <a:r>
                        <a:rPr lang="fr-BE" sz="1400" b="0" dirty="0">
                          <a:solidFill>
                            <a:schemeClr val="tx1"/>
                          </a:solidFill>
                        </a:rPr>
                        <a:t>, 4 chats sur 5 sont également enregistrés dans la base de données nationale. </a:t>
                      </a:r>
                      <a:r>
                        <a:rPr lang="fr-BE" sz="1400" b="0" noProof="0" dirty="0">
                          <a:solidFill>
                            <a:schemeClr val="tx1"/>
                          </a:solidFill>
                        </a:rPr>
                        <a:t>40% des chats en Wallonie sont </a:t>
                      </a:r>
                      <a:r>
                        <a:rPr lang="fr-BE" sz="1400" b="0" noProof="0" dirty="0" err="1">
                          <a:solidFill>
                            <a:schemeClr val="tx1"/>
                          </a:solidFill>
                        </a:rPr>
                        <a:t>pucés</a:t>
                      </a:r>
                      <a:r>
                        <a:rPr lang="fr-BE" sz="1400" b="0" noProof="0" dirty="0">
                          <a:solidFill>
                            <a:schemeClr val="tx1"/>
                          </a:solidFill>
                        </a:rPr>
                        <a:t> en raison de l’obligation légale</a:t>
                      </a:r>
                      <a:r>
                        <a:rPr lang="nl-NL" sz="1400" b="0" dirty="0">
                          <a:solidFill>
                            <a:schemeClr val="tx1"/>
                          </a:solidFill>
                        </a:rPr>
                        <a:t>. </a:t>
                      </a:r>
                      <a:r>
                        <a:rPr lang="fr-BE" sz="1400" b="0" dirty="0">
                          <a:solidFill>
                            <a:schemeClr val="tx1"/>
                          </a:solidFill>
                        </a:rPr>
                        <a:t>Les chats de plus de 10 ans sont moins souvent </a:t>
                      </a:r>
                      <a:r>
                        <a:rPr lang="fr-BE" sz="1400" b="0" dirty="0" err="1">
                          <a:solidFill>
                            <a:schemeClr val="tx1"/>
                          </a:solidFill>
                        </a:rPr>
                        <a:t>pucés</a:t>
                      </a:r>
                      <a:r>
                        <a:rPr lang="fr-BE" sz="1400" b="0" dirty="0">
                          <a:solidFill>
                            <a:schemeClr val="tx1"/>
                          </a:solidFill>
                        </a:rPr>
                        <a:t>. La principale raison de faire </a:t>
                      </a:r>
                      <a:r>
                        <a:rPr lang="fr-BE" sz="1400" b="0" dirty="0" err="1">
                          <a:solidFill>
                            <a:schemeClr val="tx1"/>
                          </a:solidFill>
                        </a:rPr>
                        <a:t>pucer</a:t>
                      </a:r>
                      <a:r>
                        <a:rPr lang="fr-BE" sz="1400" b="0" dirty="0">
                          <a:solidFill>
                            <a:schemeClr val="tx1"/>
                          </a:solidFill>
                        </a:rPr>
                        <a:t> un chat est de pouvoir le retrouver s’il se perd. </a:t>
                      </a:r>
                      <a:endParaRPr kumimoji="0" lang="fr-BE" sz="1400" b="0" i="0" u="none" strike="noStrike" kern="1200" cap="none" spc="0" normalizeH="0" baseline="0" noProof="0" dirty="0">
                        <a:ln>
                          <a:noFill/>
                        </a:ln>
                        <a:solidFill>
                          <a:schemeClr val="tx1"/>
                        </a:solidFill>
                        <a:effectLst/>
                        <a:uLnTx/>
                        <a:uFillTx/>
                        <a:latin typeface="+mn-lt"/>
                        <a:ea typeface="+mn-ea"/>
                        <a:cs typeface="+mn-cs"/>
                      </a:endParaRP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784945"/>
                  </a:ext>
                </a:extLst>
              </a:tr>
              <a:tr h="15761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1" i="0" u="none" strike="noStrike" kern="1200" cap="none" spc="0" normalizeH="0" baseline="0" noProof="0" dirty="0">
                          <a:ln>
                            <a:noFill/>
                          </a:ln>
                          <a:solidFill>
                            <a:schemeClr val="tx2"/>
                          </a:solidFill>
                          <a:effectLst/>
                          <a:uLnTx/>
                          <a:uFillTx/>
                          <a:latin typeface="+mj-lt"/>
                          <a:ea typeface="+mn-ea"/>
                          <a:cs typeface="+mn-cs"/>
                        </a:rPr>
                        <a:t>5</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2F469C"/>
                          </a:solidFill>
                          <a:effectLst/>
                          <a:uLnTx/>
                          <a:uFillTx/>
                          <a:latin typeface="+mn-lt"/>
                          <a:ea typeface="+mn-ea"/>
                          <a:cs typeface="+mn-cs"/>
                        </a:rPr>
                        <a:t>POUR 70 % DES CHATS EN WALLONIE NON-PUCÉS ON N’A NULLEMENT L’INTENTION DE LES FAIRE PUCER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dirty="0">
                          <a:ln>
                            <a:noFill/>
                          </a:ln>
                          <a:solidFill>
                            <a:srgbClr val="282828"/>
                          </a:solidFill>
                          <a:effectLst/>
                          <a:uLnTx/>
                          <a:uFillTx/>
                          <a:latin typeface="+mn-lt"/>
                          <a:ea typeface="+mn-ea"/>
                          <a:cs typeface="+mn-cs"/>
                        </a:rPr>
                        <a:t>Les principales barrières pour faire </a:t>
                      </a:r>
                      <a:r>
                        <a:rPr kumimoji="0" lang="fr-BE" sz="1400" b="0" i="0" u="none" strike="noStrike" kern="1200" cap="none" spc="0" normalizeH="0" baseline="0" dirty="0" err="1">
                          <a:ln>
                            <a:noFill/>
                          </a:ln>
                          <a:solidFill>
                            <a:srgbClr val="282828"/>
                          </a:solidFill>
                          <a:effectLst/>
                          <a:uLnTx/>
                          <a:uFillTx/>
                          <a:latin typeface="+mn-lt"/>
                          <a:ea typeface="+mn-ea"/>
                          <a:cs typeface="+mn-cs"/>
                        </a:rPr>
                        <a:t>pucer</a:t>
                      </a:r>
                      <a:r>
                        <a:rPr kumimoji="0" lang="fr-BE" sz="1400" b="0" i="0" u="none" strike="noStrike" kern="1200" cap="none" spc="0" normalizeH="0" baseline="0" dirty="0">
                          <a:ln>
                            <a:noFill/>
                          </a:ln>
                          <a:solidFill>
                            <a:srgbClr val="282828"/>
                          </a:solidFill>
                          <a:effectLst/>
                          <a:uLnTx/>
                          <a:uFillTx/>
                          <a:latin typeface="+mn-lt"/>
                          <a:ea typeface="+mn-ea"/>
                          <a:cs typeface="+mn-cs"/>
                        </a:rPr>
                        <a:t> des chats, sont que les maîtres estiment que ce n’est pas nécessaire, que le chat ne sort pas librement et le prix.</a:t>
                      </a:r>
                      <a:endParaRPr kumimoji="0" lang="fr-BE" sz="1400" b="0" i="0" u="none" strike="noStrike" kern="1200" cap="none" spc="0" normalizeH="0" baseline="0" noProof="0" dirty="0">
                        <a:ln>
                          <a:noFill/>
                        </a:ln>
                        <a:solidFill>
                          <a:srgbClr val="282828"/>
                        </a:solidFill>
                        <a:effectLst/>
                        <a:uLnTx/>
                        <a:uFillTx/>
                        <a:latin typeface="+mn-lt"/>
                        <a:ea typeface="+mn-ea"/>
                        <a:cs typeface="+mn-cs"/>
                      </a:endParaRP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2428173"/>
                  </a:ext>
                </a:extLst>
              </a:tr>
            </a:tbl>
          </a:graphicData>
        </a:graphic>
      </p:graphicFrame>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18"/>
          </p:nvPr>
        </p:nvSpPr>
        <p:spPr/>
        <p:txBody>
          <a:bodyPr/>
          <a:lstStyle/>
          <a:p>
            <a:fld id="{D61AABEC-672F-4B68-B914-690DA978312C}" type="slidenum">
              <a:rPr lang="en-US" smtClean="0"/>
              <a:pPr/>
              <a:t>24</a:t>
            </a:fld>
            <a:r>
              <a:rPr lang="en-US" dirty="0"/>
              <a:t> </a:t>
            </a:r>
          </a:p>
        </p:txBody>
      </p:sp>
    </p:spTree>
    <p:extLst>
      <p:ext uri="{BB962C8B-B14F-4D97-AF65-F5344CB8AC3E}">
        <p14:creationId xmlns:p14="http://schemas.microsoft.com/office/powerpoint/2010/main" val="2948124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E3CF161D-9559-49C2-B096-9599E6445F32}"/>
              </a:ext>
            </a:extLst>
          </p:cNvPr>
          <p:cNvSpPr>
            <a:spLocks noGrp="1"/>
          </p:cNvSpPr>
          <p:nvPr>
            <p:ph type="body" sz="quarter" idx="18"/>
          </p:nvPr>
        </p:nvSpPr>
        <p:spPr/>
        <p:txBody>
          <a:bodyPr/>
          <a:lstStyle/>
          <a:p>
            <a:r>
              <a:rPr lang="en-US" dirty="0"/>
              <a:t>Jasper </a:t>
            </a:r>
            <a:r>
              <a:rPr lang="en-US" dirty="0" err="1"/>
              <a:t>claes</a:t>
            </a:r>
            <a:endParaRPr lang="en-US" dirty="0"/>
          </a:p>
        </p:txBody>
      </p:sp>
      <p:sp>
        <p:nvSpPr>
          <p:cNvPr id="76" name="Text Placeholder 75">
            <a:extLst>
              <a:ext uri="{FF2B5EF4-FFF2-40B4-BE49-F238E27FC236}">
                <a16:creationId xmlns:a16="http://schemas.microsoft.com/office/drawing/2014/main" id="{0B547243-4A61-44D0-8F03-407AFDCD92EC}"/>
              </a:ext>
            </a:extLst>
          </p:cNvPr>
          <p:cNvSpPr>
            <a:spLocks noGrp="1"/>
          </p:cNvSpPr>
          <p:nvPr>
            <p:ph type="body" sz="quarter" idx="19"/>
          </p:nvPr>
        </p:nvSpPr>
        <p:spPr/>
        <p:txBody>
          <a:bodyPr/>
          <a:lstStyle/>
          <a:p>
            <a:r>
              <a:rPr lang="en-US" dirty="0"/>
              <a:t>Research Consultant</a:t>
            </a:r>
          </a:p>
        </p:txBody>
      </p:sp>
      <p:sp>
        <p:nvSpPr>
          <p:cNvPr id="77" name="Text Placeholder 76">
            <a:extLst>
              <a:ext uri="{FF2B5EF4-FFF2-40B4-BE49-F238E27FC236}">
                <a16:creationId xmlns:a16="http://schemas.microsoft.com/office/drawing/2014/main" id="{ACFEEFF4-7312-402B-88C5-32B54E790794}"/>
              </a:ext>
            </a:extLst>
          </p:cNvPr>
          <p:cNvSpPr>
            <a:spLocks noGrp="1"/>
          </p:cNvSpPr>
          <p:nvPr>
            <p:ph type="body" sz="quarter" idx="20"/>
          </p:nvPr>
        </p:nvSpPr>
        <p:spPr/>
        <p:txBody>
          <a:bodyPr/>
          <a:lstStyle/>
          <a:p>
            <a:r>
              <a:rPr lang="en-US" dirty="0"/>
              <a:t>+32 9 216 22 06</a:t>
            </a:r>
          </a:p>
        </p:txBody>
      </p:sp>
      <p:sp>
        <p:nvSpPr>
          <p:cNvPr id="78" name="Text Placeholder 77">
            <a:extLst>
              <a:ext uri="{FF2B5EF4-FFF2-40B4-BE49-F238E27FC236}">
                <a16:creationId xmlns:a16="http://schemas.microsoft.com/office/drawing/2014/main" id="{C08B0435-AE82-417E-A618-F31DDC77DAB2}"/>
              </a:ext>
            </a:extLst>
          </p:cNvPr>
          <p:cNvSpPr>
            <a:spLocks noGrp="1"/>
          </p:cNvSpPr>
          <p:nvPr>
            <p:ph type="body" sz="quarter" idx="21"/>
          </p:nvPr>
        </p:nvSpPr>
        <p:spPr/>
        <p:txBody>
          <a:bodyPr/>
          <a:lstStyle/>
          <a:p>
            <a:r>
              <a:rPr lang="en-US" dirty="0"/>
              <a:t>Jasper.Claes@ipsos.com</a:t>
            </a:r>
          </a:p>
        </p:txBody>
      </p:sp>
      <p:sp>
        <p:nvSpPr>
          <p:cNvPr id="2" name="Text Placeholder 1">
            <a:extLst>
              <a:ext uri="{FF2B5EF4-FFF2-40B4-BE49-F238E27FC236}">
                <a16:creationId xmlns:a16="http://schemas.microsoft.com/office/drawing/2014/main" id="{1D3C217F-BB40-4B3A-B52F-8A1A230C2560}"/>
              </a:ext>
            </a:extLst>
          </p:cNvPr>
          <p:cNvSpPr>
            <a:spLocks noGrp="1"/>
          </p:cNvSpPr>
          <p:nvPr>
            <p:ph type="body" sz="quarter" idx="10"/>
          </p:nvPr>
        </p:nvSpPr>
        <p:spPr/>
        <p:txBody>
          <a:bodyPr/>
          <a:lstStyle/>
          <a:p>
            <a:r>
              <a:rPr lang="en-US" dirty="0"/>
              <a:t>Aline Celen</a:t>
            </a:r>
          </a:p>
        </p:txBody>
      </p:sp>
      <p:sp>
        <p:nvSpPr>
          <p:cNvPr id="51" name="Text Placeholder 50">
            <a:extLst>
              <a:ext uri="{FF2B5EF4-FFF2-40B4-BE49-F238E27FC236}">
                <a16:creationId xmlns:a16="http://schemas.microsoft.com/office/drawing/2014/main" id="{EBB31F4E-57CF-40D8-8B52-672E49B4EC6D}"/>
              </a:ext>
            </a:extLst>
          </p:cNvPr>
          <p:cNvSpPr>
            <a:spLocks noGrp="1"/>
          </p:cNvSpPr>
          <p:nvPr>
            <p:ph type="body" sz="quarter" idx="11"/>
          </p:nvPr>
        </p:nvSpPr>
        <p:spPr/>
        <p:txBody>
          <a:bodyPr/>
          <a:lstStyle/>
          <a:p>
            <a:r>
              <a:rPr lang="en-US" dirty="0"/>
              <a:t>Senior Research Executive</a:t>
            </a:r>
          </a:p>
        </p:txBody>
      </p:sp>
      <p:sp>
        <p:nvSpPr>
          <p:cNvPr id="71" name="Text Placeholder 70">
            <a:extLst>
              <a:ext uri="{FF2B5EF4-FFF2-40B4-BE49-F238E27FC236}">
                <a16:creationId xmlns:a16="http://schemas.microsoft.com/office/drawing/2014/main" id="{782D92F1-DDE9-42A1-A7B2-8F5B606F688F}"/>
              </a:ext>
            </a:extLst>
          </p:cNvPr>
          <p:cNvSpPr>
            <a:spLocks noGrp="1"/>
          </p:cNvSpPr>
          <p:nvPr>
            <p:ph type="body" sz="quarter" idx="12"/>
          </p:nvPr>
        </p:nvSpPr>
        <p:spPr/>
        <p:txBody>
          <a:bodyPr/>
          <a:lstStyle/>
          <a:p>
            <a:r>
              <a:rPr lang="en-US" dirty="0"/>
              <a:t>+32 9 216 22 36</a:t>
            </a:r>
          </a:p>
        </p:txBody>
      </p:sp>
      <p:sp>
        <p:nvSpPr>
          <p:cNvPr id="72" name="Text Placeholder 71">
            <a:extLst>
              <a:ext uri="{FF2B5EF4-FFF2-40B4-BE49-F238E27FC236}">
                <a16:creationId xmlns:a16="http://schemas.microsoft.com/office/drawing/2014/main" id="{CFDB09F8-BCFC-4720-A3B2-E836F5277BBB}"/>
              </a:ext>
            </a:extLst>
          </p:cNvPr>
          <p:cNvSpPr>
            <a:spLocks noGrp="1"/>
          </p:cNvSpPr>
          <p:nvPr>
            <p:ph type="body" sz="quarter" idx="13"/>
          </p:nvPr>
        </p:nvSpPr>
        <p:spPr/>
        <p:txBody>
          <a:bodyPr/>
          <a:lstStyle/>
          <a:p>
            <a:r>
              <a:rPr lang="en-US" dirty="0"/>
              <a:t>Aline.Celen@ipsos.com</a:t>
            </a:r>
          </a:p>
        </p:txBody>
      </p:sp>
      <p:sp>
        <p:nvSpPr>
          <p:cNvPr id="54" name="Text Placeholder 53">
            <a:extLst>
              <a:ext uri="{FF2B5EF4-FFF2-40B4-BE49-F238E27FC236}">
                <a16:creationId xmlns:a16="http://schemas.microsoft.com/office/drawing/2014/main" id="{B413F927-B7E6-460F-89B9-3A1C336FF972}"/>
              </a:ext>
            </a:extLst>
          </p:cNvPr>
          <p:cNvSpPr>
            <a:spLocks noGrp="1"/>
          </p:cNvSpPr>
          <p:nvPr>
            <p:ph type="body" sz="quarter" idx="14"/>
          </p:nvPr>
        </p:nvSpPr>
        <p:spPr/>
        <p:txBody>
          <a:bodyPr/>
          <a:lstStyle/>
          <a:p>
            <a:r>
              <a:rPr lang="en-US" dirty="0"/>
              <a:t>Geert </a:t>
            </a:r>
            <a:r>
              <a:rPr lang="en-US" dirty="0" err="1"/>
              <a:t>francken</a:t>
            </a:r>
            <a:endParaRPr lang="en-US" dirty="0"/>
          </a:p>
        </p:txBody>
      </p:sp>
      <p:sp>
        <p:nvSpPr>
          <p:cNvPr id="73" name="Text Placeholder 72">
            <a:extLst>
              <a:ext uri="{FF2B5EF4-FFF2-40B4-BE49-F238E27FC236}">
                <a16:creationId xmlns:a16="http://schemas.microsoft.com/office/drawing/2014/main" id="{8070223D-5ECE-49CC-99F0-F33E2DEB0706}"/>
              </a:ext>
            </a:extLst>
          </p:cNvPr>
          <p:cNvSpPr>
            <a:spLocks noGrp="1"/>
          </p:cNvSpPr>
          <p:nvPr>
            <p:ph type="body" sz="quarter" idx="15"/>
          </p:nvPr>
        </p:nvSpPr>
        <p:spPr/>
        <p:txBody>
          <a:bodyPr/>
          <a:lstStyle/>
          <a:p>
            <a:r>
              <a:rPr lang="en-US" dirty="0"/>
              <a:t>Service Line leader</a:t>
            </a:r>
          </a:p>
        </p:txBody>
      </p:sp>
      <p:sp>
        <p:nvSpPr>
          <p:cNvPr id="74" name="Text Placeholder 73">
            <a:extLst>
              <a:ext uri="{FF2B5EF4-FFF2-40B4-BE49-F238E27FC236}">
                <a16:creationId xmlns:a16="http://schemas.microsoft.com/office/drawing/2014/main" id="{4CD056B5-A620-4461-BD11-146C8EE68D87}"/>
              </a:ext>
            </a:extLst>
          </p:cNvPr>
          <p:cNvSpPr>
            <a:spLocks noGrp="1"/>
          </p:cNvSpPr>
          <p:nvPr>
            <p:ph type="body" sz="quarter" idx="16"/>
          </p:nvPr>
        </p:nvSpPr>
        <p:spPr/>
        <p:txBody>
          <a:bodyPr/>
          <a:lstStyle/>
          <a:p>
            <a:r>
              <a:rPr lang="en-US" dirty="0"/>
              <a:t>+32 3 613 00 57</a:t>
            </a:r>
          </a:p>
        </p:txBody>
      </p:sp>
      <p:sp>
        <p:nvSpPr>
          <p:cNvPr id="75" name="Text Placeholder 74">
            <a:extLst>
              <a:ext uri="{FF2B5EF4-FFF2-40B4-BE49-F238E27FC236}">
                <a16:creationId xmlns:a16="http://schemas.microsoft.com/office/drawing/2014/main" id="{D9BB63E1-AF53-418A-B693-07F5E0572DF5}"/>
              </a:ext>
            </a:extLst>
          </p:cNvPr>
          <p:cNvSpPr>
            <a:spLocks noGrp="1"/>
          </p:cNvSpPr>
          <p:nvPr>
            <p:ph type="body" sz="quarter" idx="17"/>
          </p:nvPr>
        </p:nvSpPr>
        <p:spPr/>
        <p:txBody>
          <a:bodyPr/>
          <a:lstStyle/>
          <a:p>
            <a:r>
              <a:rPr lang="en-US" dirty="0"/>
              <a:t>Geert.Francken@ipsos.com</a:t>
            </a:r>
          </a:p>
        </p:txBody>
      </p:sp>
    </p:spTree>
    <p:extLst>
      <p:ext uri="{BB962C8B-B14F-4D97-AF65-F5344CB8AC3E}">
        <p14:creationId xmlns:p14="http://schemas.microsoft.com/office/powerpoint/2010/main" val="2467373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CE47490D-5533-47BF-9285-A06CBB5648C0}"/>
              </a:ext>
            </a:extLst>
          </p:cNvPr>
          <p:cNvGraphicFramePr>
            <a:graphicFrameLocks noChangeAspect="1"/>
          </p:cNvGraphicFramePr>
          <p:nvPr>
            <p:custDataLst>
              <p:tags r:id="rId2"/>
            </p:custDataLst>
            <p:extLst>
              <p:ext uri="{D42A27DB-BD31-4B8C-83A1-F6EECF244321}">
                <p14:modId xmlns:p14="http://schemas.microsoft.com/office/powerpoint/2010/main" val="4166883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156" name="Diapositive think-cell" r:id="rId4" imgW="532" imgH="530" progId="TCLayout.ActiveDocument.1">
                  <p:embed/>
                </p:oleObj>
              </mc:Choice>
              <mc:Fallback>
                <p:oleObj name="Diapositive think-cell" r:id="rId4" imgW="532" imgH="530" progId="TCLayout.ActiveDocument.1">
                  <p:embed/>
                  <p:pic>
                    <p:nvPicPr>
                      <p:cNvPr id="8" name="Objet 7" hidden="1">
                        <a:extLst>
                          <a:ext uri="{FF2B5EF4-FFF2-40B4-BE49-F238E27FC236}">
                            <a16:creationId xmlns:a16="http://schemas.microsoft.com/office/drawing/2014/main" id="{CE47490D-5533-47BF-9285-A06CBB5648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3" name="Group 9">
            <a:extLst>
              <a:ext uri="{FF2B5EF4-FFF2-40B4-BE49-F238E27FC236}">
                <a16:creationId xmlns:a16="http://schemas.microsoft.com/office/drawing/2014/main" id="{0D725A26-5E6A-4EE1-83FA-8EE0BCAE7BB6}"/>
              </a:ext>
            </a:extLst>
          </p:cNvPr>
          <p:cNvGrpSpPr>
            <a:grpSpLocks noChangeAspect="1"/>
          </p:cNvGrpSpPr>
          <p:nvPr/>
        </p:nvGrpSpPr>
        <p:grpSpPr bwMode="auto">
          <a:xfrm>
            <a:off x="694330" y="857250"/>
            <a:ext cx="4400306" cy="3420000"/>
            <a:chOff x="440" y="1843"/>
            <a:chExt cx="2186" cy="1699"/>
          </a:xfrm>
        </p:grpSpPr>
        <p:sp>
          <p:nvSpPr>
            <p:cNvPr id="15" name="Freeform 10">
              <a:extLst>
                <a:ext uri="{FF2B5EF4-FFF2-40B4-BE49-F238E27FC236}">
                  <a16:creationId xmlns:a16="http://schemas.microsoft.com/office/drawing/2014/main" id="{EB0D1795-48D5-438E-95B7-02150C1D96B8}"/>
                </a:ext>
              </a:extLst>
            </p:cNvPr>
            <p:cNvSpPr>
              <a:spLocks noEditPoints="1"/>
            </p:cNvSpPr>
            <p:nvPr/>
          </p:nvSpPr>
          <p:spPr bwMode="auto">
            <a:xfrm>
              <a:off x="440" y="2706"/>
              <a:ext cx="2186" cy="836"/>
            </a:xfrm>
            <a:custGeom>
              <a:avLst/>
              <a:gdLst>
                <a:gd name="T0" fmla="*/ 608 w 1611"/>
                <a:gd name="T1" fmla="*/ 383 h 614"/>
                <a:gd name="T2" fmla="*/ 561 w 1611"/>
                <a:gd name="T3" fmla="*/ 325 h 614"/>
                <a:gd name="T4" fmla="*/ 578 w 1611"/>
                <a:gd name="T5" fmla="*/ 559 h 614"/>
                <a:gd name="T6" fmla="*/ 723 w 1611"/>
                <a:gd name="T7" fmla="*/ 608 h 614"/>
                <a:gd name="T8" fmla="*/ 317 w 1611"/>
                <a:gd name="T9" fmla="*/ 325 h 614"/>
                <a:gd name="T10" fmla="*/ 281 w 1611"/>
                <a:gd name="T11" fmla="*/ 608 h 614"/>
                <a:gd name="T12" fmla="*/ 321 w 1611"/>
                <a:gd name="T13" fmla="*/ 608 h 614"/>
                <a:gd name="T14" fmla="*/ 414 w 1611"/>
                <a:gd name="T15" fmla="*/ 397 h 614"/>
                <a:gd name="T16" fmla="*/ 483 w 1611"/>
                <a:gd name="T17" fmla="*/ 325 h 614"/>
                <a:gd name="T18" fmla="*/ 347 w 1611"/>
                <a:gd name="T19" fmla="*/ 493 h 614"/>
                <a:gd name="T20" fmla="*/ 1 w 1611"/>
                <a:gd name="T21" fmla="*/ 524 h 614"/>
                <a:gd name="T22" fmla="*/ 196 w 1611"/>
                <a:gd name="T23" fmla="*/ 526 h 614"/>
                <a:gd name="T24" fmla="*/ 119 w 1611"/>
                <a:gd name="T25" fmla="*/ 400 h 614"/>
                <a:gd name="T26" fmla="*/ 97 w 1611"/>
                <a:gd name="T27" fmla="*/ 320 h 614"/>
                <a:gd name="T28" fmla="*/ 96 w 1611"/>
                <a:gd name="T29" fmla="*/ 564 h 614"/>
                <a:gd name="T30" fmla="*/ 95 w 1611"/>
                <a:gd name="T31" fmla="*/ 184 h 614"/>
                <a:gd name="T32" fmla="*/ 136 w 1611"/>
                <a:gd name="T33" fmla="*/ 184 h 614"/>
                <a:gd name="T34" fmla="*/ 0 w 1611"/>
                <a:gd name="T35" fmla="*/ 289 h 614"/>
                <a:gd name="T36" fmla="*/ 145 w 1611"/>
                <a:gd name="T37" fmla="*/ 239 h 614"/>
                <a:gd name="T38" fmla="*/ 162 w 1611"/>
                <a:gd name="T39" fmla="*/ 6 h 614"/>
                <a:gd name="T40" fmla="*/ 421 w 1611"/>
                <a:gd name="T41" fmla="*/ 175 h 614"/>
                <a:gd name="T42" fmla="*/ 302 w 1611"/>
                <a:gd name="T43" fmla="*/ 147 h 614"/>
                <a:gd name="T44" fmla="*/ 348 w 1611"/>
                <a:gd name="T45" fmla="*/ 107 h 614"/>
                <a:gd name="T46" fmla="*/ 327 w 1611"/>
                <a:gd name="T47" fmla="*/ 0 h 614"/>
                <a:gd name="T48" fmla="*/ 421 w 1611"/>
                <a:gd name="T49" fmla="*/ 196 h 614"/>
                <a:gd name="T50" fmla="*/ 428 w 1611"/>
                <a:gd name="T51" fmla="*/ 68 h 614"/>
                <a:gd name="T52" fmla="*/ 557 w 1611"/>
                <a:gd name="T53" fmla="*/ 289 h 614"/>
                <a:gd name="T54" fmla="*/ 613 w 1611"/>
                <a:gd name="T55" fmla="*/ 6 h 614"/>
                <a:gd name="T56" fmla="*/ 804 w 1611"/>
                <a:gd name="T57" fmla="*/ 445 h 614"/>
                <a:gd name="T58" fmla="*/ 849 w 1611"/>
                <a:gd name="T59" fmla="*/ 411 h 614"/>
                <a:gd name="T60" fmla="*/ 933 w 1611"/>
                <a:gd name="T61" fmla="*/ 604 h 614"/>
                <a:gd name="T62" fmla="*/ 921 w 1611"/>
                <a:gd name="T63" fmla="*/ 532 h 614"/>
                <a:gd name="T64" fmla="*/ 923 w 1611"/>
                <a:gd name="T65" fmla="*/ 400 h 614"/>
                <a:gd name="T66" fmla="*/ 730 w 1611"/>
                <a:gd name="T67" fmla="*/ 608 h 614"/>
                <a:gd name="T68" fmla="*/ 823 w 1611"/>
                <a:gd name="T69" fmla="*/ 495 h 614"/>
                <a:gd name="T70" fmla="*/ 854 w 1611"/>
                <a:gd name="T71" fmla="*/ 608 h 614"/>
                <a:gd name="T72" fmla="*/ 1119 w 1611"/>
                <a:gd name="T73" fmla="*/ 325 h 614"/>
                <a:gd name="T74" fmla="*/ 990 w 1611"/>
                <a:gd name="T75" fmla="*/ 388 h 614"/>
                <a:gd name="T76" fmla="*/ 1064 w 1611"/>
                <a:gd name="T77" fmla="*/ 388 h 614"/>
                <a:gd name="T78" fmla="*/ 1302 w 1611"/>
                <a:gd name="T79" fmla="*/ 548 h 614"/>
                <a:gd name="T80" fmla="*/ 1293 w 1611"/>
                <a:gd name="T81" fmla="*/ 492 h 614"/>
                <a:gd name="T82" fmla="*/ 1205 w 1611"/>
                <a:gd name="T83" fmla="*/ 385 h 614"/>
                <a:gd name="T84" fmla="*/ 1131 w 1611"/>
                <a:gd name="T85" fmla="*/ 325 h 614"/>
                <a:gd name="T86" fmla="*/ 1411 w 1611"/>
                <a:gd name="T87" fmla="*/ 445 h 614"/>
                <a:gd name="T88" fmla="*/ 1411 w 1611"/>
                <a:gd name="T89" fmla="*/ 378 h 614"/>
                <a:gd name="T90" fmla="*/ 1526 w 1611"/>
                <a:gd name="T91" fmla="*/ 608 h 614"/>
                <a:gd name="T92" fmla="*/ 1514 w 1611"/>
                <a:gd name="T93" fmla="*/ 556 h 614"/>
                <a:gd name="T94" fmla="*/ 1467 w 1611"/>
                <a:gd name="T95" fmla="*/ 468 h 614"/>
                <a:gd name="T96" fmla="*/ 1323 w 1611"/>
                <a:gd name="T97" fmla="*/ 325 h 614"/>
                <a:gd name="T98" fmla="*/ 1396 w 1611"/>
                <a:gd name="T99" fmla="*/ 495 h 614"/>
                <a:gd name="T100" fmla="*/ 1440 w 1611"/>
                <a:gd name="T101" fmla="*/ 554 h 614"/>
                <a:gd name="T102" fmla="*/ 1545 w 1611"/>
                <a:gd name="T103" fmla="*/ 530 h 614"/>
                <a:gd name="T104" fmla="*/ 1611 w 1611"/>
                <a:gd name="T105" fmla="*/ 53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1" h="614">
                  <a:moveTo>
                    <a:pt x="587" y="503"/>
                  </a:moveTo>
                  <a:cubicBezTo>
                    <a:pt x="607" y="383"/>
                    <a:pt x="607" y="383"/>
                    <a:pt x="607" y="383"/>
                  </a:cubicBezTo>
                  <a:cubicBezTo>
                    <a:pt x="608" y="383"/>
                    <a:pt x="608" y="383"/>
                    <a:pt x="608" y="383"/>
                  </a:cubicBezTo>
                  <a:cubicBezTo>
                    <a:pt x="628" y="503"/>
                    <a:pt x="628" y="503"/>
                    <a:pt x="628" y="503"/>
                  </a:cubicBezTo>
                  <a:lnTo>
                    <a:pt x="587" y="503"/>
                  </a:lnTo>
                  <a:close/>
                  <a:moveTo>
                    <a:pt x="561" y="325"/>
                  </a:moveTo>
                  <a:cubicBezTo>
                    <a:pt x="492" y="608"/>
                    <a:pt x="492" y="608"/>
                    <a:pt x="492" y="608"/>
                  </a:cubicBezTo>
                  <a:cubicBezTo>
                    <a:pt x="570" y="608"/>
                    <a:pt x="570" y="608"/>
                    <a:pt x="570" y="608"/>
                  </a:cubicBezTo>
                  <a:cubicBezTo>
                    <a:pt x="578" y="559"/>
                    <a:pt x="578" y="559"/>
                    <a:pt x="578" y="559"/>
                  </a:cubicBezTo>
                  <a:cubicBezTo>
                    <a:pt x="637" y="559"/>
                    <a:pt x="637" y="559"/>
                    <a:pt x="637" y="559"/>
                  </a:cubicBezTo>
                  <a:cubicBezTo>
                    <a:pt x="644" y="608"/>
                    <a:pt x="644" y="608"/>
                    <a:pt x="644" y="608"/>
                  </a:cubicBezTo>
                  <a:cubicBezTo>
                    <a:pt x="723" y="608"/>
                    <a:pt x="723" y="608"/>
                    <a:pt x="723" y="608"/>
                  </a:cubicBezTo>
                  <a:cubicBezTo>
                    <a:pt x="654" y="325"/>
                    <a:pt x="654" y="325"/>
                    <a:pt x="654" y="325"/>
                  </a:cubicBezTo>
                  <a:lnTo>
                    <a:pt x="561" y="325"/>
                  </a:lnTo>
                  <a:close/>
                  <a:moveTo>
                    <a:pt x="317" y="325"/>
                  </a:moveTo>
                  <a:cubicBezTo>
                    <a:pt x="212" y="325"/>
                    <a:pt x="212" y="325"/>
                    <a:pt x="212" y="325"/>
                  </a:cubicBezTo>
                  <a:cubicBezTo>
                    <a:pt x="212" y="608"/>
                    <a:pt x="212" y="608"/>
                    <a:pt x="212" y="608"/>
                  </a:cubicBezTo>
                  <a:cubicBezTo>
                    <a:pt x="281" y="608"/>
                    <a:pt x="281" y="608"/>
                    <a:pt x="281" y="608"/>
                  </a:cubicBezTo>
                  <a:cubicBezTo>
                    <a:pt x="281" y="397"/>
                    <a:pt x="281" y="397"/>
                    <a:pt x="281" y="397"/>
                  </a:cubicBezTo>
                  <a:cubicBezTo>
                    <a:pt x="281" y="397"/>
                    <a:pt x="281" y="397"/>
                    <a:pt x="281" y="397"/>
                  </a:cubicBezTo>
                  <a:cubicBezTo>
                    <a:pt x="321" y="608"/>
                    <a:pt x="321" y="608"/>
                    <a:pt x="321" y="608"/>
                  </a:cubicBezTo>
                  <a:cubicBezTo>
                    <a:pt x="374" y="608"/>
                    <a:pt x="374" y="608"/>
                    <a:pt x="374" y="608"/>
                  </a:cubicBezTo>
                  <a:cubicBezTo>
                    <a:pt x="413" y="397"/>
                    <a:pt x="413" y="397"/>
                    <a:pt x="413" y="397"/>
                  </a:cubicBezTo>
                  <a:cubicBezTo>
                    <a:pt x="414" y="397"/>
                    <a:pt x="414" y="397"/>
                    <a:pt x="414" y="397"/>
                  </a:cubicBezTo>
                  <a:cubicBezTo>
                    <a:pt x="414" y="608"/>
                    <a:pt x="414" y="608"/>
                    <a:pt x="414" y="608"/>
                  </a:cubicBezTo>
                  <a:cubicBezTo>
                    <a:pt x="483" y="608"/>
                    <a:pt x="483" y="608"/>
                    <a:pt x="483" y="608"/>
                  </a:cubicBezTo>
                  <a:cubicBezTo>
                    <a:pt x="483" y="325"/>
                    <a:pt x="483" y="325"/>
                    <a:pt x="483" y="325"/>
                  </a:cubicBezTo>
                  <a:cubicBezTo>
                    <a:pt x="377" y="325"/>
                    <a:pt x="377" y="325"/>
                    <a:pt x="377" y="325"/>
                  </a:cubicBezTo>
                  <a:cubicBezTo>
                    <a:pt x="347" y="493"/>
                    <a:pt x="347" y="493"/>
                    <a:pt x="347" y="493"/>
                  </a:cubicBezTo>
                  <a:cubicBezTo>
                    <a:pt x="347" y="493"/>
                    <a:pt x="347" y="493"/>
                    <a:pt x="347" y="493"/>
                  </a:cubicBezTo>
                  <a:lnTo>
                    <a:pt x="317" y="325"/>
                  </a:lnTo>
                  <a:close/>
                  <a:moveTo>
                    <a:pt x="72" y="524"/>
                  </a:moveTo>
                  <a:cubicBezTo>
                    <a:pt x="1" y="524"/>
                    <a:pt x="1" y="524"/>
                    <a:pt x="1" y="524"/>
                  </a:cubicBezTo>
                  <a:cubicBezTo>
                    <a:pt x="1" y="534"/>
                    <a:pt x="1" y="534"/>
                    <a:pt x="1" y="534"/>
                  </a:cubicBezTo>
                  <a:cubicBezTo>
                    <a:pt x="1" y="593"/>
                    <a:pt x="35" y="614"/>
                    <a:pt x="96" y="614"/>
                  </a:cubicBezTo>
                  <a:cubicBezTo>
                    <a:pt x="161" y="614"/>
                    <a:pt x="196" y="587"/>
                    <a:pt x="196" y="526"/>
                  </a:cubicBezTo>
                  <a:cubicBezTo>
                    <a:pt x="196" y="423"/>
                    <a:pt x="75" y="450"/>
                    <a:pt x="75" y="394"/>
                  </a:cubicBezTo>
                  <a:cubicBezTo>
                    <a:pt x="75" y="382"/>
                    <a:pt x="83" y="370"/>
                    <a:pt x="98" y="370"/>
                  </a:cubicBezTo>
                  <a:cubicBezTo>
                    <a:pt x="113" y="370"/>
                    <a:pt x="119" y="383"/>
                    <a:pt x="119" y="400"/>
                  </a:cubicBezTo>
                  <a:cubicBezTo>
                    <a:pt x="119" y="407"/>
                    <a:pt x="119" y="407"/>
                    <a:pt x="119" y="407"/>
                  </a:cubicBezTo>
                  <a:cubicBezTo>
                    <a:pt x="188" y="407"/>
                    <a:pt x="188" y="407"/>
                    <a:pt x="188" y="407"/>
                  </a:cubicBezTo>
                  <a:cubicBezTo>
                    <a:pt x="188" y="346"/>
                    <a:pt x="161" y="320"/>
                    <a:pt x="97" y="320"/>
                  </a:cubicBezTo>
                  <a:cubicBezTo>
                    <a:pt x="35" y="320"/>
                    <a:pt x="4" y="351"/>
                    <a:pt x="4" y="408"/>
                  </a:cubicBezTo>
                  <a:cubicBezTo>
                    <a:pt x="4" y="508"/>
                    <a:pt x="120" y="481"/>
                    <a:pt x="120" y="536"/>
                  </a:cubicBezTo>
                  <a:cubicBezTo>
                    <a:pt x="120" y="552"/>
                    <a:pt x="111" y="564"/>
                    <a:pt x="96" y="564"/>
                  </a:cubicBezTo>
                  <a:cubicBezTo>
                    <a:pt x="82" y="564"/>
                    <a:pt x="72" y="555"/>
                    <a:pt x="72" y="531"/>
                  </a:cubicBezTo>
                  <a:lnTo>
                    <a:pt x="72" y="524"/>
                  </a:lnTo>
                  <a:close/>
                  <a:moveTo>
                    <a:pt x="95" y="184"/>
                  </a:moveTo>
                  <a:cubicBezTo>
                    <a:pt x="115" y="63"/>
                    <a:pt x="115" y="63"/>
                    <a:pt x="115" y="63"/>
                  </a:cubicBezTo>
                  <a:cubicBezTo>
                    <a:pt x="116" y="63"/>
                    <a:pt x="116" y="63"/>
                    <a:pt x="116" y="63"/>
                  </a:cubicBezTo>
                  <a:cubicBezTo>
                    <a:pt x="136" y="184"/>
                    <a:pt x="136" y="184"/>
                    <a:pt x="136" y="184"/>
                  </a:cubicBezTo>
                  <a:lnTo>
                    <a:pt x="95" y="184"/>
                  </a:lnTo>
                  <a:close/>
                  <a:moveTo>
                    <a:pt x="69" y="6"/>
                  </a:moveTo>
                  <a:cubicBezTo>
                    <a:pt x="0" y="289"/>
                    <a:pt x="0" y="289"/>
                    <a:pt x="0" y="289"/>
                  </a:cubicBezTo>
                  <a:cubicBezTo>
                    <a:pt x="79" y="289"/>
                    <a:pt x="79" y="289"/>
                    <a:pt x="79" y="289"/>
                  </a:cubicBezTo>
                  <a:cubicBezTo>
                    <a:pt x="86" y="239"/>
                    <a:pt x="86" y="239"/>
                    <a:pt x="86" y="239"/>
                  </a:cubicBezTo>
                  <a:cubicBezTo>
                    <a:pt x="145" y="239"/>
                    <a:pt x="145" y="239"/>
                    <a:pt x="145" y="239"/>
                  </a:cubicBezTo>
                  <a:cubicBezTo>
                    <a:pt x="152" y="289"/>
                    <a:pt x="152" y="289"/>
                    <a:pt x="152" y="289"/>
                  </a:cubicBezTo>
                  <a:cubicBezTo>
                    <a:pt x="231" y="289"/>
                    <a:pt x="231" y="289"/>
                    <a:pt x="231" y="289"/>
                  </a:cubicBezTo>
                  <a:cubicBezTo>
                    <a:pt x="162" y="6"/>
                    <a:pt x="162" y="6"/>
                    <a:pt x="162" y="6"/>
                  </a:cubicBezTo>
                  <a:lnTo>
                    <a:pt x="69" y="6"/>
                  </a:lnTo>
                  <a:close/>
                  <a:moveTo>
                    <a:pt x="421" y="196"/>
                  </a:moveTo>
                  <a:cubicBezTo>
                    <a:pt x="421" y="175"/>
                    <a:pt x="421" y="175"/>
                    <a:pt x="421" y="175"/>
                  </a:cubicBezTo>
                  <a:cubicBezTo>
                    <a:pt x="350" y="175"/>
                    <a:pt x="350" y="175"/>
                    <a:pt x="350" y="175"/>
                  </a:cubicBezTo>
                  <a:cubicBezTo>
                    <a:pt x="350" y="228"/>
                    <a:pt x="346" y="244"/>
                    <a:pt x="327" y="244"/>
                  </a:cubicBezTo>
                  <a:cubicBezTo>
                    <a:pt x="305" y="244"/>
                    <a:pt x="302" y="224"/>
                    <a:pt x="302" y="147"/>
                  </a:cubicBezTo>
                  <a:cubicBezTo>
                    <a:pt x="302" y="71"/>
                    <a:pt x="305" y="50"/>
                    <a:pt x="327" y="50"/>
                  </a:cubicBezTo>
                  <a:cubicBezTo>
                    <a:pt x="342" y="50"/>
                    <a:pt x="348" y="59"/>
                    <a:pt x="348" y="92"/>
                  </a:cubicBezTo>
                  <a:cubicBezTo>
                    <a:pt x="348" y="107"/>
                    <a:pt x="348" y="107"/>
                    <a:pt x="348" y="107"/>
                  </a:cubicBezTo>
                  <a:cubicBezTo>
                    <a:pt x="419" y="107"/>
                    <a:pt x="419" y="107"/>
                    <a:pt x="419" y="107"/>
                  </a:cubicBezTo>
                  <a:cubicBezTo>
                    <a:pt x="419" y="90"/>
                    <a:pt x="419" y="90"/>
                    <a:pt x="419" y="90"/>
                  </a:cubicBezTo>
                  <a:cubicBezTo>
                    <a:pt x="419" y="35"/>
                    <a:pt x="394" y="0"/>
                    <a:pt x="327" y="0"/>
                  </a:cubicBezTo>
                  <a:cubicBezTo>
                    <a:pt x="251" y="0"/>
                    <a:pt x="226" y="39"/>
                    <a:pt x="226" y="147"/>
                  </a:cubicBezTo>
                  <a:cubicBezTo>
                    <a:pt x="226" y="253"/>
                    <a:pt x="245" y="294"/>
                    <a:pt x="327" y="294"/>
                  </a:cubicBezTo>
                  <a:cubicBezTo>
                    <a:pt x="375" y="294"/>
                    <a:pt x="421" y="275"/>
                    <a:pt x="421" y="196"/>
                  </a:cubicBezTo>
                  <a:moveTo>
                    <a:pt x="613" y="6"/>
                  </a:moveTo>
                  <a:cubicBezTo>
                    <a:pt x="428" y="6"/>
                    <a:pt x="428" y="6"/>
                    <a:pt x="428" y="6"/>
                  </a:cubicBezTo>
                  <a:cubicBezTo>
                    <a:pt x="428" y="68"/>
                    <a:pt x="428" y="68"/>
                    <a:pt x="428" y="68"/>
                  </a:cubicBezTo>
                  <a:cubicBezTo>
                    <a:pt x="483" y="68"/>
                    <a:pt x="483" y="68"/>
                    <a:pt x="483" y="68"/>
                  </a:cubicBezTo>
                  <a:cubicBezTo>
                    <a:pt x="483" y="289"/>
                    <a:pt x="483" y="289"/>
                    <a:pt x="483" y="289"/>
                  </a:cubicBezTo>
                  <a:cubicBezTo>
                    <a:pt x="557" y="289"/>
                    <a:pt x="557" y="289"/>
                    <a:pt x="557" y="289"/>
                  </a:cubicBezTo>
                  <a:cubicBezTo>
                    <a:pt x="557" y="68"/>
                    <a:pt x="557" y="68"/>
                    <a:pt x="557" y="68"/>
                  </a:cubicBezTo>
                  <a:cubicBezTo>
                    <a:pt x="613" y="68"/>
                    <a:pt x="613" y="68"/>
                    <a:pt x="613" y="68"/>
                  </a:cubicBezTo>
                  <a:lnTo>
                    <a:pt x="613" y="6"/>
                  </a:lnTo>
                  <a:close/>
                  <a:moveTo>
                    <a:pt x="849" y="411"/>
                  </a:moveTo>
                  <a:cubicBezTo>
                    <a:pt x="849" y="431"/>
                    <a:pt x="839" y="445"/>
                    <a:pt x="818" y="445"/>
                  </a:cubicBezTo>
                  <a:cubicBezTo>
                    <a:pt x="804" y="445"/>
                    <a:pt x="804" y="445"/>
                    <a:pt x="804" y="445"/>
                  </a:cubicBezTo>
                  <a:cubicBezTo>
                    <a:pt x="804" y="378"/>
                    <a:pt x="804" y="378"/>
                    <a:pt x="804" y="378"/>
                  </a:cubicBezTo>
                  <a:cubicBezTo>
                    <a:pt x="818" y="378"/>
                    <a:pt x="818" y="378"/>
                    <a:pt x="818" y="378"/>
                  </a:cubicBezTo>
                  <a:cubicBezTo>
                    <a:pt x="840" y="378"/>
                    <a:pt x="849" y="388"/>
                    <a:pt x="849" y="411"/>
                  </a:cubicBezTo>
                  <a:moveTo>
                    <a:pt x="854" y="608"/>
                  </a:moveTo>
                  <a:cubicBezTo>
                    <a:pt x="933" y="608"/>
                    <a:pt x="933" y="608"/>
                    <a:pt x="933" y="608"/>
                  </a:cubicBezTo>
                  <a:cubicBezTo>
                    <a:pt x="933" y="604"/>
                    <a:pt x="933" y="604"/>
                    <a:pt x="933" y="604"/>
                  </a:cubicBezTo>
                  <a:cubicBezTo>
                    <a:pt x="928" y="602"/>
                    <a:pt x="926" y="599"/>
                    <a:pt x="924" y="595"/>
                  </a:cubicBezTo>
                  <a:cubicBezTo>
                    <a:pt x="921" y="590"/>
                    <a:pt x="921" y="571"/>
                    <a:pt x="921" y="556"/>
                  </a:cubicBezTo>
                  <a:cubicBezTo>
                    <a:pt x="921" y="532"/>
                    <a:pt x="921" y="532"/>
                    <a:pt x="921" y="532"/>
                  </a:cubicBezTo>
                  <a:cubicBezTo>
                    <a:pt x="921" y="494"/>
                    <a:pt x="910" y="472"/>
                    <a:pt x="875" y="469"/>
                  </a:cubicBezTo>
                  <a:cubicBezTo>
                    <a:pt x="875" y="468"/>
                    <a:pt x="875" y="468"/>
                    <a:pt x="875" y="468"/>
                  </a:cubicBezTo>
                  <a:cubicBezTo>
                    <a:pt x="908" y="463"/>
                    <a:pt x="923" y="438"/>
                    <a:pt x="923" y="400"/>
                  </a:cubicBezTo>
                  <a:cubicBezTo>
                    <a:pt x="923" y="357"/>
                    <a:pt x="901" y="325"/>
                    <a:pt x="845" y="325"/>
                  </a:cubicBezTo>
                  <a:cubicBezTo>
                    <a:pt x="730" y="325"/>
                    <a:pt x="730" y="325"/>
                    <a:pt x="730" y="325"/>
                  </a:cubicBezTo>
                  <a:cubicBezTo>
                    <a:pt x="730" y="608"/>
                    <a:pt x="730" y="608"/>
                    <a:pt x="730" y="608"/>
                  </a:cubicBezTo>
                  <a:cubicBezTo>
                    <a:pt x="804" y="608"/>
                    <a:pt x="804" y="608"/>
                    <a:pt x="804" y="608"/>
                  </a:cubicBezTo>
                  <a:cubicBezTo>
                    <a:pt x="804" y="495"/>
                    <a:pt x="804" y="495"/>
                    <a:pt x="804" y="495"/>
                  </a:cubicBezTo>
                  <a:cubicBezTo>
                    <a:pt x="823" y="495"/>
                    <a:pt x="823" y="495"/>
                    <a:pt x="823" y="495"/>
                  </a:cubicBezTo>
                  <a:cubicBezTo>
                    <a:pt x="841" y="495"/>
                    <a:pt x="847" y="503"/>
                    <a:pt x="847" y="535"/>
                  </a:cubicBezTo>
                  <a:cubicBezTo>
                    <a:pt x="847" y="554"/>
                    <a:pt x="847" y="554"/>
                    <a:pt x="847" y="554"/>
                  </a:cubicBezTo>
                  <a:cubicBezTo>
                    <a:pt x="847" y="566"/>
                    <a:pt x="847" y="593"/>
                    <a:pt x="854" y="608"/>
                  </a:cubicBezTo>
                  <a:moveTo>
                    <a:pt x="1064" y="388"/>
                  </a:moveTo>
                  <a:cubicBezTo>
                    <a:pt x="1119" y="388"/>
                    <a:pt x="1119" y="388"/>
                    <a:pt x="1119" y="388"/>
                  </a:cubicBezTo>
                  <a:cubicBezTo>
                    <a:pt x="1119" y="325"/>
                    <a:pt x="1119" y="325"/>
                    <a:pt x="1119" y="325"/>
                  </a:cubicBezTo>
                  <a:cubicBezTo>
                    <a:pt x="935" y="325"/>
                    <a:pt x="935" y="325"/>
                    <a:pt x="935" y="325"/>
                  </a:cubicBezTo>
                  <a:cubicBezTo>
                    <a:pt x="935" y="388"/>
                    <a:pt x="935" y="388"/>
                    <a:pt x="935" y="388"/>
                  </a:cubicBezTo>
                  <a:cubicBezTo>
                    <a:pt x="990" y="388"/>
                    <a:pt x="990" y="388"/>
                    <a:pt x="990" y="388"/>
                  </a:cubicBezTo>
                  <a:cubicBezTo>
                    <a:pt x="990" y="608"/>
                    <a:pt x="990" y="608"/>
                    <a:pt x="990" y="608"/>
                  </a:cubicBezTo>
                  <a:cubicBezTo>
                    <a:pt x="1064" y="608"/>
                    <a:pt x="1064" y="608"/>
                    <a:pt x="1064" y="608"/>
                  </a:cubicBezTo>
                  <a:lnTo>
                    <a:pt x="1064" y="388"/>
                  </a:lnTo>
                  <a:close/>
                  <a:moveTo>
                    <a:pt x="1131" y="608"/>
                  </a:moveTo>
                  <a:cubicBezTo>
                    <a:pt x="1302" y="608"/>
                    <a:pt x="1302" y="608"/>
                    <a:pt x="1302" y="608"/>
                  </a:cubicBezTo>
                  <a:cubicBezTo>
                    <a:pt x="1302" y="548"/>
                    <a:pt x="1302" y="548"/>
                    <a:pt x="1302" y="548"/>
                  </a:cubicBezTo>
                  <a:cubicBezTo>
                    <a:pt x="1205" y="548"/>
                    <a:pt x="1205" y="548"/>
                    <a:pt x="1205" y="548"/>
                  </a:cubicBezTo>
                  <a:cubicBezTo>
                    <a:pt x="1205" y="492"/>
                    <a:pt x="1205" y="492"/>
                    <a:pt x="1205" y="492"/>
                  </a:cubicBezTo>
                  <a:cubicBezTo>
                    <a:pt x="1293" y="492"/>
                    <a:pt x="1293" y="492"/>
                    <a:pt x="1293" y="492"/>
                  </a:cubicBezTo>
                  <a:cubicBezTo>
                    <a:pt x="1293" y="434"/>
                    <a:pt x="1293" y="434"/>
                    <a:pt x="1293" y="434"/>
                  </a:cubicBezTo>
                  <a:cubicBezTo>
                    <a:pt x="1205" y="434"/>
                    <a:pt x="1205" y="434"/>
                    <a:pt x="1205" y="434"/>
                  </a:cubicBezTo>
                  <a:cubicBezTo>
                    <a:pt x="1205" y="385"/>
                    <a:pt x="1205" y="385"/>
                    <a:pt x="1205" y="385"/>
                  </a:cubicBezTo>
                  <a:cubicBezTo>
                    <a:pt x="1299" y="385"/>
                    <a:pt x="1299" y="385"/>
                    <a:pt x="1299" y="385"/>
                  </a:cubicBezTo>
                  <a:cubicBezTo>
                    <a:pt x="1299" y="325"/>
                    <a:pt x="1299" y="325"/>
                    <a:pt x="1299" y="325"/>
                  </a:cubicBezTo>
                  <a:cubicBezTo>
                    <a:pt x="1131" y="325"/>
                    <a:pt x="1131" y="325"/>
                    <a:pt x="1131" y="325"/>
                  </a:cubicBezTo>
                  <a:lnTo>
                    <a:pt x="1131" y="608"/>
                  </a:lnTo>
                  <a:close/>
                  <a:moveTo>
                    <a:pt x="1442" y="411"/>
                  </a:moveTo>
                  <a:cubicBezTo>
                    <a:pt x="1442" y="431"/>
                    <a:pt x="1432" y="445"/>
                    <a:pt x="1411" y="445"/>
                  </a:cubicBezTo>
                  <a:cubicBezTo>
                    <a:pt x="1396" y="445"/>
                    <a:pt x="1396" y="445"/>
                    <a:pt x="1396" y="445"/>
                  </a:cubicBezTo>
                  <a:cubicBezTo>
                    <a:pt x="1396" y="378"/>
                    <a:pt x="1396" y="378"/>
                    <a:pt x="1396" y="378"/>
                  </a:cubicBezTo>
                  <a:cubicBezTo>
                    <a:pt x="1411" y="378"/>
                    <a:pt x="1411" y="378"/>
                    <a:pt x="1411" y="378"/>
                  </a:cubicBezTo>
                  <a:cubicBezTo>
                    <a:pt x="1433" y="378"/>
                    <a:pt x="1442" y="388"/>
                    <a:pt x="1442" y="411"/>
                  </a:cubicBezTo>
                  <a:moveTo>
                    <a:pt x="1447" y="608"/>
                  </a:moveTo>
                  <a:cubicBezTo>
                    <a:pt x="1526" y="608"/>
                    <a:pt x="1526" y="608"/>
                    <a:pt x="1526" y="608"/>
                  </a:cubicBezTo>
                  <a:cubicBezTo>
                    <a:pt x="1526" y="604"/>
                    <a:pt x="1526" y="604"/>
                    <a:pt x="1526" y="604"/>
                  </a:cubicBezTo>
                  <a:cubicBezTo>
                    <a:pt x="1521" y="602"/>
                    <a:pt x="1519" y="599"/>
                    <a:pt x="1517" y="595"/>
                  </a:cubicBezTo>
                  <a:cubicBezTo>
                    <a:pt x="1514" y="590"/>
                    <a:pt x="1514" y="571"/>
                    <a:pt x="1514" y="556"/>
                  </a:cubicBezTo>
                  <a:cubicBezTo>
                    <a:pt x="1514" y="532"/>
                    <a:pt x="1514" y="532"/>
                    <a:pt x="1514" y="532"/>
                  </a:cubicBezTo>
                  <a:cubicBezTo>
                    <a:pt x="1514" y="494"/>
                    <a:pt x="1503" y="472"/>
                    <a:pt x="1467" y="469"/>
                  </a:cubicBezTo>
                  <a:cubicBezTo>
                    <a:pt x="1467" y="468"/>
                    <a:pt x="1467" y="468"/>
                    <a:pt x="1467" y="468"/>
                  </a:cubicBezTo>
                  <a:cubicBezTo>
                    <a:pt x="1501" y="463"/>
                    <a:pt x="1516" y="438"/>
                    <a:pt x="1516" y="400"/>
                  </a:cubicBezTo>
                  <a:cubicBezTo>
                    <a:pt x="1516" y="357"/>
                    <a:pt x="1494" y="325"/>
                    <a:pt x="1438" y="325"/>
                  </a:cubicBezTo>
                  <a:cubicBezTo>
                    <a:pt x="1323" y="325"/>
                    <a:pt x="1323" y="325"/>
                    <a:pt x="1323" y="325"/>
                  </a:cubicBezTo>
                  <a:cubicBezTo>
                    <a:pt x="1323" y="608"/>
                    <a:pt x="1323" y="608"/>
                    <a:pt x="1323" y="608"/>
                  </a:cubicBezTo>
                  <a:cubicBezTo>
                    <a:pt x="1396" y="608"/>
                    <a:pt x="1396" y="608"/>
                    <a:pt x="1396" y="608"/>
                  </a:cubicBezTo>
                  <a:cubicBezTo>
                    <a:pt x="1396" y="495"/>
                    <a:pt x="1396" y="495"/>
                    <a:pt x="1396" y="495"/>
                  </a:cubicBezTo>
                  <a:cubicBezTo>
                    <a:pt x="1416" y="495"/>
                    <a:pt x="1416" y="495"/>
                    <a:pt x="1416" y="495"/>
                  </a:cubicBezTo>
                  <a:cubicBezTo>
                    <a:pt x="1434" y="495"/>
                    <a:pt x="1440" y="503"/>
                    <a:pt x="1440" y="535"/>
                  </a:cubicBezTo>
                  <a:cubicBezTo>
                    <a:pt x="1440" y="554"/>
                    <a:pt x="1440" y="554"/>
                    <a:pt x="1440" y="554"/>
                  </a:cubicBezTo>
                  <a:cubicBezTo>
                    <a:pt x="1440" y="566"/>
                    <a:pt x="1440" y="593"/>
                    <a:pt x="1447" y="608"/>
                  </a:cubicBezTo>
                  <a:moveTo>
                    <a:pt x="1611" y="530"/>
                  </a:moveTo>
                  <a:cubicBezTo>
                    <a:pt x="1545" y="530"/>
                    <a:pt x="1545" y="530"/>
                    <a:pt x="1545" y="530"/>
                  </a:cubicBezTo>
                  <a:cubicBezTo>
                    <a:pt x="1545" y="608"/>
                    <a:pt x="1545" y="608"/>
                    <a:pt x="1545" y="608"/>
                  </a:cubicBezTo>
                  <a:cubicBezTo>
                    <a:pt x="1611" y="608"/>
                    <a:pt x="1611" y="608"/>
                    <a:pt x="1611" y="608"/>
                  </a:cubicBezTo>
                  <a:lnTo>
                    <a:pt x="1611" y="5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F76BF59E-E88E-4CDB-AC20-176616F696DA}"/>
                </a:ext>
              </a:extLst>
            </p:cNvPr>
            <p:cNvSpPr>
              <a:spLocks noEditPoints="1"/>
            </p:cNvSpPr>
            <p:nvPr/>
          </p:nvSpPr>
          <p:spPr bwMode="auto">
            <a:xfrm>
              <a:off x="442" y="1843"/>
              <a:ext cx="1230" cy="829"/>
            </a:xfrm>
            <a:custGeom>
              <a:avLst/>
              <a:gdLst>
                <a:gd name="T0" fmla="*/ 96 w 907"/>
                <a:gd name="T1" fmla="*/ 559 h 609"/>
                <a:gd name="T2" fmla="*/ 71 w 907"/>
                <a:gd name="T3" fmla="*/ 519 h 609"/>
                <a:gd name="T4" fmla="*/ 0 w 907"/>
                <a:gd name="T5" fmla="*/ 529 h 609"/>
                <a:gd name="T6" fmla="*/ 195 w 907"/>
                <a:gd name="T7" fmla="*/ 521 h 609"/>
                <a:gd name="T8" fmla="*/ 98 w 907"/>
                <a:gd name="T9" fmla="*/ 364 h 609"/>
                <a:gd name="T10" fmla="*/ 119 w 907"/>
                <a:gd name="T11" fmla="*/ 402 h 609"/>
                <a:gd name="T12" fmla="*/ 96 w 907"/>
                <a:gd name="T13" fmla="*/ 314 h 609"/>
                <a:gd name="T14" fmla="*/ 119 w 907"/>
                <a:gd name="T15" fmla="*/ 531 h 609"/>
                <a:gd name="T16" fmla="*/ 94 w 907"/>
                <a:gd name="T17" fmla="*/ 230 h 609"/>
                <a:gd name="T18" fmla="*/ 74 w 907"/>
                <a:gd name="T19" fmla="*/ 161 h 609"/>
                <a:gd name="T20" fmla="*/ 120 w 907"/>
                <a:gd name="T21" fmla="*/ 195 h 609"/>
                <a:gd name="T22" fmla="*/ 91 w 907"/>
                <a:gd name="T23" fmla="*/ 111 h 609"/>
                <a:gd name="T24" fmla="*/ 74 w 907"/>
                <a:gd name="T25" fmla="*/ 54 h 609"/>
                <a:gd name="T26" fmla="*/ 115 w 907"/>
                <a:gd name="T27" fmla="*/ 83 h 609"/>
                <a:gd name="T28" fmla="*/ 144 w 907"/>
                <a:gd name="T29" fmla="*/ 134 h 609"/>
                <a:gd name="T30" fmla="*/ 111 w 907"/>
                <a:gd name="T31" fmla="*/ 0 h 609"/>
                <a:gd name="T32" fmla="*/ 0 w 907"/>
                <a:gd name="T33" fmla="*/ 283 h 609"/>
                <a:gd name="T34" fmla="*/ 196 w 907"/>
                <a:gd name="T35" fmla="*/ 200 h 609"/>
                <a:gd name="T36" fmla="*/ 215 w 907"/>
                <a:gd name="T37" fmla="*/ 283 h 609"/>
                <a:gd name="T38" fmla="*/ 386 w 907"/>
                <a:gd name="T39" fmla="*/ 223 h 609"/>
                <a:gd name="T40" fmla="*/ 289 w 907"/>
                <a:gd name="T41" fmla="*/ 167 h 609"/>
                <a:gd name="T42" fmla="*/ 377 w 907"/>
                <a:gd name="T43" fmla="*/ 109 h 609"/>
                <a:gd name="T44" fmla="*/ 289 w 907"/>
                <a:gd name="T45" fmla="*/ 61 h 609"/>
                <a:gd name="T46" fmla="*/ 383 w 907"/>
                <a:gd name="T47" fmla="*/ 0 h 609"/>
                <a:gd name="T48" fmla="*/ 215 w 907"/>
                <a:gd name="T49" fmla="*/ 283 h 609"/>
                <a:gd name="T50" fmla="*/ 402 w 907"/>
                <a:gd name="T51" fmla="*/ 320 h 609"/>
                <a:gd name="T52" fmla="*/ 328 w 907"/>
                <a:gd name="T53" fmla="*/ 524 h 609"/>
                <a:gd name="T54" fmla="*/ 284 w 907"/>
                <a:gd name="T55" fmla="*/ 524 h 609"/>
                <a:gd name="T56" fmla="*/ 210 w 907"/>
                <a:gd name="T57" fmla="*/ 320 h 609"/>
                <a:gd name="T58" fmla="*/ 306 w 907"/>
                <a:gd name="T59" fmla="*/ 609 h 609"/>
                <a:gd name="T60" fmla="*/ 546 w 907"/>
                <a:gd name="T61" fmla="*/ 406 h 609"/>
                <a:gd name="T62" fmla="*/ 501 w 907"/>
                <a:gd name="T63" fmla="*/ 440 h 609"/>
                <a:gd name="T64" fmla="*/ 515 w 907"/>
                <a:gd name="T65" fmla="*/ 373 h 609"/>
                <a:gd name="T66" fmla="*/ 552 w 907"/>
                <a:gd name="T67" fmla="*/ 603 h 609"/>
                <a:gd name="T68" fmla="*/ 630 w 907"/>
                <a:gd name="T69" fmla="*/ 599 h 609"/>
                <a:gd name="T70" fmla="*/ 618 w 907"/>
                <a:gd name="T71" fmla="*/ 551 h 609"/>
                <a:gd name="T72" fmla="*/ 572 w 907"/>
                <a:gd name="T73" fmla="*/ 463 h 609"/>
                <a:gd name="T74" fmla="*/ 620 w 907"/>
                <a:gd name="T75" fmla="*/ 395 h 609"/>
                <a:gd name="T76" fmla="*/ 427 w 907"/>
                <a:gd name="T77" fmla="*/ 320 h 609"/>
                <a:gd name="T78" fmla="*/ 501 w 907"/>
                <a:gd name="T79" fmla="*/ 603 h 609"/>
                <a:gd name="T80" fmla="*/ 520 w 907"/>
                <a:gd name="T81" fmla="*/ 490 h 609"/>
                <a:gd name="T82" fmla="*/ 544 w 907"/>
                <a:gd name="T83" fmla="*/ 549 h 609"/>
                <a:gd name="T84" fmla="*/ 645 w 907"/>
                <a:gd name="T85" fmla="*/ 603 h 609"/>
                <a:gd name="T86" fmla="*/ 817 w 907"/>
                <a:gd name="T87" fmla="*/ 543 h 609"/>
                <a:gd name="T88" fmla="*/ 719 w 907"/>
                <a:gd name="T89" fmla="*/ 486 h 609"/>
                <a:gd name="T90" fmla="*/ 807 w 907"/>
                <a:gd name="T91" fmla="*/ 429 h 609"/>
                <a:gd name="T92" fmla="*/ 719 w 907"/>
                <a:gd name="T93" fmla="*/ 380 h 609"/>
                <a:gd name="T94" fmla="*/ 813 w 907"/>
                <a:gd name="T95" fmla="*/ 320 h 609"/>
                <a:gd name="T96" fmla="*/ 645 w 907"/>
                <a:gd name="T97" fmla="*/ 603 h 609"/>
                <a:gd name="T98" fmla="*/ 907 w 907"/>
                <a:gd name="T99" fmla="*/ 603 h 609"/>
                <a:gd name="T100" fmla="*/ 840 w 907"/>
                <a:gd name="T101" fmla="*/ 52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7" h="609">
                  <a:moveTo>
                    <a:pt x="119" y="531"/>
                  </a:moveTo>
                  <a:cubicBezTo>
                    <a:pt x="119" y="547"/>
                    <a:pt x="111" y="559"/>
                    <a:pt x="96" y="559"/>
                  </a:cubicBezTo>
                  <a:cubicBezTo>
                    <a:pt x="81" y="559"/>
                    <a:pt x="71" y="550"/>
                    <a:pt x="71" y="526"/>
                  </a:cubicBezTo>
                  <a:cubicBezTo>
                    <a:pt x="71" y="519"/>
                    <a:pt x="71" y="519"/>
                    <a:pt x="71" y="519"/>
                  </a:cubicBezTo>
                  <a:cubicBezTo>
                    <a:pt x="0" y="519"/>
                    <a:pt x="0" y="519"/>
                    <a:pt x="0" y="519"/>
                  </a:cubicBezTo>
                  <a:cubicBezTo>
                    <a:pt x="0" y="529"/>
                    <a:pt x="0" y="529"/>
                    <a:pt x="0" y="529"/>
                  </a:cubicBezTo>
                  <a:cubicBezTo>
                    <a:pt x="0" y="588"/>
                    <a:pt x="34" y="609"/>
                    <a:pt x="95" y="609"/>
                  </a:cubicBezTo>
                  <a:cubicBezTo>
                    <a:pt x="160" y="609"/>
                    <a:pt x="195" y="582"/>
                    <a:pt x="195" y="521"/>
                  </a:cubicBezTo>
                  <a:cubicBezTo>
                    <a:pt x="195" y="418"/>
                    <a:pt x="75" y="445"/>
                    <a:pt x="75" y="389"/>
                  </a:cubicBezTo>
                  <a:cubicBezTo>
                    <a:pt x="75" y="377"/>
                    <a:pt x="82" y="364"/>
                    <a:pt x="98" y="364"/>
                  </a:cubicBezTo>
                  <a:cubicBezTo>
                    <a:pt x="112" y="364"/>
                    <a:pt x="119" y="378"/>
                    <a:pt x="119" y="395"/>
                  </a:cubicBezTo>
                  <a:cubicBezTo>
                    <a:pt x="119" y="402"/>
                    <a:pt x="119" y="402"/>
                    <a:pt x="119" y="402"/>
                  </a:cubicBezTo>
                  <a:cubicBezTo>
                    <a:pt x="188" y="402"/>
                    <a:pt x="188" y="402"/>
                    <a:pt x="188" y="402"/>
                  </a:cubicBezTo>
                  <a:cubicBezTo>
                    <a:pt x="188" y="341"/>
                    <a:pt x="161" y="314"/>
                    <a:pt x="96" y="314"/>
                  </a:cubicBezTo>
                  <a:cubicBezTo>
                    <a:pt x="34" y="314"/>
                    <a:pt x="4" y="346"/>
                    <a:pt x="4" y="403"/>
                  </a:cubicBezTo>
                  <a:cubicBezTo>
                    <a:pt x="4" y="503"/>
                    <a:pt x="119" y="475"/>
                    <a:pt x="119" y="531"/>
                  </a:cubicBezTo>
                  <a:moveTo>
                    <a:pt x="120" y="195"/>
                  </a:moveTo>
                  <a:cubicBezTo>
                    <a:pt x="120" y="218"/>
                    <a:pt x="108" y="230"/>
                    <a:pt x="94" y="230"/>
                  </a:cubicBezTo>
                  <a:cubicBezTo>
                    <a:pt x="74" y="230"/>
                    <a:pt x="74" y="230"/>
                    <a:pt x="74" y="230"/>
                  </a:cubicBezTo>
                  <a:cubicBezTo>
                    <a:pt x="74" y="161"/>
                    <a:pt x="74" y="161"/>
                    <a:pt x="74" y="161"/>
                  </a:cubicBezTo>
                  <a:cubicBezTo>
                    <a:pt x="94" y="161"/>
                    <a:pt x="94" y="161"/>
                    <a:pt x="94" y="161"/>
                  </a:cubicBezTo>
                  <a:cubicBezTo>
                    <a:pt x="108" y="161"/>
                    <a:pt x="120" y="174"/>
                    <a:pt x="120" y="195"/>
                  </a:cubicBezTo>
                  <a:moveTo>
                    <a:pt x="115" y="83"/>
                  </a:moveTo>
                  <a:cubicBezTo>
                    <a:pt x="115" y="98"/>
                    <a:pt x="106" y="111"/>
                    <a:pt x="91" y="111"/>
                  </a:cubicBezTo>
                  <a:cubicBezTo>
                    <a:pt x="74" y="111"/>
                    <a:pt x="74" y="111"/>
                    <a:pt x="74" y="111"/>
                  </a:cubicBezTo>
                  <a:cubicBezTo>
                    <a:pt x="74" y="54"/>
                    <a:pt x="74" y="54"/>
                    <a:pt x="74" y="54"/>
                  </a:cubicBezTo>
                  <a:cubicBezTo>
                    <a:pt x="91" y="54"/>
                    <a:pt x="91" y="54"/>
                    <a:pt x="91" y="54"/>
                  </a:cubicBezTo>
                  <a:cubicBezTo>
                    <a:pt x="106" y="54"/>
                    <a:pt x="115" y="67"/>
                    <a:pt x="115" y="83"/>
                  </a:cubicBezTo>
                  <a:moveTo>
                    <a:pt x="144" y="135"/>
                  </a:moveTo>
                  <a:cubicBezTo>
                    <a:pt x="144" y="134"/>
                    <a:pt x="144" y="134"/>
                    <a:pt x="144" y="134"/>
                  </a:cubicBezTo>
                  <a:cubicBezTo>
                    <a:pt x="175" y="128"/>
                    <a:pt x="189" y="101"/>
                    <a:pt x="189" y="71"/>
                  </a:cubicBezTo>
                  <a:cubicBezTo>
                    <a:pt x="189" y="29"/>
                    <a:pt x="164" y="0"/>
                    <a:pt x="111" y="0"/>
                  </a:cubicBezTo>
                  <a:cubicBezTo>
                    <a:pt x="0" y="0"/>
                    <a:pt x="0" y="0"/>
                    <a:pt x="0" y="0"/>
                  </a:cubicBezTo>
                  <a:cubicBezTo>
                    <a:pt x="0" y="283"/>
                    <a:pt x="0" y="283"/>
                    <a:pt x="0" y="283"/>
                  </a:cubicBezTo>
                  <a:cubicBezTo>
                    <a:pt x="111" y="283"/>
                    <a:pt x="111" y="283"/>
                    <a:pt x="111" y="283"/>
                  </a:cubicBezTo>
                  <a:cubicBezTo>
                    <a:pt x="173" y="283"/>
                    <a:pt x="196" y="249"/>
                    <a:pt x="196" y="200"/>
                  </a:cubicBezTo>
                  <a:cubicBezTo>
                    <a:pt x="196" y="170"/>
                    <a:pt x="181" y="139"/>
                    <a:pt x="144" y="135"/>
                  </a:cubicBezTo>
                  <a:moveTo>
                    <a:pt x="215" y="283"/>
                  </a:moveTo>
                  <a:cubicBezTo>
                    <a:pt x="386" y="283"/>
                    <a:pt x="386" y="283"/>
                    <a:pt x="386" y="283"/>
                  </a:cubicBezTo>
                  <a:cubicBezTo>
                    <a:pt x="386" y="223"/>
                    <a:pt x="386" y="223"/>
                    <a:pt x="386" y="223"/>
                  </a:cubicBezTo>
                  <a:cubicBezTo>
                    <a:pt x="289" y="223"/>
                    <a:pt x="289" y="223"/>
                    <a:pt x="289" y="223"/>
                  </a:cubicBezTo>
                  <a:cubicBezTo>
                    <a:pt x="289" y="167"/>
                    <a:pt x="289" y="167"/>
                    <a:pt x="289" y="167"/>
                  </a:cubicBezTo>
                  <a:cubicBezTo>
                    <a:pt x="377" y="167"/>
                    <a:pt x="377" y="167"/>
                    <a:pt x="377" y="167"/>
                  </a:cubicBezTo>
                  <a:cubicBezTo>
                    <a:pt x="377" y="109"/>
                    <a:pt x="377" y="109"/>
                    <a:pt x="377" y="109"/>
                  </a:cubicBezTo>
                  <a:cubicBezTo>
                    <a:pt x="289" y="109"/>
                    <a:pt x="289" y="109"/>
                    <a:pt x="289" y="109"/>
                  </a:cubicBezTo>
                  <a:cubicBezTo>
                    <a:pt x="289" y="61"/>
                    <a:pt x="289" y="61"/>
                    <a:pt x="289" y="61"/>
                  </a:cubicBezTo>
                  <a:cubicBezTo>
                    <a:pt x="383" y="61"/>
                    <a:pt x="383" y="61"/>
                    <a:pt x="383" y="61"/>
                  </a:cubicBezTo>
                  <a:cubicBezTo>
                    <a:pt x="383" y="0"/>
                    <a:pt x="383" y="0"/>
                    <a:pt x="383" y="0"/>
                  </a:cubicBezTo>
                  <a:cubicBezTo>
                    <a:pt x="215" y="0"/>
                    <a:pt x="215" y="0"/>
                    <a:pt x="215" y="0"/>
                  </a:cubicBezTo>
                  <a:lnTo>
                    <a:pt x="215" y="283"/>
                  </a:lnTo>
                  <a:close/>
                  <a:moveTo>
                    <a:pt x="402" y="506"/>
                  </a:moveTo>
                  <a:cubicBezTo>
                    <a:pt x="402" y="320"/>
                    <a:pt x="402" y="320"/>
                    <a:pt x="402" y="320"/>
                  </a:cubicBezTo>
                  <a:cubicBezTo>
                    <a:pt x="328" y="320"/>
                    <a:pt x="328" y="320"/>
                    <a:pt x="328" y="320"/>
                  </a:cubicBezTo>
                  <a:cubicBezTo>
                    <a:pt x="328" y="524"/>
                    <a:pt x="328" y="524"/>
                    <a:pt x="328" y="524"/>
                  </a:cubicBezTo>
                  <a:cubicBezTo>
                    <a:pt x="328" y="551"/>
                    <a:pt x="320" y="559"/>
                    <a:pt x="306" y="559"/>
                  </a:cubicBezTo>
                  <a:cubicBezTo>
                    <a:pt x="292" y="559"/>
                    <a:pt x="284" y="551"/>
                    <a:pt x="284" y="524"/>
                  </a:cubicBezTo>
                  <a:cubicBezTo>
                    <a:pt x="284" y="320"/>
                    <a:pt x="284" y="320"/>
                    <a:pt x="284" y="320"/>
                  </a:cubicBezTo>
                  <a:cubicBezTo>
                    <a:pt x="210" y="320"/>
                    <a:pt x="210" y="320"/>
                    <a:pt x="210" y="320"/>
                  </a:cubicBezTo>
                  <a:cubicBezTo>
                    <a:pt x="210" y="506"/>
                    <a:pt x="210" y="506"/>
                    <a:pt x="210" y="506"/>
                  </a:cubicBezTo>
                  <a:cubicBezTo>
                    <a:pt x="210" y="585"/>
                    <a:pt x="244" y="609"/>
                    <a:pt x="306" y="609"/>
                  </a:cubicBezTo>
                  <a:cubicBezTo>
                    <a:pt x="368" y="609"/>
                    <a:pt x="402" y="585"/>
                    <a:pt x="402" y="506"/>
                  </a:cubicBezTo>
                  <a:moveTo>
                    <a:pt x="546" y="406"/>
                  </a:moveTo>
                  <a:cubicBezTo>
                    <a:pt x="546" y="426"/>
                    <a:pt x="537" y="440"/>
                    <a:pt x="515" y="440"/>
                  </a:cubicBezTo>
                  <a:cubicBezTo>
                    <a:pt x="501" y="440"/>
                    <a:pt x="501" y="440"/>
                    <a:pt x="501" y="440"/>
                  </a:cubicBezTo>
                  <a:cubicBezTo>
                    <a:pt x="501" y="373"/>
                    <a:pt x="501" y="373"/>
                    <a:pt x="501" y="373"/>
                  </a:cubicBezTo>
                  <a:cubicBezTo>
                    <a:pt x="515" y="373"/>
                    <a:pt x="515" y="373"/>
                    <a:pt x="515" y="373"/>
                  </a:cubicBezTo>
                  <a:cubicBezTo>
                    <a:pt x="537" y="373"/>
                    <a:pt x="546" y="383"/>
                    <a:pt x="546" y="406"/>
                  </a:cubicBezTo>
                  <a:moveTo>
                    <a:pt x="552" y="603"/>
                  </a:moveTo>
                  <a:cubicBezTo>
                    <a:pt x="630" y="603"/>
                    <a:pt x="630" y="603"/>
                    <a:pt x="630" y="603"/>
                  </a:cubicBezTo>
                  <a:cubicBezTo>
                    <a:pt x="630" y="599"/>
                    <a:pt x="630" y="599"/>
                    <a:pt x="630" y="599"/>
                  </a:cubicBezTo>
                  <a:cubicBezTo>
                    <a:pt x="625" y="597"/>
                    <a:pt x="624" y="593"/>
                    <a:pt x="622" y="590"/>
                  </a:cubicBezTo>
                  <a:cubicBezTo>
                    <a:pt x="618" y="585"/>
                    <a:pt x="618" y="566"/>
                    <a:pt x="618" y="551"/>
                  </a:cubicBezTo>
                  <a:cubicBezTo>
                    <a:pt x="618" y="527"/>
                    <a:pt x="618" y="527"/>
                    <a:pt x="618" y="527"/>
                  </a:cubicBezTo>
                  <a:cubicBezTo>
                    <a:pt x="618" y="489"/>
                    <a:pt x="607" y="467"/>
                    <a:pt x="572" y="463"/>
                  </a:cubicBezTo>
                  <a:cubicBezTo>
                    <a:pt x="572" y="463"/>
                    <a:pt x="572" y="463"/>
                    <a:pt x="572" y="463"/>
                  </a:cubicBezTo>
                  <a:cubicBezTo>
                    <a:pt x="605" y="458"/>
                    <a:pt x="620" y="433"/>
                    <a:pt x="620" y="395"/>
                  </a:cubicBezTo>
                  <a:cubicBezTo>
                    <a:pt x="620" y="352"/>
                    <a:pt x="599" y="320"/>
                    <a:pt x="542" y="320"/>
                  </a:cubicBezTo>
                  <a:cubicBezTo>
                    <a:pt x="427" y="320"/>
                    <a:pt x="427" y="320"/>
                    <a:pt x="427" y="320"/>
                  </a:cubicBezTo>
                  <a:cubicBezTo>
                    <a:pt x="427" y="603"/>
                    <a:pt x="427" y="603"/>
                    <a:pt x="427" y="603"/>
                  </a:cubicBezTo>
                  <a:cubicBezTo>
                    <a:pt x="501" y="603"/>
                    <a:pt x="501" y="603"/>
                    <a:pt x="501" y="603"/>
                  </a:cubicBezTo>
                  <a:cubicBezTo>
                    <a:pt x="501" y="490"/>
                    <a:pt x="501" y="490"/>
                    <a:pt x="501" y="490"/>
                  </a:cubicBezTo>
                  <a:cubicBezTo>
                    <a:pt x="520" y="490"/>
                    <a:pt x="520" y="490"/>
                    <a:pt x="520" y="490"/>
                  </a:cubicBezTo>
                  <a:cubicBezTo>
                    <a:pt x="538" y="490"/>
                    <a:pt x="544" y="498"/>
                    <a:pt x="544" y="530"/>
                  </a:cubicBezTo>
                  <a:cubicBezTo>
                    <a:pt x="544" y="549"/>
                    <a:pt x="544" y="549"/>
                    <a:pt x="544" y="549"/>
                  </a:cubicBezTo>
                  <a:cubicBezTo>
                    <a:pt x="544" y="561"/>
                    <a:pt x="544" y="588"/>
                    <a:pt x="552" y="603"/>
                  </a:cubicBezTo>
                  <a:moveTo>
                    <a:pt x="645" y="603"/>
                  </a:moveTo>
                  <a:cubicBezTo>
                    <a:pt x="817" y="603"/>
                    <a:pt x="817" y="603"/>
                    <a:pt x="817" y="603"/>
                  </a:cubicBezTo>
                  <a:cubicBezTo>
                    <a:pt x="817" y="543"/>
                    <a:pt x="817" y="543"/>
                    <a:pt x="817" y="543"/>
                  </a:cubicBezTo>
                  <a:cubicBezTo>
                    <a:pt x="719" y="543"/>
                    <a:pt x="719" y="543"/>
                    <a:pt x="719" y="543"/>
                  </a:cubicBezTo>
                  <a:cubicBezTo>
                    <a:pt x="719" y="486"/>
                    <a:pt x="719" y="486"/>
                    <a:pt x="719" y="486"/>
                  </a:cubicBezTo>
                  <a:cubicBezTo>
                    <a:pt x="807" y="486"/>
                    <a:pt x="807" y="486"/>
                    <a:pt x="807" y="486"/>
                  </a:cubicBezTo>
                  <a:cubicBezTo>
                    <a:pt x="807" y="429"/>
                    <a:pt x="807" y="429"/>
                    <a:pt x="807" y="429"/>
                  </a:cubicBezTo>
                  <a:cubicBezTo>
                    <a:pt x="719" y="429"/>
                    <a:pt x="719" y="429"/>
                    <a:pt x="719" y="429"/>
                  </a:cubicBezTo>
                  <a:cubicBezTo>
                    <a:pt x="719" y="380"/>
                    <a:pt x="719" y="380"/>
                    <a:pt x="719" y="380"/>
                  </a:cubicBezTo>
                  <a:cubicBezTo>
                    <a:pt x="813" y="380"/>
                    <a:pt x="813" y="380"/>
                    <a:pt x="813" y="380"/>
                  </a:cubicBezTo>
                  <a:cubicBezTo>
                    <a:pt x="813" y="320"/>
                    <a:pt x="813" y="320"/>
                    <a:pt x="813" y="320"/>
                  </a:cubicBezTo>
                  <a:cubicBezTo>
                    <a:pt x="645" y="320"/>
                    <a:pt x="645" y="320"/>
                    <a:pt x="645" y="320"/>
                  </a:cubicBezTo>
                  <a:lnTo>
                    <a:pt x="645" y="603"/>
                  </a:lnTo>
                  <a:close/>
                  <a:moveTo>
                    <a:pt x="840" y="603"/>
                  </a:moveTo>
                  <a:cubicBezTo>
                    <a:pt x="907" y="603"/>
                    <a:pt x="907" y="603"/>
                    <a:pt x="907" y="603"/>
                  </a:cubicBezTo>
                  <a:cubicBezTo>
                    <a:pt x="907" y="525"/>
                    <a:pt x="907" y="525"/>
                    <a:pt x="907" y="525"/>
                  </a:cubicBezTo>
                  <a:cubicBezTo>
                    <a:pt x="840" y="525"/>
                    <a:pt x="840" y="525"/>
                    <a:pt x="840" y="525"/>
                  </a:cubicBezTo>
                  <a:lnTo>
                    <a:pt x="840" y="6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55400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1662AB-0023-4FFC-B9DA-817BF81AB37B}"/>
              </a:ext>
            </a:extLst>
          </p:cNvPr>
          <p:cNvGrpSpPr/>
          <p:nvPr/>
        </p:nvGrpSpPr>
        <p:grpSpPr>
          <a:xfrm>
            <a:off x="6911514" y="765175"/>
            <a:ext cx="4464972" cy="4245728"/>
            <a:chOff x="6708068" y="765175"/>
            <a:chExt cx="4464972" cy="4245728"/>
          </a:xfrm>
        </p:grpSpPr>
        <p:sp>
          <p:nvSpPr>
            <p:cNvPr id="21" name="ZoneTexte 20">
              <a:extLst>
                <a:ext uri="{FF2B5EF4-FFF2-40B4-BE49-F238E27FC236}">
                  <a16:creationId xmlns:a16="http://schemas.microsoft.com/office/drawing/2014/main" id="{D89FBBE5-D1FA-4410-B71A-108B0858767A}"/>
                </a:ext>
              </a:extLst>
            </p:cNvPr>
            <p:cNvSpPr txBox="1"/>
            <p:nvPr/>
          </p:nvSpPr>
          <p:spPr>
            <a:xfrm>
              <a:off x="6708068" y="765175"/>
              <a:ext cx="4253509" cy="523220"/>
            </a:xfrm>
            <a:prstGeom prst="rect">
              <a:avLst/>
            </a:prstGeom>
            <a:noFill/>
          </p:spPr>
          <p:txBody>
            <a:bodyPr wrap="square" rtlCol="0">
              <a:spAutoFit/>
            </a:bodyPr>
            <a:lstStyle/>
            <a:p>
              <a:r>
                <a:rPr lang="en-US" sz="2800" b="1" dirty="0">
                  <a:solidFill>
                    <a:schemeClr val="bg2"/>
                  </a:solidFill>
                </a:rPr>
                <a:t>GAME CHANGERS</a:t>
              </a:r>
            </a:p>
          </p:txBody>
        </p:sp>
        <p:sp>
          <p:nvSpPr>
            <p:cNvPr id="22" name="ZoneTexte 21">
              <a:extLst>
                <a:ext uri="{FF2B5EF4-FFF2-40B4-BE49-F238E27FC236}">
                  <a16:creationId xmlns:a16="http://schemas.microsoft.com/office/drawing/2014/main" id="{301C559C-1139-4318-9106-2EC1DBA54D80}"/>
                </a:ext>
              </a:extLst>
            </p:cNvPr>
            <p:cNvSpPr txBox="1"/>
            <p:nvPr/>
          </p:nvSpPr>
          <p:spPr>
            <a:xfrm>
              <a:off x="6708068" y="1594583"/>
              <a:ext cx="4464972" cy="3416320"/>
            </a:xfrm>
            <a:prstGeom prst="rect">
              <a:avLst/>
            </a:prstGeom>
            <a:noFill/>
          </p:spPr>
          <p:txBody>
            <a:bodyPr wrap="square" rtlCol="0">
              <a:spAutoFit/>
            </a:bodyPr>
            <a:lstStyle/>
            <a:p>
              <a:r>
                <a:rPr lang="en-US" sz="1200" dirty="0"/>
                <a:t>In our world of rapid change, the need for reliable information</a:t>
              </a:r>
              <a:br>
                <a:rPr lang="en-US" sz="1200" dirty="0"/>
              </a:br>
              <a:r>
                <a:rPr lang="en-US" sz="1200" dirty="0"/>
                <a:t>to make confident decisions has never been greater. </a:t>
              </a:r>
            </a:p>
            <a:p>
              <a:endParaRPr lang="en-US" sz="1200" dirty="0"/>
            </a:p>
            <a:p>
              <a:r>
                <a:rPr lang="en-US" sz="1200" dirty="0"/>
                <a:t>At Ipsos we believe our clients need more than a data supplier, they need a partner who can produce accurate and relevant information and turn it into actionable truth.  </a:t>
              </a:r>
            </a:p>
            <a:p>
              <a:endParaRPr lang="en-US" sz="1200" dirty="0"/>
            </a:p>
            <a:p>
              <a:r>
                <a:rPr lang="en-US" sz="1200" dirty="0"/>
                <a:t>This is why our passionately curious experts not only provide the most precise measurement, but shape it to provide True Understanding of Society, Markets and People. </a:t>
              </a:r>
            </a:p>
            <a:p>
              <a:endParaRPr lang="en-US" sz="1200" dirty="0"/>
            </a:p>
            <a:p>
              <a:r>
                <a:rPr lang="en-US" sz="1200" dirty="0"/>
                <a:t>To do this we use the best of science, technology</a:t>
              </a:r>
              <a:br>
                <a:rPr lang="en-US" sz="1200" dirty="0"/>
              </a:br>
              <a:r>
                <a:rPr lang="en-US" sz="1200" dirty="0"/>
                <a:t>and know-how and apply the principles of security, simplicity, speed and substance to everything we do.  </a:t>
              </a:r>
            </a:p>
            <a:p>
              <a:endParaRPr lang="en-US" sz="1200" dirty="0"/>
            </a:p>
            <a:p>
              <a:r>
                <a:rPr lang="en-US" sz="1200" dirty="0"/>
                <a:t>So that our clients can act faster, smarter and bolder. </a:t>
              </a:r>
            </a:p>
            <a:p>
              <a:r>
                <a:rPr lang="en-US" sz="1200" dirty="0"/>
                <a:t>Ultimately, success comes down to a simple truth:  </a:t>
              </a:r>
            </a:p>
            <a:p>
              <a:r>
                <a:rPr lang="en-US" sz="1200" b="1" dirty="0"/>
                <a:t>You act better when you are sure.</a:t>
              </a:r>
            </a:p>
          </p:txBody>
        </p:sp>
        <p:cxnSp>
          <p:nvCxnSpPr>
            <p:cNvPr id="14" name="Straight Connector 43">
              <a:extLst>
                <a:ext uri="{FF2B5EF4-FFF2-40B4-BE49-F238E27FC236}">
                  <a16:creationId xmlns:a16="http://schemas.microsoft.com/office/drawing/2014/main" id="{F1A3D135-64D9-4691-9BE9-11E9EBA78490}"/>
                </a:ext>
              </a:extLst>
            </p:cNvPr>
            <p:cNvCxnSpPr>
              <a:cxnSpLocks/>
            </p:cNvCxnSpPr>
            <p:nvPr/>
          </p:nvCxnSpPr>
          <p:spPr>
            <a:xfrm>
              <a:off x="6708068" y="1397947"/>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0E136943-8177-4DA9-8B48-8C1D088B10FB}"/>
              </a:ext>
            </a:extLst>
          </p:cNvPr>
          <p:cNvSpPr txBox="1"/>
          <p:nvPr/>
        </p:nvSpPr>
        <p:spPr>
          <a:xfrm>
            <a:off x="830670" y="765175"/>
            <a:ext cx="3024329" cy="523220"/>
          </a:xfrm>
          <a:prstGeom prst="rect">
            <a:avLst/>
          </a:prstGeom>
          <a:noFill/>
        </p:spPr>
        <p:txBody>
          <a:bodyPr wrap="square" rtlCol="0">
            <a:spAutoFit/>
          </a:bodyPr>
          <a:lstStyle/>
          <a:p>
            <a:r>
              <a:rPr lang="en-US" sz="2800" b="1" dirty="0">
                <a:solidFill>
                  <a:schemeClr val="bg1"/>
                </a:solidFill>
              </a:rPr>
              <a:t>ABOUT IPSOS</a:t>
            </a:r>
          </a:p>
        </p:txBody>
      </p:sp>
      <p:sp>
        <p:nvSpPr>
          <p:cNvPr id="20" name="ZoneTexte 19">
            <a:extLst>
              <a:ext uri="{FF2B5EF4-FFF2-40B4-BE49-F238E27FC236}">
                <a16:creationId xmlns:a16="http://schemas.microsoft.com/office/drawing/2014/main" id="{E5CD3CC3-D6A9-4843-BAA5-63B9D755CE94}"/>
              </a:ext>
            </a:extLst>
          </p:cNvPr>
          <p:cNvSpPr txBox="1"/>
          <p:nvPr/>
        </p:nvSpPr>
        <p:spPr>
          <a:xfrm>
            <a:off x="815514" y="1594583"/>
            <a:ext cx="4464972" cy="4339650"/>
          </a:xfrm>
          <a:prstGeom prst="rect">
            <a:avLst/>
          </a:prstGeom>
          <a:noFill/>
        </p:spPr>
        <p:txBody>
          <a:bodyPr wrap="square" rtlCol="0">
            <a:spAutoFit/>
          </a:bodyPr>
          <a:lstStyle/>
          <a:p>
            <a:r>
              <a:rPr lang="en-US" sz="1200" dirty="0">
                <a:solidFill>
                  <a:schemeClr val="bg1"/>
                </a:solidFill>
              </a:rPr>
              <a:t>Ipsos is the third largest market research company in the world, present in 90 markets and employing more than 18,000 people.</a:t>
            </a:r>
          </a:p>
          <a:p>
            <a:r>
              <a:rPr lang="en-US" sz="1200" dirty="0">
                <a:solidFill>
                  <a:schemeClr val="bg1"/>
                </a:solidFill>
              </a:rPr>
              <a:t> </a:t>
            </a:r>
          </a:p>
          <a:p>
            <a:r>
              <a:rPr lang="en-US" sz="1200" dirty="0">
                <a:solidFill>
                  <a:schemeClr val="bg1"/>
                </a:solidFill>
              </a:rPr>
              <a:t>Our research professionals, analysts and scientists have built unique multi-specialist capabilities that provide powerful insights into the actions, opinions and motivations of citizens, consumers, patients, customers or employees. Our 75 business solutions are based on primary data coming from our surveys, social media monitoring, and qualitative or observational techniques.</a:t>
            </a:r>
          </a:p>
          <a:p>
            <a:r>
              <a:rPr lang="en-US" sz="1200" dirty="0">
                <a:solidFill>
                  <a:schemeClr val="bg1"/>
                </a:solidFill>
              </a:rPr>
              <a:t> </a:t>
            </a:r>
          </a:p>
          <a:p>
            <a:r>
              <a:rPr lang="en-US" sz="1200" dirty="0">
                <a:solidFill>
                  <a:schemeClr val="bg1"/>
                </a:solidFill>
              </a:rPr>
              <a:t>“Game Changers” – our tagline – summarizes our ambition to help our 5,000 clients to navigate more easily in our deeply changing world.</a:t>
            </a:r>
          </a:p>
          <a:p>
            <a:r>
              <a:rPr lang="en-US" sz="1200" dirty="0">
                <a:solidFill>
                  <a:schemeClr val="bg1"/>
                </a:solidFill>
              </a:rPr>
              <a:t> </a:t>
            </a:r>
          </a:p>
          <a:p>
            <a:r>
              <a:rPr lang="en-US" sz="1200" dirty="0">
                <a:solidFill>
                  <a:schemeClr val="bg1"/>
                </a:solidFill>
              </a:rPr>
              <a:t>Founded in France in 1975, Ipsos is listed on the Euronext Paris since July 1st, 1999. The company is part of the SBF 120 and the Mid-60 index and is eligible for the Deferred Settlement Service (SRD).</a:t>
            </a:r>
          </a:p>
          <a:p>
            <a:br>
              <a:rPr lang="en-US" sz="1200" dirty="0">
                <a:solidFill>
                  <a:schemeClr val="bg1"/>
                </a:solidFill>
              </a:rPr>
            </a:br>
            <a:r>
              <a:rPr lang="en-US" sz="1200" dirty="0">
                <a:solidFill>
                  <a:schemeClr val="bg1"/>
                </a:solidFill>
              </a:rPr>
              <a:t>ISIN code FR0000073298, Reuters ISOS.PA, </a:t>
            </a:r>
          </a:p>
          <a:p>
            <a:r>
              <a:rPr lang="en-US" sz="1200" dirty="0">
                <a:solidFill>
                  <a:schemeClr val="bg1"/>
                </a:solidFill>
              </a:rPr>
              <a:t>Bloomberg IPS:FP</a:t>
            </a:r>
          </a:p>
          <a:p>
            <a:pPr lvl="0">
              <a:defRPr/>
            </a:pPr>
            <a:r>
              <a:rPr lang="en-US" sz="1200" b="1" dirty="0">
                <a:solidFill>
                  <a:schemeClr val="bg1"/>
                </a:solidFill>
                <a:hlinkClick r:id="rId2">
                  <a:extLst>
                    <a:ext uri="{A12FA001-AC4F-418D-AE19-62706E023703}">
                      <ahyp:hlinkClr xmlns:ahyp="http://schemas.microsoft.com/office/drawing/2018/hyperlinkcolor" val="tx"/>
                    </a:ext>
                  </a:extLst>
                </a:hlinkClick>
              </a:rPr>
              <a:t>www.ipsos.com</a:t>
            </a:r>
            <a:endParaRPr lang="en-US" sz="1200" b="1" dirty="0">
              <a:solidFill>
                <a:schemeClr val="bg1"/>
              </a:solidFill>
            </a:endParaRPr>
          </a:p>
        </p:txBody>
      </p:sp>
      <p:cxnSp>
        <p:nvCxnSpPr>
          <p:cNvPr id="16" name="Straight Connector 43">
            <a:extLst>
              <a:ext uri="{FF2B5EF4-FFF2-40B4-BE49-F238E27FC236}">
                <a16:creationId xmlns:a16="http://schemas.microsoft.com/office/drawing/2014/main" id="{F59AF816-D4BC-4453-8D5D-2A4F36A0CC48}"/>
              </a:ext>
            </a:extLst>
          </p:cNvPr>
          <p:cNvCxnSpPr>
            <a:cxnSpLocks/>
          </p:cNvCxnSpPr>
          <p:nvPr/>
        </p:nvCxnSpPr>
        <p:spPr>
          <a:xfrm>
            <a:off x="815514" y="1397947"/>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E49E3FA-57DC-41AF-B578-248FEC0DE3E0}"/>
              </a:ext>
            </a:extLst>
          </p:cNvPr>
          <p:cNvSpPr>
            <a:spLocks noGrp="1"/>
          </p:cNvSpPr>
          <p:nvPr>
            <p:ph type="sldNum" sz="quarter" idx="10"/>
          </p:nvPr>
        </p:nvSpPr>
        <p:spPr/>
        <p:txBody>
          <a:bodyPr/>
          <a:lstStyle/>
          <a:p>
            <a:fld id="{D61AABEC-672F-4B68-B914-690DA978312C}" type="slidenum">
              <a:rPr lang="en-US" smtClean="0"/>
              <a:pPr/>
              <a:t>27</a:t>
            </a:fld>
            <a:r>
              <a:rPr lang="en-US" dirty="0"/>
              <a:t> </a:t>
            </a:r>
          </a:p>
        </p:txBody>
      </p:sp>
    </p:spTree>
    <p:extLst>
      <p:ext uri="{BB962C8B-B14F-4D97-AF65-F5344CB8AC3E}">
        <p14:creationId xmlns:p14="http://schemas.microsoft.com/office/powerpoint/2010/main" val="408350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cat sitting on top of a grass covered field&#10;&#10;Description automatically generated">
            <a:extLst>
              <a:ext uri="{FF2B5EF4-FFF2-40B4-BE49-F238E27FC236}">
                <a16:creationId xmlns:a16="http://schemas.microsoft.com/office/drawing/2014/main" id="{877035DD-E3DF-446E-98ED-438557C69147}"/>
              </a:ext>
            </a:extLst>
          </p:cNvPr>
          <p:cNvPicPr>
            <a:picLocks noGrp="1" noChangeAspect="1"/>
          </p:cNvPicPr>
          <p:nvPr>
            <p:ph type="pic" sz="quarter" idx="15"/>
          </p:nvPr>
        </p:nvPicPr>
        <p:blipFill rotWithShape="1">
          <a:blip r:embed="rId2">
            <a:alphaModFix amt="70000"/>
          </a:blip>
          <a:srcRect b="10356"/>
          <a:stretch/>
        </p:blipFill>
        <p:spPr>
          <a:xfrm>
            <a:off x="2" y="1"/>
            <a:ext cx="12191999" cy="6858000"/>
          </a:xfrm>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a:xfrm>
            <a:off x="414980" y="367200"/>
            <a:ext cx="7551996" cy="1527575"/>
          </a:xfrm>
        </p:spPr>
        <p:txBody>
          <a:bodyPr/>
          <a:lstStyle/>
          <a:p>
            <a:r>
              <a:rPr lang="fr-BE" sz="5400" dirty="0"/>
              <a:t>Méthodologie de la recherche</a:t>
            </a:r>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p:txBody>
          <a:bodyPr/>
          <a:lstStyle/>
          <a:p>
            <a:r>
              <a:rPr lang="en-US" dirty="0"/>
              <a:t>1</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en-US" smtClean="0"/>
              <a:pPr/>
              <a:t>3</a:t>
            </a:fld>
            <a:r>
              <a:rPr lang="en-US"/>
              <a:t> </a:t>
            </a:r>
            <a:endParaRPr lang="en-US" dirty="0"/>
          </a:p>
        </p:txBody>
      </p:sp>
    </p:spTree>
    <p:extLst>
      <p:ext uri="{BB962C8B-B14F-4D97-AF65-F5344CB8AC3E}">
        <p14:creationId xmlns:p14="http://schemas.microsoft.com/office/powerpoint/2010/main" val="1869289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FF21CDB-C55A-4B97-87E9-55CA08E6BC20}"/>
              </a:ext>
            </a:extLst>
          </p:cNvPr>
          <p:cNvSpPr>
            <a:spLocks noGrp="1"/>
          </p:cNvSpPr>
          <p:nvPr>
            <p:ph type="body" sz="quarter" idx="15"/>
          </p:nvPr>
        </p:nvSpPr>
        <p:spPr>
          <a:xfrm>
            <a:off x="407988" y="1196975"/>
            <a:ext cx="5513842" cy="349702"/>
          </a:xfrm>
        </p:spPr>
        <p:txBody>
          <a:bodyPr/>
          <a:lstStyle/>
          <a:p>
            <a:r>
              <a:rPr lang="fr-BE" b="1">
                <a:solidFill>
                  <a:srgbClr val="2F469C"/>
                </a:solidFill>
              </a:rPr>
              <a:t>CADRE</a:t>
            </a:r>
          </a:p>
        </p:txBody>
      </p:sp>
      <p:sp>
        <p:nvSpPr>
          <p:cNvPr id="2" name="Slide Number Placeholder 1">
            <a:extLst>
              <a:ext uri="{FF2B5EF4-FFF2-40B4-BE49-F238E27FC236}">
                <a16:creationId xmlns:a16="http://schemas.microsoft.com/office/drawing/2014/main" id="{5A214904-EE88-4A7A-970D-B548AE743C12}"/>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fr-BE" sz="900" b="1" i="0" u="none" strike="noStrike" kern="1200" cap="none" spc="0" normalizeH="0" baseline="0" smtClean="0">
                <a:ln>
                  <a:noFill/>
                </a:ln>
                <a:solidFill>
                  <a:srgbClr val="2F469C">
                    <a:lumMod val="75000"/>
                  </a:srgbClr>
                </a:solidFill>
                <a:effectLst/>
                <a:uLnTx/>
                <a:uFillTx/>
                <a:latin typeface="Arial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r>
              <a:rPr kumimoji="0" lang="fr-BE" sz="900" b="1" i="0" u="none" strike="noStrike" kern="1200" cap="none" spc="0" normalizeH="0" baseline="0">
                <a:ln>
                  <a:noFill/>
                </a:ln>
                <a:solidFill>
                  <a:srgbClr val="2F469C">
                    <a:lumMod val="75000"/>
                  </a:srgbClr>
                </a:solidFill>
                <a:effectLst/>
                <a:uLnTx/>
                <a:uFillTx/>
                <a:latin typeface="Arial Black"/>
                <a:ea typeface="+mn-ea"/>
                <a:cs typeface="+mn-cs"/>
              </a:rPr>
              <a:t> </a:t>
            </a:r>
          </a:p>
        </p:txBody>
      </p:sp>
      <p:sp>
        <p:nvSpPr>
          <p:cNvPr id="7" name="Title 6">
            <a:extLst>
              <a:ext uri="{FF2B5EF4-FFF2-40B4-BE49-F238E27FC236}">
                <a16:creationId xmlns:a16="http://schemas.microsoft.com/office/drawing/2014/main" id="{1C0A1656-0823-4E11-9D66-0BE0B1012C4B}"/>
              </a:ext>
            </a:extLst>
          </p:cNvPr>
          <p:cNvSpPr>
            <a:spLocks noGrp="1"/>
          </p:cNvSpPr>
          <p:nvPr>
            <p:ph type="title"/>
          </p:nvPr>
        </p:nvSpPr>
        <p:spPr>
          <a:xfrm>
            <a:off x="407988" y="368300"/>
            <a:ext cx="11376023" cy="387798"/>
          </a:xfrm>
        </p:spPr>
        <p:txBody>
          <a:bodyPr/>
          <a:lstStyle/>
          <a:p>
            <a:r>
              <a:rPr lang="fr-BE"/>
              <a:t>CADRE ET OBJECTIFS</a:t>
            </a:r>
          </a:p>
        </p:txBody>
      </p:sp>
      <p:sp>
        <p:nvSpPr>
          <p:cNvPr id="9" name="Espace réservé du contenu 15">
            <a:extLst>
              <a:ext uri="{FF2B5EF4-FFF2-40B4-BE49-F238E27FC236}">
                <a16:creationId xmlns:a16="http://schemas.microsoft.com/office/drawing/2014/main" id="{CA538BBB-40D7-48BD-BB58-93F7468D6B00}"/>
              </a:ext>
            </a:extLst>
          </p:cNvPr>
          <p:cNvSpPr txBox="1">
            <a:spLocks/>
          </p:cNvSpPr>
          <p:nvPr/>
        </p:nvSpPr>
        <p:spPr>
          <a:xfrm>
            <a:off x="407987" y="1808819"/>
            <a:ext cx="5400000" cy="4391955"/>
          </a:xfrm>
          <a:prstGeom prst="rect">
            <a:avLst/>
          </a:prstGeom>
        </p:spPr>
        <p:txBody>
          <a:bodyPr vert="horz" lIns="0" tIns="0" rIns="0" bIns="0" rtlCol="0">
            <a:norm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800"/>
              </a:spcBef>
              <a:spcAft>
                <a:spcPts val="0"/>
              </a:spcAft>
              <a:buClrTx/>
              <a:buSzPct val="50000"/>
              <a:buFont typeface="Arial" panose="020B0406020202030204" pitchFamily="34" charset="0"/>
              <a:buNone/>
              <a:tabLst/>
              <a:defRPr/>
            </a:pPr>
            <a:endParaRPr lang="fr-BE">
              <a:solidFill>
                <a:srgbClr val="282828"/>
              </a:solidFill>
              <a:latin typeface="Arial"/>
            </a:endParaRPr>
          </a:p>
        </p:txBody>
      </p:sp>
      <p:sp>
        <p:nvSpPr>
          <p:cNvPr id="11" name="Espace réservé du contenu 15">
            <a:extLst>
              <a:ext uri="{FF2B5EF4-FFF2-40B4-BE49-F238E27FC236}">
                <a16:creationId xmlns:a16="http://schemas.microsoft.com/office/drawing/2014/main" id="{D7F9AF02-3891-4568-9B8F-D6153DDF4ABD}"/>
              </a:ext>
            </a:extLst>
          </p:cNvPr>
          <p:cNvSpPr txBox="1">
            <a:spLocks/>
          </p:cNvSpPr>
          <p:nvPr/>
        </p:nvSpPr>
        <p:spPr>
          <a:xfrm>
            <a:off x="6384009" y="1808819"/>
            <a:ext cx="5513839" cy="4103999"/>
          </a:xfrm>
          <a:prstGeom prst="rect">
            <a:avLst/>
          </a:prstGeom>
        </p:spPr>
        <p:txBody>
          <a:bodyPr vert="horz" lIns="0" tIns="0" rIns="0" bIns="0" rtlCol="0">
            <a:norm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BE" sz="1400" dirty="0"/>
              <a:t>Cette étude apporte une réponse aux questions suivantes :</a:t>
            </a:r>
          </a:p>
          <a:p>
            <a:endParaRPr lang="fr-BE" sz="1400" dirty="0"/>
          </a:p>
          <a:p>
            <a:pPr marL="390525" lvl="1" indent="-342900">
              <a:buFont typeface="+mj-lt"/>
              <a:buAutoNum type="arabicPeriod"/>
            </a:pPr>
            <a:r>
              <a:rPr lang="fr-BE" sz="1400" dirty="0"/>
              <a:t>Dans quelle mesure respecte-t-on l'obligation de stérilisation, d’identification et d’enregistrement en Wallonie ?</a:t>
            </a:r>
          </a:p>
          <a:p>
            <a:pPr marL="390525" lvl="1" indent="-342900">
              <a:buFont typeface="+mj-lt"/>
              <a:buAutoNum type="arabicPeriod"/>
            </a:pPr>
            <a:r>
              <a:rPr lang="fr-BE" sz="1400" dirty="0"/>
              <a:t>Quels sont les leviers et les barrières à la stérilisation ?</a:t>
            </a:r>
          </a:p>
          <a:p>
            <a:pPr marL="390525" lvl="1" indent="-342900">
              <a:buFont typeface="+mj-lt"/>
              <a:buAutoNum type="arabicPeriod"/>
            </a:pPr>
            <a:r>
              <a:rPr lang="fr-BE" sz="1400" dirty="0"/>
              <a:t>Quels sont les leviers et les barrières au placement d’une puce ?</a:t>
            </a:r>
          </a:p>
          <a:p>
            <a:pPr marL="47625" lvl="1" indent="0">
              <a:buNone/>
            </a:pPr>
            <a:endParaRPr lang="fr-BE" sz="1400" dirty="0"/>
          </a:p>
        </p:txBody>
      </p:sp>
      <p:cxnSp>
        <p:nvCxnSpPr>
          <p:cNvPr id="17" name="Straight Connector 35">
            <a:extLst>
              <a:ext uri="{FF2B5EF4-FFF2-40B4-BE49-F238E27FC236}">
                <a16:creationId xmlns:a16="http://schemas.microsoft.com/office/drawing/2014/main" id="{9BCE5158-24DD-4040-8D2B-502E7F8AA12C}"/>
              </a:ext>
            </a:extLst>
          </p:cNvPr>
          <p:cNvCxnSpPr>
            <a:cxnSpLocks/>
          </p:cNvCxnSpPr>
          <p:nvPr/>
        </p:nvCxnSpPr>
        <p:spPr>
          <a:xfrm>
            <a:off x="6096000" y="1808820"/>
            <a:ext cx="0" cy="4104000"/>
          </a:xfrm>
          <a:prstGeom prst="line">
            <a:avLst/>
          </a:prstGeom>
          <a:ln w="12700">
            <a:gradFill>
              <a:gsLst>
                <a:gs pos="50000">
                  <a:schemeClr val="tx2"/>
                </a:gs>
                <a:gs pos="0">
                  <a:schemeClr val="tx2">
                    <a:alpha val="0"/>
                  </a:schemeClr>
                </a:gs>
                <a:gs pos="100000">
                  <a:schemeClr val="tx2">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FF8D3100-B683-4572-AAC4-712E2B39413C}"/>
              </a:ext>
            </a:extLst>
          </p:cNvPr>
          <p:cNvSpPr txBox="1">
            <a:spLocks/>
          </p:cNvSpPr>
          <p:nvPr/>
        </p:nvSpPr>
        <p:spPr>
          <a:xfrm>
            <a:off x="6096000" y="1196975"/>
            <a:ext cx="5513842" cy="349702"/>
          </a:xfrm>
          <a:prstGeom prst="rect">
            <a:avLst/>
          </a:prstGeom>
          <a:noFill/>
        </p:spPr>
        <p:txBody>
          <a:bodyPr vert="horz" wrap="none" lIns="0" tIns="36000" rIns="0" bIns="36000" rtlCol="0" anchor="b">
            <a:noAutofit/>
          </a:bodyPr>
          <a:lstStyle>
            <a:lvl1pPr marL="0" indent="0" algn="l" defTabSz="914400" rtl="0" eaLnBrk="1" latinLnBrk="0" hangingPunct="1">
              <a:lnSpc>
                <a:spcPct val="100000"/>
              </a:lnSpc>
              <a:spcBef>
                <a:spcPts val="0"/>
              </a:spcBef>
              <a:buSzPct val="50000"/>
              <a:buFont typeface="Arial" panose="020B0406020202030204" pitchFamily="34" charset="0"/>
              <a:buNone/>
              <a:defRPr sz="1800" b="0" kern="1200">
                <a:solidFill>
                  <a:schemeClr val="tx2"/>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3"/>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b="1"/>
              <a:t>OBJECTIFS DE LA RECHERCHE</a:t>
            </a:r>
          </a:p>
        </p:txBody>
      </p:sp>
      <p:sp>
        <p:nvSpPr>
          <p:cNvPr id="13" name="Text Placeholder 5">
            <a:extLst>
              <a:ext uri="{FF2B5EF4-FFF2-40B4-BE49-F238E27FC236}">
                <a16:creationId xmlns:a16="http://schemas.microsoft.com/office/drawing/2014/main" id="{3513D11B-4E27-4597-9558-59DF81685AA7}"/>
              </a:ext>
            </a:extLst>
          </p:cNvPr>
          <p:cNvSpPr txBox="1">
            <a:spLocks/>
          </p:cNvSpPr>
          <p:nvPr/>
        </p:nvSpPr>
        <p:spPr>
          <a:xfrm>
            <a:off x="407987" y="1771649"/>
            <a:ext cx="5574167" cy="4429125"/>
          </a:xfrm>
          <a:prstGeom prst="rect">
            <a:avLst/>
          </a:prstGeom>
        </p:spPr>
        <p:txBody>
          <a:bodyPr/>
          <a:lst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3"/>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1400" dirty="0"/>
              <a:t>Comme le décrit si bien GAIA dans sa fiche d’information concernant la stérilisation obligatoire des chats domestiques, </a:t>
            </a:r>
            <a:r>
              <a:rPr lang="fr-BE" sz="1400" dirty="0">
                <a:latin typeface="+mj-lt"/>
              </a:rPr>
              <a:t>chez les chats 1 + 1= 6</a:t>
            </a:r>
            <a:r>
              <a:rPr lang="fr-BE" sz="1400" dirty="0"/>
              <a:t>. Les refuges </a:t>
            </a:r>
            <a:r>
              <a:rPr lang="fr-FR" sz="1400" dirty="0"/>
              <a:t>ne peuvent plus faire face à l’afflux massif de chats abandonnés ou trouvés</a:t>
            </a:r>
            <a:r>
              <a:rPr lang="fr-BE" sz="1400" dirty="0"/>
              <a:t>. Chaque année, de nombreux chats doivent être euthanasiés. En outre, les chats errants mènent une vie misérable. </a:t>
            </a:r>
            <a:r>
              <a:rPr lang="fr-BE" sz="1400" dirty="0">
                <a:latin typeface="+mj-lt"/>
              </a:rPr>
              <a:t>La stérilisation obligatoire est la seule mesure pouvant apporter un équilibre  dans la population des chats</a:t>
            </a:r>
            <a:r>
              <a:rPr lang="fr-BE" sz="1400" b="1" dirty="0"/>
              <a:t>.</a:t>
            </a:r>
          </a:p>
          <a:p>
            <a:r>
              <a:rPr lang="fr-BE" sz="1400" dirty="0"/>
              <a:t>Dans ce cadre, depuis quelques années la législation en matière de stérilisation et d’enregistrement des chats a changé en Belgique. Mais malgré la stérilisation et l’enregistrement obligatoires des chats domestiques, les problèmes sont loin d’être résolus.</a:t>
            </a:r>
            <a:endParaRPr lang="fr-BE" sz="1800" dirty="0"/>
          </a:p>
        </p:txBody>
      </p:sp>
    </p:spTree>
    <p:extLst>
      <p:ext uri="{BB962C8B-B14F-4D97-AF65-F5344CB8AC3E}">
        <p14:creationId xmlns:p14="http://schemas.microsoft.com/office/powerpoint/2010/main" val="3987868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A close up of a cat looking at the camera&#10;&#10;Description automatically generated">
            <a:extLst>
              <a:ext uri="{FF2B5EF4-FFF2-40B4-BE49-F238E27FC236}">
                <a16:creationId xmlns:a16="http://schemas.microsoft.com/office/drawing/2014/main" id="{9942CA06-3777-45E2-BB18-8073B3A08ED4}"/>
              </a:ext>
            </a:extLst>
          </p:cNvPr>
          <p:cNvPicPr>
            <a:picLocks noChangeAspect="1"/>
          </p:cNvPicPr>
          <p:nvPr/>
        </p:nvPicPr>
        <p:blipFill>
          <a:blip r:embed="rId2"/>
          <a:stretch>
            <a:fillRect/>
          </a:stretch>
        </p:blipFill>
        <p:spPr>
          <a:xfrm>
            <a:off x="6896418" y="4864466"/>
            <a:ext cx="4239582" cy="1993534"/>
          </a:xfrm>
          <a:prstGeom prst="rect">
            <a:avLst/>
          </a:prstGeom>
        </p:spPr>
      </p:pic>
      <p:sp>
        <p:nvSpPr>
          <p:cNvPr id="2" name="Title 1">
            <a:extLst>
              <a:ext uri="{FF2B5EF4-FFF2-40B4-BE49-F238E27FC236}">
                <a16:creationId xmlns:a16="http://schemas.microsoft.com/office/drawing/2014/main" id="{A6396081-F989-499B-85EB-7D7CC9667308}"/>
              </a:ext>
            </a:extLst>
          </p:cNvPr>
          <p:cNvSpPr>
            <a:spLocks noGrp="1"/>
          </p:cNvSpPr>
          <p:nvPr>
            <p:ph type="title"/>
          </p:nvPr>
        </p:nvSpPr>
        <p:spPr/>
        <p:txBody>
          <a:bodyPr/>
          <a:lstStyle/>
          <a:p>
            <a:r>
              <a:rPr lang="fr-BE" dirty="0"/>
              <a:t>Méthodologie de la recherche</a:t>
            </a:r>
          </a:p>
        </p:txBody>
      </p:sp>
      <p:sp>
        <p:nvSpPr>
          <p:cNvPr id="6" name="Rectangle 5">
            <a:extLst>
              <a:ext uri="{FF2B5EF4-FFF2-40B4-BE49-F238E27FC236}">
                <a16:creationId xmlns:a16="http://schemas.microsoft.com/office/drawing/2014/main" id="{EF20A827-01D0-43D6-A001-4DFF8B6DC67A}"/>
              </a:ext>
            </a:extLst>
          </p:cNvPr>
          <p:cNvSpPr/>
          <p:nvPr/>
        </p:nvSpPr>
        <p:spPr>
          <a:xfrm>
            <a:off x="407988"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GROUPE CIBLE</a:t>
            </a:r>
          </a:p>
        </p:txBody>
      </p:sp>
      <p:cxnSp>
        <p:nvCxnSpPr>
          <p:cNvPr id="7" name="Straight Connector 6">
            <a:extLst>
              <a:ext uri="{FF2B5EF4-FFF2-40B4-BE49-F238E27FC236}">
                <a16:creationId xmlns:a16="http://schemas.microsoft.com/office/drawing/2014/main" id="{28E3E57B-32FA-44D0-861A-0743C0812759}"/>
              </a:ext>
            </a:extLst>
          </p:cNvPr>
          <p:cNvCxnSpPr/>
          <p:nvPr/>
        </p:nvCxnSpPr>
        <p:spPr>
          <a:xfrm>
            <a:off x="407988"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7CE816-18E5-4A4F-B3EB-B6E0A26953C9}"/>
              </a:ext>
            </a:extLst>
          </p:cNvPr>
          <p:cNvSpPr txBox="1"/>
          <p:nvPr/>
        </p:nvSpPr>
        <p:spPr>
          <a:xfrm>
            <a:off x="1306152" y="1890261"/>
            <a:ext cx="4141836" cy="246221"/>
          </a:xfrm>
          <a:prstGeom prst="rect">
            <a:avLst/>
          </a:prstGeom>
          <a:noFill/>
        </p:spPr>
        <p:txBody>
          <a:bodyPr wrap="square" lIns="0" tIns="0" rIns="0" bIns="0" rtlCol="0" anchor="ctr">
            <a:spAutoFit/>
          </a:bodyPr>
          <a:lstStyle/>
          <a:p>
            <a:pPr lvl="0">
              <a:buClr>
                <a:srgbClr val="CBA43E"/>
              </a:buClr>
            </a:pPr>
            <a:r>
              <a:rPr lang="fr-BE" sz="1600" dirty="0"/>
              <a:t>Foyers avec au moins 1 chat</a:t>
            </a:r>
          </a:p>
        </p:txBody>
      </p:sp>
      <p:sp>
        <p:nvSpPr>
          <p:cNvPr id="34" name="Rectangle 33">
            <a:extLst>
              <a:ext uri="{FF2B5EF4-FFF2-40B4-BE49-F238E27FC236}">
                <a16:creationId xmlns:a16="http://schemas.microsoft.com/office/drawing/2014/main" id="{440804A8-12FF-415A-A50D-0F5752A55011}"/>
              </a:ext>
            </a:extLst>
          </p:cNvPr>
          <p:cNvSpPr/>
          <p:nvPr/>
        </p:nvSpPr>
        <p:spPr>
          <a:xfrm>
            <a:off x="407988"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TAILLE DE L’ÉCHANTILLON</a:t>
            </a:r>
          </a:p>
        </p:txBody>
      </p:sp>
      <p:cxnSp>
        <p:nvCxnSpPr>
          <p:cNvPr id="35" name="Straight Connector 34">
            <a:extLst>
              <a:ext uri="{FF2B5EF4-FFF2-40B4-BE49-F238E27FC236}">
                <a16:creationId xmlns:a16="http://schemas.microsoft.com/office/drawing/2014/main" id="{285D3951-1D8D-4AD7-BBA6-7B8F6C5A47F3}"/>
              </a:ext>
            </a:extLst>
          </p:cNvPr>
          <p:cNvCxnSpPr/>
          <p:nvPr/>
        </p:nvCxnSpPr>
        <p:spPr>
          <a:xfrm>
            <a:off x="407988"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64FB320-940F-4E6B-92C0-0C9B70AB2429}"/>
              </a:ext>
            </a:extLst>
          </p:cNvPr>
          <p:cNvSpPr txBox="1"/>
          <p:nvPr/>
        </p:nvSpPr>
        <p:spPr>
          <a:xfrm>
            <a:off x="1329117" y="3196757"/>
            <a:ext cx="4141836" cy="615553"/>
          </a:xfrm>
          <a:prstGeom prst="rect">
            <a:avLst/>
          </a:prstGeom>
          <a:noFill/>
        </p:spPr>
        <p:txBody>
          <a:bodyPr wrap="square" lIns="0" tIns="0" rIns="0" bIns="0" rtlCol="0" anchor="ctr">
            <a:spAutoFit/>
          </a:bodyPr>
          <a:lstStyle/>
          <a:p>
            <a:pPr lvl="0">
              <a:buClr>
                <a:srgbClr val="CBA43E"/>
              </a:buClr>
            </a:pPr>
            <a:r>
              <a:rPr lang="fr-BE" sz="2000" dirty="0"/>
              <a:t>n = 377 foyers wallons</a:t>
            </a:r>
          </a:p>
          <a:p>
            <a:pPr lvl="0">
              <a:buClr>
                <a:srgbClr val="CBA43E"/>
              </a:buClr>
            </a:pPr>
            <a:r>
              <a:rPr lang="fr-BE" sz="2000" dirty="0"/>
              <a:t>n = 627 chats wallons</a:t>
            </a:r>
          </a:p>
        </p:txBody>
      </p:sp>
      <p:sp>
        <p:nvSpPr>
          <p:cNvPr id="42" name="Rectangle 41">
            <a:extLst>
              <a:ext uri="{FF2B5EF4-FFF2-40B4-BE49-F238E27FC236}">
                <a16:creationId xmlns:a16="http://schemas.microsoft.com/office/drawing/2014/main" id="{7577CB46-55CA-47FE-991E-7CDE279857B5}"/>
              </a:ext>
            </a:extLst>
          </p:cNvPr>
          <p:cNvSpPr/>
          <p:nvPr/>
        </p:nvSpPr>
        <p:spPr>
          <a:xfrm>
            <a:off x="407988"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QUOTAS*</a:t>
            </a:r>
          </a:p>
        </p:txBody>
      </p:sp>
      <p:cxnSp>
        <p:nvCxnSpPr>
          <p:cNvPr id="43" name="Straight Connector 42">
            <a:extLst>
              <a:ext uri="{FF2B5EF4-FFF2-40B4-BE49-F238E27FC236}">
                <a16:creationId xmlns:a16="http://schemas.microsoft.com/office/drawing/2014/main" id="{C540E9BE-5520-4886-AF9E-2DDB7CC3FF82}"/>
              </a:ext>
            </a:extLst>
          </p:cNvPr>
          <p:cNvCxnSpPr/>
          <p:nvPr/>
        </p:nvCxnSpPr>
        <p:spPr>
          <a:xfrm>
            <a:off x="407988"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566F45B-3DFA-46F6-8EE7-97576CD48D9F}"/>
              </a:ext>
            </a:extLst>
          </p:cNvPr>
          <p:cNvSpPr txBox="1"/>
          <p:nvPr/>
        </p:nvSpPr>
        <p:spPr>
          <a:xfrm>
            <a:off x="1306152" y="4584656"/>
            <a:ext cx="4141836" cy="1077218"/>
          </a:xfrm>
          <a:prstGeom prst="rect">
            <a:avLst/>
          </a:prstGeom>
        </p:spPr>
        <p:txBody>
          <a:bodyPr vert="horz" wrap="square" lIns="0" tIns="0" rIns="0" bIns="0" rtlCol="0" anchor="ctr">
            <a:sp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3"/>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0"/>
              </a:spcBef>
            </a:pPr>
            <a:r>
              <a:rPr lang="fr-BE" sz="1400" dirty="0"/>
              <a:t>Quotas représentatifs de la population de foyers avec au moins 1 chat :</a:t>
            </a:r>
          </a:p>
          <a:p>
            <a:pPr lvl="1">
              <a:spcBef>
                <a:spcPts val="0"/>
              </a:spcBef>
            </a:pPr>
            <a:r>
              <a:rPr lang="fr-BE" sz="1400" dirty="0"/>
              <a:t>Âge</a:t>
            </a:r>
          </a:p>
          <a:p>
            <a:pPr lvl="1">
              <a:spcBef>
                <a:spcPts val="0"/>
              </a:spcBef>
            </a:pPr>
            <a:r>
              <a:rPr lang="fr-BE" sz="1400" dirty="0"/>
              <a:t>Province</a:t>
            </a:r>
          </a:p>
          <a:p>
            <a:pPr marL="47625" lvl="1" indent="0">
              <a:spcBef>
                <a:spcPts val="0"/>
              </a:spcBef>
              <a:buNone/>
            </a:pPr>
            <a:endParaRPr lang="fr-BE" sz="1400" dirty="0"/>
          </a:p>
        </p:txBody>
      </p:sp>
      <p:sp>
        <p:nvSpPr>
          <p:cNvPr id="50" name="Rectangle 49">
            <a:extLst>
              <a:ext uri="{FF2B5EF4-FFF2-40B4-BE49-F238E27FC236}">
                <a16:creationId xmlns:a16="http://schemas.microsoft.com/office/drawing/2014/main" id="{F8DA8565-7ED0-4130-8068-617E60D21CF8}"/>
              </a:ext>
            </a:extLst>
          </p:cNvPr>
          <p:cNvSpPr/>
          <p:nvPr/>
        </p:nvSpPr>
        <p:spPr>
          <a:xfrm>
            <a:off x="6096000"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MÉTHODE DE COLLECTE DES DONNÉES</a:t>
            </a:r>
          </a:p>
        </p:txBody>
      </p:sp>
      <p:cxnSp>
        <p:nvCxnSpPr>
          <p:cNvPr id="51" name="Straight Connector 50">
            <a:extLst>
              <a:ext uri="{FF2B5EF4-FFF2-40B4-BE49-F238E27FC236}">
                <a16:creationId xmlns:a16="http://schemas.microsoft.com/office/drawing/2014/main" id="{345DFD78-25BB-40EC-9DFE-7046AB5698D8}"/>
              </a:ext>
            </a:extLst>
          </p:cNvPr>
          <p:cNvCxnSpPr/>
          <p:nvPr/>
        </p:nvCxnSpPr>
        <p:spPr>
          <a:xfrm>
            <a:off x="6096000"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300002E-6B54-4C39-9C1D-C0DC1A62B0C8}"/>
              </a:ext>
            </a:extLst>
          </p:cNvPr>
          <p:cNvSpPr txBox="1"/>
          <p:nvPr/>
        </p:nvSpPr>
        <p:spPr>
          <a:xfrm>
            <a:off x="6994164" y="1828705"/>
            <a:ext cx="4141836" cy="369332"/>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fr-BE" dirty="0">
                <a:solidFill>
                  <a:schemeClr val="tx1"/>
                </a:solidFill>
              </a:rPr>
              <a:t>Interviews en ligne</a:t>
            </a:r>
          </a:p>
        </p:txBody>
      </p:sp>
      <p:sp>
        <p:nvSpPr>
          <p:cNvPr id="58" name="Rectangle 57">
            <a:extLst>
              <a:ext uri="{FF2B5EF4-FFF2-40B4-BE49-F238E27FC236}">
                <a16:creationId xmlns:a16="http://schemas.microsoft.com/office/drawing/2014/main" id="{9ED2E5DA-4851-4563-A19B-A14EC8133E30}"/>
              </a:ext>
            </a:extLst>
          </p:cNvPr>
          <p:cNvSpPr/>
          <p:nvPr/>
        </p:nvSpPr>
        <p:spPr>
          <a:xfrm>
            <a:off x="6096000"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DURÉE</a:t>
            </a:r>
          </a:p>
        </p:txBody>
      </p:sp>
      <p:cxnSp>
        <p:nvCxnSpPr>
          <p:cNvPr id="59" name="Straight Connector 58">
            <a:extLst>
              <a:ext uri="{FF2B5EF4-FFF2-40B4-BE49-F238E27FC236}">
                <a16:creationId xmlns:a16="http://schemas.microsoft.com/office/drawing/2014/main" id="{0BBE4757-F80F-45B1-8702-9A9E65A9A7A6}"/>
              </a:ext>
            </a:extLst>
          </p:cNvPr>
          <p:cNvCxnSpPr/>
          <p:nvPr/>
        </p:nvCxnSpPr>
        <p:spPr>
          <a:xfrm>
            <a:off x="6096000"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D2B7D2-0B9B-4BE8-8072-B902B37BAB49}"/>
              </a:ext>
            </a:extLst>
          </p:cNvPr>
          <p:cNvSpPr txBox="1"/>
          <p:nvPr/>
        </p:nvSpPr>
        <p:spPr>
          <a:xfrm>
            <a:off x="6994164" y="3317289"/>
            <a:ext cx="4141836" cy="369332"/>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fr-BE" dirty="0">
                <a:solidFill>
                  <a:schemeClr val="tx1"/>
                </a:solidFill>
              </a:rPr>
              <a:t>8 minutes</a:t>
            </a:r>
          </a:p>
        </p:txBody>
      </p:sp>
      <p:sp>
        <p:nvSpPr>
          <p:cNvPr id="66" name="Rectangle 65">
            <a:extLst>
              <a:ext uri="{FF2B5EF4-FFF2-40B4-BE49-F238E27FC236}">
                <a16:creationId xmlns:a16="http://schemas.microsoft.com/office/drawing/2014/main" id="{FF159DED-5D91-43DF-86DB-639B4594EC3F}"/>
              </a:ext>
            </a:extLst>
          </p:cNvPr>
          <p:cNvSpPr/>
          <p:nvPr/>
        </p:nvSpPr>
        <p:spPr>
          <a:xfrm>
            <a:off x="6096000"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période DU TERRAIN</a:t>
            </a:r>
          </a:p>
        </p:txBody>
      </p:sp>
      <p:cxnSp>
        <p:nvCxnSpPr>
          <p:cNvPr id="67" name="Straight Connector 66">
            <a:extLst>
              <a:ext uri="{FF2B5EF4-FFF2-40B4-BE49-F238E27FC236}">
                <a16:creationId xmlns:a16="http://schemas.microsoft.com/office/drawing/2014/main" id="{1F1E9699-47B7-4CA3-A101-0B843C2C7D04}"/>
              </a:ext>
            </a:extLst>
          </p:cNvPr>
          <p:cNvCxnSpPr/>
          <p:nvPr/>
        </p:nvCxnSpPr>
        <p:spPr>
          <a:xfrm>
            <a:off x="6096000"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4A5D74A-133B-4E25-84C1-BF84DE9E9FE9}"/>
              </a:ext>
            </a:extLst>
          </p:cNvPr>
          <p:cNvSpPr txBox="1"/>
          <p:nvPr/>
        </p:nvSpPr>
        <p:spPr>
          <a:xfrm>
            <a:off x="6994164" y="4842560"/>
            <a:ext cx="4141836" cy="276999"/>
          </a:xfrm>
          <a:prstGeom prst="rect">
            <a:avLst/>
          </a:prstGeom>
          <a:noFill/>
        </p:spPr>
        <p:txBody>
          <a:bodyPr wrap="square" lIns="0" tIns="0" rIns="0" bIns="0" rtlCol="0" anchor="ctr">
            <a:spAutoFit/>
          </a:bodyPr>
          <a:lstStyle/>
          <a:p>
            <a:pPr lvl="0">
              <a:buClr>
                <a:srgbClr val="CBA43E"/>
              </a:buClr>
            </a:pPr>
            <a:r>
              <a:rPr lang="fr-BE" dirty="0"/>
              <a:t>22/04/2020 –28/04/2020</a:t>
            </a:r>
          </a:p>
        </p:txBody>
      </p:sp>
      <p:grpSp>
        <p:nvGrpSpPr>
          <p:cNvPr id="30" name="Group 29">
            <a:extLst>
              <a:ext uri="{FF2B5EF4-FFF2-40B4-BE49-F238E27FC236}">
                <a16:creationId xmlns:a16="http://schemas.microsoft.com/office/drawing/2014/main" id="{35D0A2A3-7287-4805-AD36-9ABB41D07C32}"/>
              </a:ext>
            </a:extLst>
          </p:cNvPr>
          <p:cNvGrpSpPr/>
          <p:nvPr/>
        </p:nvGrpSpPr>
        <p:grpSpPr>
          <a:xfrm>
            <a:off x="6100509" y="1642748"/>
            <a:ext cx="741246" cy="741246"/>
            <a:chOff x="6100509" y="1642748"/>
            <a:chExt cx="741246" cy="741246"/>
          </a:xfrm>
        </p:grpSpPr>
        <p:sp>
          <p:nvSpPr>
            <p:cNvPr id="227" name="Ellipse 60">
              <a:extLst>
                <a:ext uri="{FF2B5EF4-FFF2-40B4-BE49-F238E27FC236}">
                  <a16:creationId xmlns:a16="http://schemas.microsoft.com/office/drawing/2014/main" id="{C6F0DC23-3119-45DD-8E30-9292571E7868}"/>
                </a:ext>
              </a:extLst>
            </p:cNvPr>
            <p:cNvSpPr/>
            <p:nvPr/>
          </p:nvSpPr>
          <p:spPr>
            <a:xfrm>
              <a:off x="6100509"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228" name="Group 44">
              <a:extLst>
                <a:ext uri="{FF2B5EF4-FFF2-40B4-BE49-F238E27FC236}">
                  <a16:creationId xmlns:a16="http://schemas.microsoft.com/office/drawing/2014/main" id="{38462DFA-8A99-4523-8BB4-0925838B235E}"/>
                </a:ext>
              </a:extLst>
            </p:cNvPr>
            <p:cNvGrpSpPr>
              <a:grpSpLocks noChangeAspect="1"/>
            </p:cNvGrpSpPr>
            <p:nvPr/>
          </p:nvGrpSpPr>
          <p:grpSpPr bwMode="auto">
            <a:xfrm>
              <a:off x="6306900" y="1793374"/>
              <a:ext cx="328464" cy="439995"/>
              <a:chOff x="2996" y="2490"/>
              <a:chExt cx="268" cy="359"/>
            </a:xfrm>
          </p:grpSpPr>
          <p:sp>
            <p:nvSpPr>
              <p:cNvPr id="229" name="Freeform 45">
                <a:extLst>
                  <a:ext uri="{FF2B5EF4-FFF2-40B4-BE49-F238E27FC236}">
                    <a16:creationId xmlns:a16="http://schemas.microsoft.com/office/drawing/2014/main" id="{67CA1BCA-A710-4409-AA17-3A827829AD1E}"/>
                  </a:ext>
                </a:extLst>
              </p:cNvPr>
              <p:cNvSpPr>
                <a:spLocks/>
              </p:cNvSpPr>
              <p:nvPr/>
            </p:nvSpPr>
            <p:spPr bwMode="auto">
              <a:xfrm>
                <a:off x="3059" y="2490"/>
                <a:ext cx="142" cy="47"/>
              </a:xfrm>
              <a:custGeom>
                <a:avLst/>
                <a:gdLst>
                  <a:gd name="T0" fmla="*/ 36 w 36"/>
                  <a:gd name="T1" fmla="*/ 12 h 12"/>
                  <a:gd name="T2" fmla="*/ 0 w 36"/>
                  <a:gd name="T3" fmla="*/ 12 h 12"/>
                  <a:gd name="T4" fmla="*/ 0 w 36"/>
                  <a:gd name="T5" fmla="*/ 8 h 12"/>
                  <a:gd name="T6" fmla="*/ 8 w 36"/>
                  <a:gd name="T7" fmla="*/ 0 h 12"/>
                  <a:gd name="T8" fmla="*/ 28 w 36"/>
                  <a:gd name="T9" fmla="*/ 0 h 12"/>
                  <a:gd name="T10" fmla="*/ 36 w 36"/>
                  <a:gd name="T11" fmla="*/ 8 h 12"/>
                  <a:gd name="T12" fmla="*/ 36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6" y="12"/>
                    </a:moveTo>
                    <a:cubicBezTo>
                      <a:pt x="0" y="12"/>
                      <a:pt x="0" y="12"/>
                      <a:pt x="0" y="12"/>
                    </a:cubicBezTo>
                    <a:cubicBezTo>
                      <a:pt x="0" y="8"/>
                      <a:pt x="0" y="8"/>
                      <a:pt x="0" y="8"/>
                    </a:cubicBezTo>
                    <a:cubicBezTo>
                      <a:pt x="0" y="4"/>
                      <a:pt x="4" y="0"/>
                      <a:pt x="8" y="0"/>
                    </a:cubicBezTo>
                    <a:cubicBezTo>
                      <a:pt x="28" y="0"/>
                      <a:pt x="28" y="0"/>
                      <a:pt x="28" y="0"/>
                    </a:cubicBezTo>
                    <a:cubicBezTo>
                      <a:pt x="32" y="0"/>
                      <a:pt x="36" y="4"/>
                      <a:pt x="36" y="8"/>
                    </a:cubicBezTo>
                    <a:lnTo>
                      <a:pt x="36" y="12"/>
                    </a:lnTo>
                    <a:close/>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0" name="Freeform 46">
                <a:extLst>
                  <a:ext uri="{FF2B5EF4-FFF2-40B4-BE49-F238E27FC236}">
                    <a16:creationId xmlns:a16="http://schemas.microsoft.com/office/drawing/2014/main" id="{ACB7DE73-36CC-40B3-B392-71C0B1A319F4}"/>
                  </a:ext>
                </a:extLst>
              </p:cNvPr>
              <p:cNvSpPr>
                <a:spLocks/>
              </p:cNvSpPr>
              <p:nvPr/>
            </p:nvSpPr>
            <p:spPr bwMode="auto">
              <a:xfrm>
                <a:off x="2996" y="2521"/>
                <a:ext cx="268" cy="328"/>
              </a:xfrm>
              <a:custGeom>
                <a:avLst/>
                <a:gdLst>
                  <a:gd name="T0" fmla="*/ 237 w 268"/>
                  <a:gd name="T1" fmla="*/ 0 h 328"/>
                  <a:gd name="T2" fmla="*/ 268 w 268"/>
                  <a:gd name="T3" fmla="*/ 0 h 328"/>
                  <a:gd name="T4" fmla="*/ 268 w 268"/>
                  <a:gd name="T5" fmla="*/ 328 h 328"/>
                  <a:gd name="T6" fmla="*/ 0 w 268"/>
                  <a:gd name="T7" fmla="*/ 328 h 328"/>
                  <a:gd name="T8" fmla="*/ 0 w 268"/>
                  <a:gd name="T9" fmla="*/ 0 h 328"/>
                  <a:gd name="T10" fmla="*/ 32 w 268"/>
                  <a:gd name="T11" fmla="*/ 0 h 328"/>
                </a:gdLst>
                <a:ahLst/>
                <a:cxnLst>
                  <a:cxn ang="0">
                    <a:pos x="T0" y="T1"/>
                  </a:cxn>
                  <a:cxn ang="0">
                    <a:pos x="T2" y="T3"/>
                  </a:cxn>
                  <a:cxn ang="0">
                    <a:pos x="T4" y="T5"/>
                  </a:cxn>
                  <a:cxn ang="0">
                    <a:pos x="T6" y="T7"/>
                  </a:cxn>
                  <a:cxn ang="0">
                    <a:pos x="T8" y="T9"/>
                  </a:cxn>
                  <a:cxn ang="0">
                    <a:pos x="T10" y="T11"/>
                  </a:cxn>
                </a:cxnLst>
                <a:rect l="0" t="0" r="r" b="b"/>
                <a:pathLst>
                  <a:path w="268" h="328">
                    <a:moveTo>
                      <a:pt x="237" y="0"/>
                    </a:moveTo>
                    <a:lnTo>
                      <a:pt x="268" y="0"/>
                    </a:lnTo>
                    <a:lnTo>
                      <a:pt x="268" y="328"/>
                    </a:lnTo>
                    <a:lnTo>
                      <a:pt x="0" y="328"/>
                    </a:lnTo>
                    <a:lnTo>
                      <a:pt x="0" y="0"/>
                    </a:lnTo>
                    <a:lnTo>
                      <a:pt x="32"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1" name="Freeform 47">
                <a:extLst>
                  <a:ext uri="{FF2B5EF4-FFF2-40B4-BE49-F238E27FC236}">
                    <a16:creationId xmlns:a16="http://schemas.microsoft.com/office/drawing/2014/main" id="{70E465B1-4B03-45F5-A4C9-60A0423BDFDF}"/>
                  </a:ext>
                </a:extLst>
              </p:cNvPr>
              <p:cNvSpPr>
                <a:spLocks/>
              </p:cNvSpPr>
              <p:nvPr/>
            </p:nvSpPr>
            <p:spPr bwMode="auto">
              <a:xfrm>
                <a:off x="3028" y="2615"/>
                <a:ext cx="78" cy="47"/>
              </a:xfrm>
              <a:custGeom>
                <a:avLst/>
                <a:gdLst>
                  <a:gd name="T0" fmla="*/ 0 w 78"/>
                  <a:gd name="T1" fmla="*/ 15 h 47"/>
                  <a:gd name="T2" fmla="*/ 31 w 78"/>
                  <a:gd name="T3" fmla="*/ 47 h 47"/>
                  <a:gd name="T4" fmla="*/ 78 w 78"/>
                  <a:gd name="T5" fmla="*/ 0 h 47"/>
                </a:gdLst>
                <a:ahLst/>
                <a:cxnLst>
                  <a:cxn ang="0">
                    <a:pos x="T0" y="T1"/>
                  </a:cxn>
                  <a:cxn ang="0">
                    <a:pos x="T2" y="T3"/>
                  </a:cxn>
                  <a:cxn ang="0">
                    <a:pos x="T4" y="T5"/>
                  </a:cxn>
                </a:cxnLst>
                <a:rect l="0" t="0" r="r" b="b"/>
                <a:pathLst>
                  <a:path w="78" h="47">
                    <a:moveTo>
                      <a:pt x="0" y="15"/>
                    </a:moveTo>
                    <a:lnTo>
                      <a:pt x="31" y="47"/>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2" name="Line 48">
                <a:extLst>
                  <a:ext uri="{FF2B5EF4-FFF2-40B4-BE49-F238E27FC236}">
                    <a16:creationId xmlns:a16="http://schemas.microsoft.com/office/drawing/2014/main" id="{E1C24694-0EE7-4FE3-8DFE-A05D48E83B89}"/>
                  </a:ext>
                </a:extLst>
              </p:cNvPr>
              <p:cNvSpPr>
                <a:spLocks noChangeShapeType="1"/>
              </p:cNvSpPr>
              <p:nvPr/>
            </p:nvSpPr>
            <p:spPr bwMode="auto">
              <a:xfrm>
                <a:off x="3154" y="2646"/>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3" name="Freeform 49">
                <a:extLst>
                  <a:ext uri="{FF2B5EF4-FFF2-40B4-BE49-F238E27FC236}">
                    <a16:creationId xmlns:a16="http://schemas.microsoft.com/office/drawing/2014/main" id="{211DDAF6-7017-4EA8-B7EE-23E1925BE913}"/>
                  </a:ext>
                </a:extLst>
              </p:cNvPr>
              <p:cNvSpPr>
                <a:spLocks/>
              </p:cNvSpPr>
              <p:nvPr/>
            </p:nvSpPr>
            <p:spPr bwMode="auto">
              <a:xfrm>
                <a:off x="3028" y="2709"/>
                <a:ext cx="78" cy="46"/>
              </a:xfrm>
              <a:custGeom>
                <a:avLst/>
                <a:gdLst>
                  <a:gd name="T0" fmla="*/ 0 w 78"/>
                  <a:gd name="T1" fmla="*/ 15 h 46"/>
                  <a:gd name="T2" fmla="*/ 31 w 78"/>
                  <a:gd name="T3" fmla="*/ 46 h 46"/>
                  <a:gd name="T4" fmla="*/ 78 w 78"/>
                  <a:gd name="T5" fmla="*/ 0 h 46"/>
                </a:gdLst>
                <a:ahLst/>
                <a:cxnLst>
                  <a:cxn ang="0">
                    <a:pos x="T0" y="T1"/>
                  </a:cxn>
                  <a:cxn ang="0">
                    <a:pos x="T2" y="T3"/>
                  </a:cxn>
                  <a:cxn ang="0">
                    <a:pos x="T4" y="T5"/>
                  </a:cxn>
                </a:cxnLst>
                <a:rect l="0" t="0" r="r" b="b"/>
                <a:pathLst>
                  <a:path w="78" h="46">
                    <a:moveTo>
                      <a:pt x="0" y="15"/>
                    </a:moveTo>
                    <a:lnTo>
                      <a:pt x="31" y="46"/>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4" name="Line 50">
                <a:extLst>
                  <a:ext uri="{FF2B5EF4-FFF2-40B4-BE49-F238E27FC236}">
                    <a16:creationId xmlns:a16="http://schemas.microsoft.com/office/drawing/2014/main" id="{5E36E8DA-31A3-4479-B450-610AA6439EAE}"/>
                  </a:ext>
                </a:extLst>
              </p:cNvPr>
              <p:cNvSpPr>
                <a:spLocks noChangeShapeType="1"/>
              </p:cNvSpPr>
              <p:nvPr/>
            </p:nvSpPr>
            <p:spPr bwMode="auto">
              <a:xfrm>
                <a:off x="3154" y="2740"/>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49" name="Group 248">
            <a:extLst>
              <a:ext uri="{FF2B5EF4-FFF2-40B4-BE49-F238E27FC236}">
                <a16:creationId xmlns:a16="http://schemas.microsoft.com/office/drawing/2014/main" id="{053B2F0A-0BEA-4E29-938A-E83444403BD9}"/>
              </a:ext>
            </a:extLst>
          </p:cNvPr>
          <p:cNvGrpSpPr/>
          <p:nvPr/>
        </p:nvGrpSpPr>
        <p:grpSpPr>
          <a:xfrm>
            <a:off x="6100509" y="3126592"/>
            <a:ext cx="741246" cy="741246"/>
            <a:chOff x="6100509" y="3126592"/>
            <a:chExt cx="741246" cy="741246"/>
          </a:xfrm>
        </p:grpSpPr>
        <p:sp>
          <p:nvSpPr>
            <p:cNvPr id="243" name="Ellipse 60">
              <a:extLst>
                <a:ext uri="{FF2B5EF4-FFF2-40B4-BE49-F238E27FC236}">
                  <a16:creationId xmlns:a16="http://schemas.microsoft.com/office/drawing/2014/main" id="{68B28FE0-1BFC-4801-BC36-B77F0FA1090E}"/>
                </a:ext>
              </a:extLst>
            </p:cNvPr>
            <p:cNvSpPr/>
            <p:nvPr/>
          </p:nvSpPr>
          <p:spPr>
            <a:xfrm>
              <a:off x="6100509"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24" name="Group 106">
              <a:extLst>
                <a:ext uri="{FF2B5EF4-FFF2-40B4-BE49-F238E27FC236}">
                  <a16:creationId xmlns:a16="http://schemas.microsoft.com/office/drawing/2014/main" id="{FC72DB4B-219C-4AAB-A7DB-37260758BC86}"/>
                </a:ext>
              </a:extLst>
            </p:cNvPr>
            <p:cNvGrpSpPr>
              <a:grpSpLocks noChangeAspect="1"/>
            </p:cNvGrpSpPr>
            <p:nvPr/>
          </p:nvGrpSpPr>
          <p:grpSpPr bwMode="auto">
            <a:xfrm>
              <a:off x="6184168" y="3208057"/>
              <a:ext cx="511350" cy="510095"/>
              <a:chOff x="5238" y="2795"/>
              <a:chExt cx="408" cy="407"/>
            </a:xfrm>
          </p:grpSpPr>
          <p:sp>
            <p:nvSpPr>
              <p:cNvPr id="125" name="Oval 107">
                <a:extLst>
                  <a:ext uri="{FF2B5EF4-FFF2-40B4-BE49-F238E27FC236}">
                    <a16:creationId xmlns:a16="http://schemas.microsoft.com/office/drawing/2014/main" id="{47AD4342-6540-43B2-A4A9-F4177BBB80A8}"/>
                  </a:ext>
                </a:extLst>
              </p:cNvPr>
              <p:cNvSpPr>
                <a:spLocks noChangeArrowheads="1"/>
              </p:cNvSpPr>
              <p:nvPr/>
            </p:nvSpPr>
            <p:spPr bwMode="auto">
              <a:xfrm>
                <a:off x="5289" y="2846"/>
                <a:ext cx="357" cy="356"/>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6" name="Freeform 108">
                <a:extLst>
                  <a:ext uri="{FF2B5EF4-FFF2-40B4-BE49-F238E27FC236}">
                    <a16:creationId xmlns:a16="http://schemas.microsoft.com/office/drawing/2014/main" id="{A399C8A2-EBA8-4610-8718-0B94BA9993BE}"/>
                  </a:ext>
                </a:extLst>
              </p:cNvPr>
              <p:cNvSpPr>
                <a:spLocks/>
              </p:cNvSpPr>
              <p:nvPr/>
            </p:nvSpPr>
            <p:spPr bwMode="auto">
              <a:xfrm>
                <a:off x="5440" y="2996"/>
                <a:ext cx="56" cy="56"/>
              </a:xfrm>
              <a:custGeom>
                <a:avLst/>
                <a:gdLst>
                  <a:gd name="T0" fmla="*/ 21 w 26"/>
                  <a:gd name="T1" fmla="*/ 21 h 26"/>
                  <a:gd name="T2" fmla="*/ 5 w 26"/>
                  <a:gd name="T3" fmla="*/ 21 h 26"/>
                  <a:gd name="T4" fmla="*/ 5 w 26"/>
                  <a:gd name="T5" fmla="*/ 5 h 26"/>
                  <a:gd name="T6" fmla="*/ 21 w 26"/>
                  <a:gd name="T7" fmla="*/ 5 h 26"/>
                  <a:gd name="T8" fmla="*/ 21 w 26"/>
                  <a:gd name="T9" fmla="*/ 21 h 26"/>
                </a:gdLst>
                <a:ahLst/>
                <a:cxnLst>
                  <a:cxn ang="0">
                    <a:pos x="T0" y="T1"/>
                  </a:cxn>
                  <a:cxn ang="0">
                    <a:pos x="T2" y="T3"/>
                  </a:cxn>
                  <a:cxn ang="0">
                    <a:pos x="T4" y="T5"/>
                  </a:cxn>
                  <a:cxn ang="0">
                    <a:pos x="T6" y="T7"/>
                  </a:cxn>
                  <a:cxn ang="0">
                    <a:pos x="T8" y="T9"/>
                  </a:cxn>
                </a:cxnLst>
                <a:rect l="0" t="0" r="r" b="b"/>
                <a:pathLst>
                  <a:path w="26" h="26">
                    <a:moveTo>
                      <a:pt x="21" y="21"/>
                    </a:moveTo>
                    <a:cubicBezTo>
                      <a:pt x="17" y="26"/>
                      <a:pt x="9" y="26"/>
                      <a:pt x="5" y="21"/>
                    </a:cubicBezTo>
                    <a:cubicBezTo>
                      <a:pt x="0" y="17"/>
                      <a:pt x="0" y="9"/>
                      <a:pt x="5" y="5"/>
                    </a:cubicBezTo>
                    <a:cubicBezTo>
                      <a:pt x="9" y="0"/>
                      <a:pt x="17" y="0"/>
                      <a:pt x="21" y="5"/>
                    </a:cubicBezTo>
                    <a:cubicBezTo>
                      <a:pt x="26" y="9"/>
                      <a:pt x="26" y="17"/>
                      <a:pt x="21" y="21"/>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7" name="Line 109">
                <a:extLst>
                  <a:ext uri="{FF2B5EF4-FFF2-40B4-BE49-F238E27FC236}">
                    <a16:creationId xmlns:a16="http://schemas.microsoft.com/office/drawing/2014/main" id="{F6DD1C61-9590-4327-9EFB-963BC1C55315}"/>
                  </a:ext>
                </a:extLst>
              </p:cNvPr>
              <p:cNvSpPr>
                <a:spLocks noChangeShapeType="1"/>
              </p:cNvSpPr>
              <p:nvPr/>
            </p:nvSpPr>
            <p:spPr bwMode="auto">
              <a:xfrm>
                <a:off x="5434" y="2795"/>
                <a:ext cx="6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8" name="Line 110">
                <a:extLst>
                  <a:ext uri="{FF2B5EF4-FFF2-40B4-BE49-F238E27FC236}">
                    <a16:creationId xmlns:a16="http://schemas.microsoft.com/office/drawing/2014/main" id="{C73A823A-59F9-42C4-91EF-3A7F6C5DC2E5}"/>
                  </a:ext>
                </a:extLst>
              </p:cNvPr>
              <p:cNvSpPr>
                <a:spLocks noChangeShapeType="1"/>
              </p:cNvSpPr>
              <p:nvPr/>
            </p:nvSpPr>
            <p:spPr bwMode="auto">
              <a:xfrm>
                <a:off x="5468" y="2795"/>
                <a:ext cx="0" cy="5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9" name="Line 111">
                <a:extLst>
                  <a:ext uri="{FF2B5EF4-FFF2-40B4-BE49-F238E27FC236}">
                    <a16:creationId xmlns:a16="http://schemas.microsoft.com/office/drawing/2014/main" id="{ACB31989-E456-47DA-A804-3569E1D39456}"/>
                  </a:ext>
                </a:extLst>
              </p:cNvPr>
              <p:cNvSpPr>
                <a:spLocks noChangeShapeType="1"/>
              </p:cNvSpPr>
              <p:nvPr/>
            </p:nvSpPr>
            <p:spPr bwMode="auto">
              <a:xfrm>
                <a:off x="5604" y="2846"/>
                <a:ext cx="42" cy="4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0" name="Line 112">
                <a:extLst>
                  <a:ext uri="{FF2B5EF4-FFF2-40B4-BE49-F238E27FC236}">
                    <a16:creationId xmlns:a16="http://schemas.microsoft.com/office/drawing/2014/main" id="{684274CF-7F88-4991-8580-0CB63004E2ED}"/>
                  </a:ext>
                </a:extLst>
              </p:cNvPr>
              <p:cNvSpPr>
                <a:spLocks noChangeShapeType="1"/>
              </p:cNvSpPr>
              <p:nvPr/>
            </p:nvSpPr>
            <p:spPr bwMode="auto">
              <a:xfrm flipH="1">
                <a:off x="5593" y="2867"/>
                <a:ext cx="32" cy="3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1" name="Line 113">
                <a:extLst>
                  <a:ext uri="{FF2B5EF4-FFF2-40B4-BE49-F238E27FC236}">
                    <a16:creationId xmlns:a16="http://schemas.microsoft.com/office/drawing/2014/main" id="{C7215CC8-FAD7-4655-8364-E3F20C3B9DFA}"/>
                  </a:ext>
                </a:extLst>
              </p:cNvPr>
              <p:cNvSpPr>
                <a:spLocks noChangeShapeType="1"/>
              </p:cNvSpPr>
              <p:nvPr/>
            </p:nvSpPr>
            <p:spPr bwMode="auto">
              <a:xfrm flipH="1">
                <a:off x="5425" y="3041"/>
                <a:ext cx="26" cy="26"/>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2" name="Line 114">
                <a:extLst>
                  <a:ext uri="{FF2B5EF4-FFF2-40B4-BE49-F238E27FC236}">
                    <a16:creationId xmlns:a16="http://schemas.microsoft.com/office/drawing/2014/main" id="{6F6A52EB-F6DF-4B12-B1F6-793674EE276F}"/>
                  </a:ext>
                </a:extLst>
              </p:cNvPr>
              <p:cNvSpPr>
                <a:spLocks noChangeShapeType="1"/>
              </p:cNvSpPr>
              <p:nvPr/>
            </p:nvSpPr>
            <p:spPr bwMode="auto">
              <a:xfrm>
                <a:off x="5272" y="2914"/>
                <a:ext cx="94"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3" name="Line 115">
                <a:extLst>
                  <a:ext uri="{FF2B5EF4-FFF2-40B4-BE49-F238E27FC236}">
                    <a16:creationId xmlns:a16="http://schemas.microsoft.com/office/drawing/2014/main" id="{0AE98523-0BAE-472B-BDEB-7C449161DF12}"/>
                  </a:ext>
                </a:extLst>
              </p:cNvPr>
              <p:cNvSpPr>
                <a:spLocks noChangeShapeType="1"/>
              </p:cNvSpPr>
              <p:nvPr/>
            </p:nvSpPr>
            <p:spPr bwMode="auto">
              <a:xfrm>
                <a:off x="5238" y="2990"/>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4" name="Line 116">
                <a:extLst>
                  <a:ext uri="{FF2B5EF4-FFF2-40B4-BE49-F238E27FC236}">
                    <a16:creationId xmlns:a16="http://schemas.microsoft.com/office/drawing/2014/main" id="{B18F8083-1F9A-4AC3-A14D-463BC40FF661}"/>
                  </a:ext>
                </a:extLst>
              </p:cNvPr>
              <p:cNvSpPr>
                <a:spLocks noChangeShapeType="1"/>
              </p:cNvSpPr>
              <p:nvPr/>
            </p:nvSpPr>
            <p:spPr bwMode="auto">
              <a:xfrm>
                <a:off x="5255" y="3084"/>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5" name="Line 117">
                <a:extLst>
                  <a:ext uri="{FF2B5EF4-FFF2-40B4-BE49-F238E27FC236}">
                    <a16:creationId xmlns:a16="http://schemas.microsoft.com/office/drawing/2014/main" id="{2B7E6264-B02E-4F8B-A831-E94D0152BD37}"/>
                  </a:ext>
                </a:extLst>
              </p:cNvPr>
              <p:cNvSpPr>
                <a:spLocks noChangeShapeType="1"/>
              </p:cNvSpPr>
              <p:nvPr/>
            </p:nvSpPr>
            <p:spPr bwMode="auto">
              <a:xfrm>
                <a:off x="5281" y="3118"/>
                <a:ext cx="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6" name="Line 118">
                <a:extLst>
                  <a:ext uri="{FF2B5EF4-FFF2-40B4-BE49-F238E27FC236}">
                    <a16:creationId xmlns:a16="http://schemas.microsoft.com/office/drawing/2014/main" id="{1A7AA234-8F13-4797-814D-BC247789B746}"/>
                  </a:ext>
                </a:extLst>
              </p:cNvPr>
              <p:cNvSpPr>
                <a:spLocks noChangeShapeType="1"/>
              </p:cNvSpPr>
              <p:nvPr/>
            </p:nvSpPr>
            <p:spPr bwMode="auto">
              <a:xfrm flipH="1">
                <a:off x="5485" y="2926"/>
                <a:ext cx="81" cy="8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50" name="Group 249">
            <a:extLst>
              <a:ext uri="{FF2B5EF4-FFF2-40B4-BE49-F238E27FC236}">
                <a16:creationId xmlns:a16="http://schemas.microsoft.com/office/drawing/2014/main" id="{56CE69C4-4F37-4630-840C-6A544B1D1C4A}"/>
              </a:ext>
            </a:extLst>
          </p:cNvPr>
          <p:cNvGrpSpPr/>
          <p:nvPr/>
        </p:nvGrpSpPr>
        <p:grpSpPr>
          <a:xfrm>
            <a:off x="6100509" y="4610436"/>
            <a:ext cx="741246" cy="741246"/>
            <a:chOff x="6100509" y="4610436"/>
            <a:chExt cx="741246" cy="741246"/>
          </a:xfrm>
        </p:grpSpPr>
        <p:sp>
          <p:nvSpPr>
            <p:cNvPr id="244" name="Ellipse 60">
              <a:extLst>
                <a:ext uri="{FF2B5EF4-FFF2-40B4-BE49-F238E27FC236}">
                  <a16:creationId xmlns:a16="http://schemas.microsoft.com/office/drawing/2014/main" id="{4E29BA90-E170-4A4F-87BD-111CC4CFCAA1}"/>
                </a:ext>
              </a:extLst>
            </p:cNvPr>
            <p:cNvSpPr/>
            <p:nvPr/>
          </p:nvSpPr>
          <p:spPr>
            <a:xfrm>
              <a:off x="6100509"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14" name="Group 19">
              <a:extLst>
                <a:ext uri="{FF2B5EF4-FFF2-40B4-BE49-F238E27FC236}">
                  <a16:creationId xmlns:a16="http://schemas.microsoft.com/office/drawing/2014/main" id="{9DF58B0E-B734-43DE-B791-DDC26E110519}"/>
                </a:ext>
              </a:extLst>
            </p:cNvPr>
            <p:cNvGrpSpPr>
              <a:grpSpLocks noChangeAspect="1"/>
            </p:cNvGrpSpPr>
            <p:nvPr/>
          </p:nvGrpSpPr>
          <p:grpSpPr bwMode="auto">
            <a:xfrm>
              <a:off x="6258362" y="4739118"/>
              <a:ext cx="425541" cy="426733"/>
              <a:chOff x="5448" y="2047"/>
              <a:chExt cx="357" cy="358"/>
            </a:xfrm>
          </p:grpSpPr>
          <p:sp>
            <p:nvSpPr>
              <p:cNvPr id="115" name="Freeform 20">
                <a:extLst>
                  <a:ext uri="{FF2B5EF4-FFF2-40B4-BE49-F238E27FC236}">
                    <a16:creationId xmlns:a16="http://schemas.microsoft.com/office/drawing/2014/main" id="{8F7179F3-BAEA-42C4-9BBE-F3EEDE650922}"/>
                  </a:ext>
                </a:extLst>
              </p:cNvPr>
              <p:cNvSpPr>
                <a:spLocks/>
              </p:cNvSpPr>
              <p:nvPr/>
            </p:nvSpPr>
            <p:spPr bwMode="auto">
              <a:xfrm>
                <a:off x="5541" y="2218"/>
                <a:ext cx="78" cy="125"/>
              </a:xfrm>
              <a:custGeom>
                <a:avLst/>
                <a:gdLst>
                  <a:gd name="T0" fmla="*/ 0 w 20"/>
                  <a:gd name="T1" fmla="*/ 24 h 32"/>
                  <a:gd name="T2" fmla="*/ 0 w 20"/>
                  <a:gd name="T3" fmla="*/ 24 h 32"/>
                  <a:gd name="T4" fmla="*/ 8 w 20"/>
                  <a:gd name="T5" fmla="*/ 32 h 32"/>
                  <a:gd name="T6" fmla="*/ 12 w 20"/>
                  <a:gd name="T7" fmla="*/ 32 h 32"/>
                  <a:gd name="T8" fmla="*/ 20 w 20"/>
                  <a:gd name="T9" fmla="*/ 24 h 32"/>
                  <a:gd name="T10" fmla="*/ 20 w 20"/>
                  <a:gd name="T11" fmla="*/ 24 h 32"/>
                  <a:gd name="T12" fmla="*/ 20 w 20"/>
                  <a:gd name="T13" fmla="*/ 24 h 32"/>
                  <a:gd name="T14" fmla="*/ 12 w 20"/>
                  <a:gd name="T15" fmla="*/ 16 h 32"/>
                  <a:gd name="T16" fmla="*/ 8 w 20"/>
                  <a:gd name="T17" fmla="*/ 16 h 32"/>
                  <a:gd name="T18" fmla="*/ 12 w 20"/>
                  <a:gd name="T19" fmla="*/ 16 h 32"/>
                  <a:gd name="T20" fmla="*/ 20 w 20"/>
                  <a:gd name="T21" fmla="*/ 8 h 32"/>
                  <a:gd name="T22" fmla="*/ 20 w 20"/>
                  <a:gd name="T23" fmla="*/ 8 h 32"/>
                  <a:gd name="T24" fmla="*/ 20 w 20"/>
                  <a:gd name="T25" fmla="*/ 8 h 32"/>
                  <a:gd name="T26" fmla="*/ 12 w 20"/>
                  <a:gd name="T27" fmla="*/ 0 h 32"/>
                  <a:gd name="T28" fmla="*/ 8 w 20"/>
                  <a:gd name="T29" fmla="*/ 0 h 32"/>
                  <a:gd name="T30" fmla="*/ 0 w 20"/>
                  <a:gd name="T31" fmla="*/ 8 h 32"/>
                  <a:gd name="T32" fmla="*/ 0 w 20"/>
                  <a:gd name="T3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2">
                    <a:moveTo>
                      <a:pt x="0" y="24"/>
                    </a:moveTo>
                    <a:cubicBezTo>
                      <a:pt x="0" y="24"/>
                      <a:pt x="0" y="24"/>
                      <a:pt x="0" y="24"/>
                    </a:cubicBezTo>
                    <a:cubicBezTo>
                      <a:pt x="0" y="28"/>
                      <a:pt x="4" y="32"/>
                      <a:pt x="8" y="32"/>
                    </a:cubicBezTo>
                    <a:cubicBezTo>
                      <a:pt x="12" y="32"/>
                      <a:pt x="12" y="32"/>
                      <a:pt x="12" y="32"/>
                    </a:cubicBezTo>
                    <a:cubicBezTo>
                      <a:pt x="16" y="32"/>
                      <a:pt x="20" y="28"/>
                      <a:pt x="20" y="24"/>
                    </a:cubicBezTo>
                    <a:cubicBezTo>
                      <a:pt x="20" y="24"/>
                      <a:pt x="20" y="24"/>
                      <a:pt x="20" y="24"/>
                    </a:cubicBezTo>
                    <a:cubicBezTo>
                      <a:pt x="20" y="24"/>
                      <a:pt x="20" y="24"/>
                      <a:pt x="20" y="24"/>
                    </a:cubicBezTo>
                    <a:cubicBezTo>
                      <a:pt x="20" y="20"/>
                      <a:pt x="16" y="16"/>
                      <a:pt x="12" y="16"/>
                    </a:cubicBezTo>
                    <a:cubicBezTo>
                      <a:pt x="8" y="16"/>
                      <a:pt x="8" y="16"/>
                      <a:pt x="8" y="16"/>
                    </a:cubicBezTo>
                    <a:cubicBezTo>
                      <a:pt x="12" y="16"/>
                      <a:pt x="12" y="16"/>
                      <a:pt x="12" y="16"/>
                    </a:cubicBezTo>
                    <a:cubicBezTo>
                      <a:pt x="16" y="16"/>
                      <a:pt x="20" y="12"/>
                      <a:pt x="20" y="8"/>
                    </a:cubicBezTo>
                    <a:cubicBezTo>
                      <a:pt x="20" y="8"/>
                      <a:pt x="20" y="8"/>
                      <a:pt x="20" y="8"/>
                    </a:cubicBezTo>
                    <a:cubicBezTo>
                      <a:pt x="20" y="8"/>
                      <a:pt x="20" y="8"/>
                      <a:pt x="20" y="8"/>
                    </a:cubicBezTo>
                    <a:cubicBezTo>
                      <a:pt x="20" y="4"/>
                      <a:pt x="16" y="0"/>
                      <a:pt x="12" y="0"/>
                    </a:cubicBezTo>
                    <a:cubicBezTo>
                      <a:pt x="8" y="0"/>
                      <a:pt x="8" y="0"/>
                      <a:pt x="8" y="0"/>
                    </a:cubicBezTo>
                    <a:cubicBezTo>
                      <a:pt x="4" y="0"/>
                      <a:pt x="0" y="4"/>
                      <a:pt x="0" y="8"/>
                    </a:cubicBezTo>
                    <a:cubicBezTo>
                      <a:pt x="0" y="8"/>
                      <a:pt x="0" y="8"/>
                      <a:pt x="0" y="8"/>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6" name="Freeform 21">
                <a:extLst>
                  <a:ext uri="{FF2B5EF4-FFF2-40B4-BE49-F238E27FC236}">
                    <a16:creationId xmlns:a16="http://schemas.microsoft.com/office/drawing/2014/main" id="{FC0E18B7-6BD3-42EB-BBE5-22D0B6FF8C0C}"/>
                  </a:ext>
                </a:extLst>
              </p:cNvPr>
              <p:cNvSpPr>
                <a:spLocks/>
              </p:cNvSpPr>
              <p:nvPr/>
            </p:nvSpPr>
            <p:spPr bwMode="auto">
              <a:xfrm>
                <a:off x="5448" y="2094"/>
                <a:ext cx="357" cy="311"/>
              </a:xfrm>
              <a:custGeom>
                <a:avLst/>
                <a:gdLst>
                  <a:gd name="T0" fmla="*/ 88 w 92"/>
                  <a:gd name="T1" fmla="*/ 80 h 80"/>
                  <a:gd name="T2" fmla="*/ 4 w 92"/>
                  <a:gd name="T3" fmla="*/ 80 h 80"/>
                  <a:gd name="T4" fmla="*/ 0 w 92"/>
                  <a:gd name="T5" fmla="*/ 76 h 80"/>
                  <a:gd name="T6" fmla="*/ 0 w 92"/>
                  <a:gd name="T7" fmla="*/ 4 h 80"/>
                  <a:gd name="T8" fmla="*/ 4 w 92"/>
                  <a:gd name="T9" fmla="*/ 0 h 80"/>
                  <a:gd name="T10" fmla="*/ 88 w 92"/>
                  <a:gd name="T11" fmla="*/ 0 h 80"/>
                  <a:gd name="T12" fmla="*/ 92 w 92"/>
                  <a:gd name="T13" fmla="*/ 4 h 80"/>
                  <a:gd name="T14" fmla="*/ 92 w 92"/>
                  <a:gd name="T15" fmla="*/ 76 h 80"/>
                  <a:gd name="T16" fmla="*/ 88 w 92"/>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8" y="80"/>
                    </a:moveTo>
                    <a:cubicBezTo>
                      <a:pt x="4" y="80"/>
                      <a:pt x="4" y="80"/>
                      <a:pt x="4" y="80"/>
                    </a:cubicBezTo>
                    <a:cubicBezTo>
                      <a:pt x="2" y="80"/>
                      <a:pt x="0" y="78"/>
                      <a:pt x="0" y="76"/>
                    </a:cubicBezTo>
                    <a:cubicBezTo>
                      <a:pt x="0" y="4"/>
                      <a:pt x="0" y="4"/>
                      <a:pt x="0" y="4"/>
                    </a:cubicBezTo>
                    <a:cubicBezTo>
                      <a:pt x="0" y="2"/>
                      <a:pt x="2" y="0"/>
                      <a:pt x="4" y="0"/>
                    </a:cubicBezTo>
                    <a:cubicBezTo>
                      <a:pt x="88" y="0"/>
                      <a:pt x="88" y="0"/>
                      <a:pt x="88" y="0"/>
                    </a:cubicBezTo>
                    <a:cubicBezTo>
                      <a:pt x="90" y="0"/>
                      <a:pt x="92" y="2"/>
                      <a:pt x="92" y="4"/>
                    </a:cubicBezTo>
                    <a:cubicBezTo>
                      <a:pt x="92" y="76"/>
                      <a:pt x="92" y="76"/>
                      <a:pt x="92" y="76"/>
                    </a:cubicBezTo>
                    <a:cubicBezTo>
                      <a:pt x="92" y="78"/>
                      <a:pt x="90" y="80"/>
                      <a:pt x="88" y="80"/>
                    </a:cubicBez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7" name="Line 22">
                <a:extLst>
                  <a:ext uri="{FF2B5EF4-FFF2-40B4-BE49-F238E27FC236}">
                    <a16:creationId xmlns:a16="http://schemas.microsoft.com/office/drawing/2014/main" id="{F3A640B4-46F0-4409-A73E-B9E81059C66E}"/>
                  </a:ext>
                </a:extLst>
              </p:cNvPr>
              <p:cNvSpPr>
                <a:spLocks noChangeShapeType="1"/>
              </p:cNvSpPr>
              <p:nvPr/>
            </p:nvSpPr>
            <p:spPr bwMode="auto">
              <a:xfrm>
                <a:off x="5448" y="2172"/>
                <a:ext cx="357" cy="0"/>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8" name="Line 23">
                <a:extLst>
                  <a:ext uri="{FF2B5EF4-FFF2-40B4-BE49-F238E27FC236}">
                    <a16:creationId xmlns:a16="http://schemas.microsoft.com/office/drawing/2014/main" id="{E25A87EA-1CFB-4C4A-8E69-B2D4AD89BE41}"/>
                  </a:ext>
                </a:extLst>
              </p:cNvPr>
              <p:cNvSpPr>
                <a:spLocks noChangeShapeType="1"/>
              </p:cNvSpPr>
              <p:nvPr/>
            </p:nvSpPr>
            <p:spPr bwMode="auto">
              <a:xfrm>
                <a:off x="5743"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9" name="Line 24">
                <a:extLst>
                  <a:ext uri="{FF2B5EF4-FFF2-40B4-BE49-F238E27FC236}">
                    <a16:creationId xmlns:a16="http://schemas.microsoft.com/office/drawing/2014/main" id="{43E117CF-B6A4-4128-8A9D-B814D692EB4A}"/>
                  </a:ext>
                </a:extLst>
              </p:cNvPr>
              <p:cNvSpPr>
                <a:spLocks noChangeShapeType="1"/>
              </p:cNvSpPr>
              <p:nvPr/>
            </p:nvSpPr>
            <p:spPr bwMode="auto">
              <a:xfrm>
                <a:off x="5510"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0" name="Freeform 25">
                <a:extLst>
                  <a:ext uri="{FF2B5EF4-FFF2-40B4-BE49-F238E27FC236}">
                    <a16:creationId xmlns:a16="http://schemas.microsoft.com/office/drawing/2014/main" id="{D2A52365-6044-4B9E-9706-C7EE8F9C39AF}"/>
                  </a:ext>
                </a:extLst>
              </p:cNvPr>
              <p:cNvSpPr>
                <a:spLocks/>
              </p:cNvSpPr>
              <p:nvPr/>
            </p:nvSpPr>
            <p:spPr bwMode="auto">
              <a:xfrm>
                <a:off x="5665" y="2218"/>
                <a:ext cx="31" cy="125"/>
              </a:xfrm>
              <a:custGeom>
                <a:avLst/>
                <a:gdLst>
                  <a:gd name="T0" fmla="*/ 31 w 31"/>
                  <a:gd name="T1" fmla="*/ 125 h 125"/>
                  <a:gd name="T2" fmla="*/ 31 w 31"/>
                  <a:gd name="T3" fmla="*/ 0 h 125"/>
                  <a:gd name="T4" fmla="*/ 0 w 31"/>
                  <a:gd name="T5" fmla="*/ 31 h 125"/>
                </a:gdLst>
                <a:ahLst/>
                <a:cxnLst>
                  <a:cxn ang="0">
                    <a:pos x="T0" y="T1"/>
                  </a:cxn>
                  <a:cxn ang="0">
                    <a:pos x="T2" y="T3"/>
                  </a:cxn>
                  <a:cxn ang="0">
                    <a:pos x="T4" y="T5"/>
                  </a:cxn>
                </a:cxnLst>
                <a:rect l="0" t="0" r="r" b="b"/>
                <a:pathLst>
                  <a:path w="31" h="125">
                    <a:moveTo>
                      <a:pt x="31" y="125"/>
                    </a:moveTo>
                    <a:lnTo>
                      <a:pt x="31" y="0"/>
                    </a:lnTo>
                    <a:lnTo>
                      <a:pt x="0" y="31"/>
                    </a:ln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8" name="Group 27">
            <a:extLst>
              <a:ext uri="{FF2B5EF4-FFF2-40B4-BE49-F238E27FC236}">
                <a16:creationId xmlns:a16="http://schemas.microsoft.com/office/drawing/2014/main" id="{22D8010E-F780-4324-9F13-54DEF6D18A51}"/>
              </a:ext>
            </a:extLst>
          </p:cNvPr>
          <p:cNvGrpSpPr/>
          <p:nvPr/>
        </p:nvGrpSpPr>
        <p:grpSpPr>
          <a:xfrm>
            <a:off x="407988" y="4610436"/>
            <a:ext cx="741246" cy="741246"/>
            <a:chOff x="407988" y="4610436"/>
            <a:chExt cx="741246" cy="741246"/>
          </a:xfrm>
        </p:grpSpPr>
        <p:sp>
          <p:nvSpPr>
            <p:cNvPr id="247" name="Ellipse 60">
              <a:extLst>
                <a:ext uri="{FF2B5EF4-FFF2-40B4-BE49-F238E27FC236}">
                  <a16:creationId xmlns:a16="http://schemas.microsoft.com/office/drawing/2014/main" id="{75883A40-F435-4FAB-947E-3B335A924667}"/>
                </a:ext>
              </a:extLst>
            </p:cNvPr>
            <p:cNvSpPr/>
            <p:nvPr/>
          </p:nvSpPr>
          <p:spPr>
            <a:xfrm>
              <a:off x="407988"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21" name="Group 41">
              <a:extLst>
                <a:ext uri="{FF2B5EF4-FFF2-40B4-BE49-F238E27FC236}">
                  <a16:creationId xmlns:a16="http://schemas.microsoft.com/office/drawing/2014/main" id="{69CE6579-925A-4198-8BD0-781C05B5A776}"/>
                </a:ext>
              </a:extLst>
            </p:cNvPr>
            <p:cNvGrpSpPr>
              <a:grpSpLocks noChangeAspect="1"/>
            </p:cNvGrpSpPr>
            <p:nvPr/>
          </p:nvGrpSpPr>
          <p:grpSpPr bwMode="auto">
            <a:xfrm>
              <a:off x="554238" y="4721694"/>
              <a:ext cx="476524" cy="477122"/>
              <a:chOff x="5380" y="106"/>
              <a:chExt cx="798" cy="799"/>
            </a:xfrm>
          </p:grpSpPr>
          <p:sp>
            <p:nvSpPr>
              <p:cNvPr id="122" name="Freeform 42">
                <a:extLst>
                  <a:ext uri="{FF2B5EF4-FFF2-40B4-BE49-F238E27FC236}">
                    <a16:creationId xmlns:a16="http://schemas.microsoft.com/office/drawing/2014/main" id="{E4060558-67B5-40C3-BBBD-5B72B9760E27}"/>
                  </a:ext>
                </a:extLst>
              </p:cNvPr>
              <p:cNvSpPr>
                <a:spLocks/>
              </p:cNvSpPr>
              <p:nvPr/>
            </p:nvSpPr>
            <p:spPr bwMode="auto">
              <a:xfrm>
                <a:off x="5380" y="208"/>
                <a:ext cx="697" cy="697"/>
              </a:xfrm>
              <a:custGeom>
                <a:avLst/>
                <a:gdLst>
                  <a:gd name="T0" fmla="*/ 173 w 337"/>
                  <a:gd name="T1" fmla="*/ 0 h 337"/>
                  <a:gd name="T2" fmla="*/ 11 w 337"/>
                  <a:gd name="T3" fmla="*/ 182 h 337"/>
                  <a:gd name="T4" fmla="*/ 155 w 337"/>
                  <a:gd name="T5" fmla="*/ 326 h 337"/>
                  <a:gd name="T6" fmla="*/ 337 w 337"/>
                  <a:gd name="T7" fmla="*/ 164 h 337"/>
                  <a:gd name="T8" fmla="*/ 173 w 337"/>
                  <a:gd name="T9" fmla="*/ 164 h 337"/>
                  <a:gd name="T10" fmla="*/ 173 w 337"/>
                  <a:gd name="T11" fmla="*/ 0 h 337"/>
                </a:gdLst>
                <a:ahLst/>
                <a:cxnLst>
                  <a:cxn ang="0">
                    <a:pos x="T0" y="T1"/>
                  </a:cxn>
                  <a:cxn ang="0">
                    <a:pos x="T2" y="T3"/>
                  </a:cxn>
                  <a:cxn ang="0">
                    <a:pos x="T4" y="T5"/>
                  </a:cxn>
                  <a:cxn ang="0">
                    <a:pos x="T6" y="T7"/>
                  </a:cxn>
                  <a:cxn ang="0">
                    <a:pos x="T8" y="T9"/>
                  </a:cxn>
                  <a:cxn ang="0">
                    <a:pos x="T10" y="T11"/>
                  </a:cxn>
                </a:cxnLst>
                <a:rect l="0" t="0" r="r" b="b"/>
                <a:pathLst>
                  <a:path w="337" h="337">
                    <a:moveTo>
                      <a:pt x="173" y="0"/>
                    </a:moveTo>
                    <a:cubicBezTo>
                      <a:pt x="77" y="0"/>
                      <a:pt x="0" y="84"/>
                      <a:pt x="11" y="182"/>
                    </a:cubicBezTo>
                    <a:cubicBezTo>
                      <a:pt x="19" y="257"/>
                      <a:pt x="80" y="318"/>
                      <a:pt x="155" y="326"/>
                    </a:cubicBezTo>
                    <a:cubicBezTo>
                      <a:pt x="253" y="337"/>
                      <a:pt x="337" y="260"/>
                      <a:pt x="337" y="164"/>
                    </a:cubicBezTo>
                    <a:cubicBezTo>
                      <a:pt x="173" y="164"/>
                      <a:pt x="173" y="164"/>
                      <a:pt x="173" y="164"/>
                    </a:cubicBezTo>
                    <a:lnTo>
                      <a:pt x="173" y="0"/>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3" name="Freeform 43">
                <a:extLst>
                  <a:ext uri="{FF2B5EF4-FFF2-40B4-BE49-F238E27FC236}">
                    <a16:creationId xmlns:a16="http://schemas.microsoft.com/office/drawing/2014/main" id="{719CCF36-8D1D-4468-9BEC-8A074132DD22}"/>
                  </a:ext>
                </a:extLst>
              </p:cNvPr>
              <p:cNvSpPr>
                <a:spLocks/>
              </p:cNvSpPr>
              <p:nvPr/>
            </p:nvSpPr>
            <p:spPr bwMode="auto">
              <a:xfrm>
                <a:off x="5841" y="106"/>
                <a:ext cx="337" cy="337"/>
              </a:xfrm>
              <a:custGeom>
                <a:avLst/>
                <a:gdLst>
                  <a:gd name="T0" fmla="*/ 0 w 163"/>
                  <a:gd name="T1" fmla="*/ 163 h 163"/>
                  <a:gd name="T2" fmla="*/ 163 w 163"/>
                  <a:gd name="T3" fmla="*/ 163 h 163"/>
                  <a:gd name="T4" fmla="*/ 0 w 163"/>
                  <a:gd name="T5" fmla="*/ 0 h 163"/>
                  <a:gd name="T6" fmla="*/ 0 w 163"/>
                  <a:gd name="T7" fmla="*/ 163 h 163"/>
                </a:gdLst>
                <a:ahLst/>
                <a:cxnLst>
                  <a:cxn ang="0">
                    <a:pos x="T0" y="T1"/>
                  </a:cxn>
                  <a:cxn ang="0">
                    <a:pos x="T2" y="T3"/>
                  </a:cxn>
                  <a:cxn ang="0">
                    <a:pos x="T4" y="T5"/>
                  </a:cxn>
                  <a:cxn ang="0">
                    <a:pos x="T6" y="T7"/>
                  </a:cxn>
                </a:cxnLst>
                <a:rect l="0" t="0" r="r" b="b"/>
                <a:pathLst>
                  <a:path w="163" h="163">
                    <a:moveTo>
                      <a:pt x="0" y="163"/>
                    </a:moveTo>
                    <a:cubicBezTo>
                      <a:pt x="163" y="163"/>
                      <a:pt x="163" y="163"/>
                      <a:pt x="163" y="163"/>
                    </a:cubicBezTo>
                    <a:cubicBezTo>
                      <a:pt x="163" y="73"/>
                      <a:pt x="90" y="0"/>
                      <a:pt x="0" y="0"/>
                    </a:cubicBezTo>
                    <a:lnTo>
                      <a:pt x="0" y="163"/>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7" name="Group 26">
            <a:extLst>
              <a:ext uri="{FF2B5EF4-FFF2-40B4-BE49-F238E27FC236}">
                <a16:creationId xmlns:a16="http://schemas.microsoft.com/office/drawing/2014/main" id="{61E2F72B-9B06-47F7-A8C4-36539F88418B}"/>
              </a:ext>
            </a:extLst>
          </p:cNvPr>
          <p:cNvGrpSpPr/>
          <p:nvPr/>
        </p:nvGrpSpPr>
        <p:grpSpPr>
          <a:xfrm>
            <a:off x="407988" y="1642748"/>
            <a:ext cx="741246" cy="741246"/>
            <a:chOff x="407988" y="1642748"/>
            <a:chExt cx="741246" cy="741246"/>
          </a:xfrm>
        </p:grpSpPr>
        <p:sp>
          <p:nvSpPr>
            <p:cNvPr id="245" name="Ellipse 60">
              <a:extLst>
                <a:ext uri="{FF2B5EF4-FFF2-40B4-BE49-F238E27FC236}">
                  <a16:creationId xmlns:a16="http://schemas.microsoft.com/office/drawing/2014/main" id="{ADF6D461-3D47-46A3-99C9-214F03239CF4}"/>
                </a:ext>
              </a:extLst>
            </p:cNvPr>
            <p:cNvSpPr/>
            <p:nvPr/>
          </p:nvSpPr>
          <p:spPr>
            <a:xfrm>
              <a:off x="407988"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1BFED18-9C3D-46FB-903F-1E7BD1D4DC2D}"/>
                </a:ext>
              </a:extLst>
            </p:cNvPr>
            <p:cNvGrpSpPr/>
            <p:nvPr/>
          </p:nvGrpSpPr>
          <p:grpSpPr>
            <a:xfrm>
              <a:off x="536561" y="1777772"/>
              <a:ext cx="467474" cy="471199"/>
              <a:chOff x="-280784" y="1727394"/>
              <a:chExt cx="361897" cy="364781"/>
            </a:xfrm>
          </p:grpSpPr>
          <p:sp>
            <p:nvSpPr>
              <p:cNvPr id="138" name="Freeform 20">
                <a:extLst>
                  <a:ext uri="{FF2B5EF4-FFF2-40B4-BE49-F238E27FC236}">
                    <a16:creationId xmlns:a16="http://schemas.microsoft.com/office/drawing/2014/main" id="{4A5C2860-942A-45BF-9E31-9E94C4DC02BA}"/>
                  </a:ext>
                </a:extLst>
              </p:cNvPr>
              <p:cNvSpPr>
                <a:spLocks/>
              </p:cNvSpPr>
              <p:nvPr/>
            </p:nvSpPr>
            <p:spPr bwMode="auto">
              <a:xfrm>
                <a:off x="-207251" y="1874460"/>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9" name="Oval 21">
                <a:extLst>
                  <a:ext uri="{FF2B5EF4-FFF2-40B4-BE49-F238E27FC236}">
                    <a16:creationId xmlns:a16="http://schemas.microsoft.com/office/drawing/2014/main" id="{00328716-B4A4-4858-A913-579D68E1432B}"/>
                  </a:ext>
                </a:extLst>
              </p:cNvPr>
              <p:cNvSpPr>
                <a:spLocks noChangeArrowheads="1"/>
              </p:cNvSpPr>
              <p:nvPr/>
            </p:nvSpPr>
            <p:spPr bwMode="auto">
              <a:xfrm>
                <a:off x="-280784" y="1727394"/>
                <a:ext cx="269621" cy="269621"/>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0" name="Freeform 22">
                <a:extLst>
                  <a:ext uri="{FF2B5EF4-FFF2-40B4-BE49-F238E27FC236}">
                    <a16:creationId xmlns:a16="http://schemas.microsoft.com/office/drawing/2014/main" id="{63C7EF10-9D29-47CF-B13E-0618202628AB}"/>
                  </a:ext>
                </a:extLst>
              </p:cNvPr>
              <p:cNvSpPr>
                <a:spLocks/>
              </p:cNvSpPr>
              <p:nvPr/>
            </p:nvSpPr>
            <p:spPr bwMode="auto">
              <a:xfrm>
                <a:off x="-182740" y="1776416"/>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9" name="Freeform 31">
                <a:extLst>
                  <a:ext uri="{FF2B5EF4-FFF2-40B4-BE49-F238E27FC236}">
                    <a16:creationId xmlns:a16="http://schemas.microsoft.com/office/drawing/2014/main" id="{D5E00411-A534-44E2-9457-6B5576852470}"/>
                  </a:ext>
                </a:extLst>
              </p:cNvPr>
              <p:cNvSpPr>
                <a:spLocks/>
              </p:cNvSpPr>
              <p:nvPr/>
            </p:nvSpPr>
            <p:spPr bwMode="auto">
              <a:xfrm>
                <a:off x="-76045" y="1936458"/>
                <a:ext cx="157158" cy="155717"/>
              </a:xfrm>
              <a:custGeom>
                <a:avLst/>
                <a:gdLst>
                  <a:gd name="T0" fmla="*/ 14 w 51"/>
                  <a:gd name="T1" fmla="*/ 0 h 51"/>
                  <a:gd name="T2" fmla="*/ 48 w 51"/>
                  <a:gd name="T3" fmla="*/ 34 h 51"/>
                  <a:gd name="T4" fmla="*/ 48 w 51"/>
                  <a:gd name="T5" fmla="*/ 45 h 51"/>
                  <a:gd name="T6" fmla="*/ 45 w 51"/>
                  <a:gd name="T7" fmla="*/ 48 h 51"/>
                  <a:gd name="T8" fmla="*/ 34 w 51"/>
                  <a:gd name="T9" fmla="*/ 48 h 51"/>
                  <a:gd name="T10" fmla="*/ 0 w 51"/>
                  <a:gd name="T11" fmla="*/ 14 h 51"/>
                </a:gdLst>
                <a:ahLst/>
                <a:cxnLst>
                  <a:cxn ang="0">
                    <a:pos x="T0" y="T1"/>
                  </a:cxn>
                  <a:cxn ang="0">
                    <a:pos x="T2" y="T3"/>
                  </a:cxn>
                  <a:cxn ang="0">
                    <a:pos x="T4" y="T5"/>
                  </a:cxn>
                  <a:cxn ang="0">
                    <a:pos x="T6" y="T7"/>
                  </a:cxn>
                  <a:cxn ang="0">
                    <a:pos x="T8" y="T9"/>
                  </a:cxn>
                  <a:cxn ang="0">
                    <a:pos x="T10" y="T11"/>
                  </a:cxn>
                </a:cxnLst>
                <a:rect l="0" t="0" r="r" b="b"/>
                <a:pathLst>
                  <a:path w="51" h="51">
                    <a:moveTo>
                      <a:pt x="14" y="0"/>
                    </a:moveTo>
                    <a:cubicBezTo>
                      <a:pt x="48" y="34"/>
                      <a:pt x="48" y="34"/>
                      <a:pt x="48" y="34"/>
                    </a:cubicBezTo>
                    <a:cubicBezTo>
                      <a:pt x="51" y="37"/>
                      <a:pt x="51" y="42"/>
                      <a:pt x="48" y="45"/>
                    </a:cubicBezTo>
                    <a:cubicBezTo>
                      <a:pt x="45" y="48"/>
                      <a:pt x="45" y="48"/>
                      <a:pt x="45" y="48"/>
                    </a:cubicBezTo>
                    <a:cubicBezTo>
                      <a:pt x="42" y="51"/>
                      <a:pt x="37" y="51"/>
                      <a:pt x="34" y="48"/>
                    </a:cubicBezTo>
                    <a:cubicBezTo>
                      <a:pt x="0" y="14"/>
                      <a:pt x="0" y="14"/>
                      <a:pt x="0" y="1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6" name="Group 25">
            <a:extLst>
              <a:ext uri="{FF2B5EF4-FFF2-40B4-BE49-F238E27FC236}">
                <a16:creationId xmlns:a16="http://schemas.microsoft.com/office/drawing/2014/main" id="{7C358D8D-86FD-4864-AB4C-10A7CA6FD1EC}"/>
              </a:ext>
            </a:extLst>
          </p:cNvPr>
          <p:cNvGrpSpPr/>
          <p:nvPr/>
        </p:nvGrpSpPr>
        <p:grpSpPr>
          <a:xfrm>
            <a:off x="407988" y="3126592"/>
            <a:ext cx="741246" cy="741246"/>
            <a:chOff x="-1279867" y="3126592"/>
            <a:chExt cx="741246" cy="741246"/>
          </a:xfrm>
        </p:grpSpPr>
        <p:sp>
          <p:nvSpPr>
            <p:cNvPr id="248" name="Ellipse 60">
              <a:extLst>
                <a:ext uri="{FF2B5EF4-FFF2-40B4-BE49-F238E27FC236}">
                  <a16:creationId xmlns:a16="http://schemas.microsoft.com/office/drawing/2014/main" id="{30B8CB96-42FB-44BC-8587-56C0B1AD110D}"/>
                </a:ext>
              </a:extLst>
            </p:cNvPr>
            <p:cNvSpPr/>
            <p:nvPr/>
          </p:nvSpPr>
          <p:spPr>
            <a:xfrm>
              <a:off x="-1279867"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FED01553-093A-4B7D-A2D9-1D4A6A17E94D}"/>
                </a:ext>
              </a:extLst>
            </p:cNvPr>
            <p:cNvGrpSpPr/>
            <p:nvPr/>
          </p:nvGrpSpPr>
          <p:grpSpPr>
            <a:xfrm>
              <a:off x="-1151707" y="3266393"/>
              <a:ext cx="484926" cy="461644"/>
              <a:chOff x="-323410" y="4022814"/>
              <a:chExt cx="382143" cy="363797"/>
            </a:xfrm>
          </p:grpSpPr>
          <p:grpSp>
            <p:nvGrpSpPr>
              <p:cNvPr id="8" name="Group 7">
                <a:extLst>
                  <a:ext uri="{FF2B5EF4-FFF2-40B4-BE49-F238E27FC236}">
                    <a16:creationId xmlns:a16="http://schemas.microsoft.com/office/drawing/2014/main" id="{41D52CEF-5EF6-43F3-9432-0740A48ACCCF}"/>
                  </a:ext>
                </a:extLst>
              </p:cNvPr>
              <p:cNvGrpSpPr/>
              <p:nvPr/>
            </p:nvGrpSpPr>
            <p:grpSpPr>
              <a:xfrm>
                <a:off x="-193616" y="4215034"/>
                <a:ext cx="122555" cy="171577"/>
                <a:chOff x="-193616" y="4215034"/>
                <a:chExt cx="122555" cy="171577"/>
              </a:xfrm>
            </p:grpSpPr>
            <p:sp>
              <p:nvSpPr>
                <p:cNvPr id="191" name="Freeform 20">
                  <a:extLst>
                    <a:ext uri="{FF2B5EF4-FFF2-40B4-BE49-F238E27FC236}">
                      <a16:creationId xmlns:a16="http://schemas.microsoft.com/office/drawing/2014/main" id="{8955A99D-1EB6-4AA5-8BFE-6B45425B9B3C}"/>
                    </a:ext>
                  </a:extLst>
                </p:cNvPr>
                <p:cNvSpPr>
                  <a:spLocks/>
                </p:cNvSpPr>
                <p:nvPr/>
              </p:nvSpPr>
              <p:spPr bwMode="auto">
                <a:xfrm>
                  <a:off x="-193616" y="4313078"/>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2" name="Freeform 22">
                  <a:extLst>
                    <a:ext uri="{FF2B5EF4-FFF2-40B4-BE49-F238E27FC236}">
                      <a16:creationId xmlns:a16="http://schemas.microsoft.com/office/drawing/2014/main" id="{C9365944-83F7-450B-8BD8-68A4DEDDAA8C}"/>
                    </a:ext>
                  </a:extLst>
                </p:cNvPr>
                <p:cNvSpPr>
                  <a:spLocks/>
                </p:cNvSpPr>
                <p:nvPr/>
              </p:nvSpPr>
              <p:spPr bwMode="auto">
                <a:xfrm>
                  <a:off x="-169105" y="4215034"/>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B8D6C0C5-595D-4A67-8A5F-E04B2EBFE295}"/>
                  </a:ext>
                </a:extLst>
              </p:cNvPr>
              <p:cNvGrpSpPr/>
              <p:nvPr/>
            </p:nvGrpSpPr>
            <p:grpSpPr>
              <a:xfrm>
                <a:off x="-323410" y="4158722"/>
                <a:ext cx="122555" cy="173019"/>
                <a:chOff x="-323410" y="4158722"/>
                <a:chExt cx="122555" cy="173019"/>
              </a:xfrm>
            </p:grpSpPr>
            <p:sp>
              <p:nvSpPr>
                <p:cNvPr id="193" name="Freeform 23">
                  <a:extLst>
                    <a:ext uri="{FF2B5EF4-FFF2-40B4-BE49-F238E27FC236}">
                      <a16:creationId xmlns:a16="http://schemas.microsoft.com/office/drawing/2014/main" id="{A9BA327D-88EB-4F23-ACB0-C71EBB94D1C6}"/>
                    </a:ext>
                  </a:extLst>
                </p:cNvPr>
                <p:cNvSpPr>
                  <a:spLocks/>
                </p:cNvSpPr>
                <p:nvPr/>
              </p:nvSpPr>
              <p:spPr bwMode="auto">
                <a:xfrm>
                  <a:off x="-323410" y="4256766"/>
                  <a:ext cx="122555" cy="74975"/>
                </a:xfrm>
                <a:custGeom>
                  <a:avLst/>
                  <a:gdLst>
                    <a:gd name="T0" fmla="*/ 40 w 40"/>
                    <a:gd name="T1" fmla="*/ 12 h 24"/>
                    <a:gd name="T2" fmla="*/ 20 w 40"/>
                    <a:gd name="T3" fmla="*/ 0 h 24"/>
                    <a:gd name="T4" fmla="*/ 0 w 40"/>
                    <a:gd name="T5" fmla="*/ 12 h 24"/>
                    <a:gd name="T6" fmla="*/ 0 w 40"/>
                    <a:gd name="T7" fmla="*/ 24 h 24"/>
                  </a:gdLst>
                  <a:ahLst/>
                  <a:cxnLst>
                    <a:cxn ang="0">
                      <a:pos x="T0" y="T1"/>
                    </a:cxn>
                    <a:cxn ang="0">
                      <a:pos x="T2" y="T3"/>
                    </a:cxn>
                    <a:cxn ang="0">
                      <a:pos x="T4" y="T5"/>
                    </a:cxn>
                    <a:cxn ang="0">
                      <a:pos x="T6" y="T7"/>
                    </a:cxn>
                  </a:cxnLst>
                  <a:rect l="0" t="0" r="r" b="b"/>
                  <a:pathLst>
                    <a:path w="40" h="24">
                      <a:moveTo>
                        <a:pt x="40" y="12"/>
                      </a:move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4" name="Freeform 24">
                  <a:extLst>
                    <a:ext uri="{FF2B5EF4-FFF2-40B4-BE49-F238E27FC236}">
                      <a16:creationId xmlns:a16="http://schemas.microsoft.com/office/drawing/2014/main" id="{6883B98E-11D0-4168-B84E-8AEA8F1B4A41}"/>
                    </a:ext>
                  </a:extLst>
                </p:cNvPr>
                <p:cNvSpPr>
                  <a:spLocks/>
                </p:cNvSpPr>
                <p:nvPr/>
              </p:nvSpPr>
              <p:spPr bwMode="auto">
                <a:xfrm>
                  <a:off x="-298899" y="4158722"/>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7F7C64DB-3CD9-41DA-BBF9-3A239301597E}"/>
                  </a:ext>
                </a:extLst>
              </p:cNvPr>
              <p:cNvGrpSpPr/>
              <p:nvPr/>
            </p:nvGrpSpPr>
            <p:grpSpPr>
              <a:xfrm>
                <a:off x="-63822" y="4158722"/>
                <a:ext cx="122555" cy="173019"/>
                <a:chOff x="-63822" y="4158722"/>
                <a:chExt cx="122555" cy="173019"/>
              </a:xfrm>
            </p:grpSpPr>
            <p:sp>
              <p:nvSpPr>
                <p:cNvPr id="195" name="Freeform 25">
                  <a:extLst>
                    <a:ext uri="{FF2B5EF4-FFF2-40B4-BE49-F238E27FC236}">
                      <a16:creationId xmlns:a16="http://schemas.microsoft.com/office/drawing/2014/main" id="{E1E857F3-50E5-4477-8617-B1D14F20DE5F}"/>
                    </a:ext>
                  </a:extLst>
                </p:cNvPr>
                <p:cNvSpPr>
                  <a:spLocks/>
                </p:cNvSpPr>
                <p:nvPr/>
              </p:nvSpPr>
              <p:spPr bwMode="auto">
                <a:xfrm>
                  <a:off x="-63822" y="4256766"/>
                  <a:ext cx="122555" cy="74975"/>
                </a:xfrm>
                <a:custGeom>
                  <a:avLst/>
                  <a:gdLst>
                    <a:gd name="T0" fmla="*/ 0 w 40"/>
                    <a:gd name="T1" fmla="*/ 12 h 24"/>
                    <a:gd name="T2" fmla="*/ 20 w 40"/>
                    <a:gd name="T3" fmla="*/ 0 h 24"/>
                    <a:gd name="T4" fmla="*/ 40 w 40"/>
                    <a:gd name="T5" fmla="*/ 12 h 24"/>
                    <a:gd name="T6" fmla="*/ 40 w 40"/>
                    <a:gd name="T7" fmla="*/ 24 h 24"/>
                  </a:gdLst>
                  <a:ahLst/>
                  <a:cxnLst>
                    <a:cxn ang="0">
                      <a:pos x="T0" y="T1"/>
                    </a:cxn>
                    <a:cxn ang="0">
                      <a:pos x="T2" y="T3"/>
                    </a:cxn>
                    <a:cxn ang="0">
                      <a:pos x="T4" y="T5"/>
                    </a:cxn>
                    <a:cxn ang="0">
                      <a:pos x="T6" y="T7"/>
                    </a:cxn>
                  </a:cxnLst>
                  <a:rect l="0" t="0" r="r" b="b"/>
                  <a:pathLst>
                    <a:path w="40" h="24">
                      <a:moveTo>
                        <a:pt x="0" y="12"/>
                      </a:moveTo>
                      <a:cubicBezTo>
                        <a:pt x="0" y="7"/>
                        <a:pt x="11" y="0"/>
                        <a:pt x="20" y="0"/>
                      </a:cubicBezTo>
                      <a:cubicBezTo>
                        <a:pt x="29" y="0"/>
                        <a:pt x="40" y="7"/>
                        <a:pt x="40" y="12"/>
                      </a:cubicBezTo>
                      <a:cubicBezTo>
                        <a:pt x="40" y="24"/>
                        <a:pt x="40" y="24"/>
                        <a:pt x="4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6" name="Freeform 26">
                  <a:extLst>
                    <a:ext uri="{FF2B5EF4-FFF2-40B4-BE49-F238E27FC236}">
                      <a16:creationId xmlns:a16="http://schemas.microsoft.com/office/drawing/2014/main" id="{380B88D4-8E1F-4B5A-821D-EC6D6EABDED5}"/>
                    </a:ext>
                  </a:extLst>
                </p:cNvPr>
                <p:cNvSpPr>
                  <a:spLocks/>
                </p:cNvSpPr>
                <p:nvPr/>
              </p:nvSpPr>
              <p:spPr bwMode="auto">
                <a:xfrm>
                  <a:off x="-39311" y="4158722"/>
                  <a:ext cx="73533" cy="98044"/>
                </a:xfrm>
                <a:custGeom>
                  <a:avLst/>
                  <a:gdLst>
                    <a:gd name="T0" fmla="*/ 12 w 24"/>
                    <a:gd name="T1" fmla="*/ 32 h 32"/>
                    <a:gd name="T2" fmla="*/ 24 w 24"/>
                    <a:gd name="T3" fmla="*/ 18 h 32"/>
                    <a:gd name="T4" fmla="*/ 24 w 24"/>
                    <a:gd name="T5" fmla="*/ 14 h 32"/>
                    <a:gd name="T6" fmla="*/ 12 w 24"/>
                    <a:gd name="T7" fmla="*/ 0 h 32"/>
                    <a:gd name="T8" fmla="*/ 0 w 24"/>
                    <a:gd name="T9" fmla="*/ 14 h 32"/>
                    <a:gd name="T10" fmla="*/ 0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19" y="32"/>
                        <a:pt x="24" y="26"/>
                        <a:pt x="24" y="18"/>
                      </a:cubicBezTo>
                      <a:cubicBezTo>
                        <a:pt x="24" y="14"/>
                        <a:pt x="24" y="14"/>
                        <a:pt x="24" y="14"/>
                      </a:cubicBezTo>
                      <a:cubicBezTo>
                        <a:pt x="24" y="6"/>
                        <a:pt x="19" y="0"/>
                        <a:pt x="12" y="0"/>
                      </a:cubicBezTo>
                      <a:cubicBezTo>
                        <a:pt x="5" y="0"/>
                        <a:pt x="0" y="6"/>
                        <a:pt x="0" y="14"/>
                      </a:cubicBezTo>
                      <a:cubicBezTo>
                        <a:pt x="0" y="18"/>
                        <a:pt x="0" y="18"/>
                        <a:pt x="0" y="18"/>
                      </a:cubicBezTo>
                      <a:cubicBezTo>
                        <a:pt x="0" y="26"/>
                        <a:pt x="5"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sp>
            <p:nvSpPr>
              <p:cNvPr id="197" name="Freeform 22">
                <a:extLst>
                  <a:ext uri="{FF2B5EF4-FFF2-40B4-BE49-F238E27FC236}">
                    <a16:creationId xmlns:a16="http://schemas.microsoft.com/office/drawing/2014/main" id="{58F3A878-74AB-4DD8-BE97-F1BE7AECEE89}"/>
                  </a:ext>
                </a:extLst>
              </p:cNvPr>
              <p:cNvSpPr>
                <a:spLocks/>
              </p:cNvSpPr>
              <p:nvPr/>
            </p:nvSpPr>
            <p:spPr bwMode="auto">
              <a:xfrm>
                <a:off x="-206283"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8" name="Freeform 22">
                <a:extLst>
                  <a:ext uri="{FF2B5EF4-FFF2-40B4-BE49-F238E27FC236}">
                    <a16:creationId xmlns:a16="http://schemas.microsoft.com/office/drawing/2014/main" id="{18B4E1C1-531D-40E4-90BE-D6BAD90037CE}"/>
                  </a:ext>
                </a:extLst>
              </p:cNvPr>
              <p:cNvSpPr>
                <a:spLocks/>
              </p:cNvSpPr>
              <p:nvPr/>
            </p:nvSpPr>
            <p:spPr bwMode="auto">
              <a:xfrm>
                <a:off x="-117225"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0" name="Freeform 22">
                <a:extLst>
                  <a:ext uri="{FF2B5EF4-FFF2-40B4-BE49-F238E27FC236}">
                    <a16:creationId xmlns:a16="http://schemas.microsoft.com/office/drawing/2014/main" id="{193C95BD-A8C4-4A2A-902D-5EFAD966E843}"/>
                  </a:ext>
                </a:extLst>
              </p:cNvPr>
              <p:cNvSpPr>
                <a:spLocks/>
              </p:cNvSpPr>
              <p:nvPr/>
            </p:nvSpPr>
            <p:spPr bwMode="auto">
              <a:xfrm>
                <a:off x="-155199" y="4022814"/>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1" name="Freeform 22">
                <a:extLst>
                  <a:ext uri="{FF2B5EF4-FFF2-40B4-BE49-F238E27FC236}">
                    <a16:creationId xmlns:a16="http://schemas.microsoft.com/office/drawing/2014/main" id="{981C8CA4-7303-4F03-941B-4C661B91905F}"/>
                  </a:ext>
                </a:extLst>
              </p:cNvPr>
              <p:cNvSpPr>
                <a:spLocks/>
              </p:cNvSpPr>
              <p:nvPr/>
            </p:nvSpPr>
            <p:spPr bwMode="auto">
              <a:xfrm>
                <a:off x="-273073"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2" name="Freeform 22">
                <a:extLst>
                  <a:ext uri="{FF2B5EF4-FFF2-40B4-BE49-F238E27FC236}">
                    <a16:creationId xmlns:a16="http://schemas.microsoft.com/office/drawing/2014/main" id="{DEF560D7-493E-4433-9E67-72CAF6131294}"/>
                  </a:ext>
                </a:extLst>
              </p:cNvPr>
              <p:cNvSpPr>
                <a:spLocks/>
              </p:cNvSpPr>
              <p:nvPr/>
            </p:nvSpPr>
            <p:spPr bwMode="auto">
              <a:xfrm>
                <a:off x="-37325"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sp>
        <p:nvSpPr>
          <p:cNvPr id="3" name="Slide Number Placeholder 2">
            <a:extLst>
              <a:ext uri="{FF2B5EF4-FFF2-40B4-BE49-F238E27FC236}">
                <a16:creationId xmlns:a16="http://schemas.microsoft.com/office/drawing/2014/main" id="{C9255FDF-4E28-43FF-AF0C-ED9704CC0249}"/>
              </a:ext>
            </a:extLst>
          </p:cNvPr>
          <p:cNvSpPr>
            <a:spLocks noGrp="1"/>
          </p:cNvSpPr>
          <p:nvPr>
            <p:ph type="sldNum" sz="quarter" idx="18"/>
          </p:nvPr>
        </p:nvSpPr>
        <p:spPr/>
        <p:txBody>
          <a:bodyPr/>
          <a:lstStyle/>
          <a:p>
            <a:fld id="{D61AABEC-672F-4B68-B914-690DA978312C}" type="slidenum">
              <a:rPr lang="fr-BE" smtClean="0"/>
              <a:pPr/>
              <a:t>5</a:t>
            </a:fld>
            <a:r>
              <a:rPr lang="fr-BE" dirty="0"/>
              <a:t> </a:t>
            </a:r>
          </a:p>
        </p:txBody>
      </p:sp>
      <p:sp>
        <p:nvSpPr>
          <p:cNvPr id="5" name="TextBox 4">
            <a:extLst>
              <a:ext uri="{FF2B5EF4-FFF2-40B4-BE49-F238E27FC236}">
                <a16:creationId xmlns:a16="http://schemas.microsoft.com/office/drawing/2014/main" id="{AE9DE677-039E-4E38-8EC2-22E30AC135B4}"/>
              </a:ext>
            </a:extLst>
          </p:cNvPr>
          <p:cNvSpPr txBox="1"/>
          <p:nvPr/>
        </p:nvSpPr>
        <p:spPr>
          <a:xfrm>
            <a:off x="508607" y="5575657"/>
            <a:ext cx="4786976" cy="553998"/>
          </a:xfrm>
          <a:prstGeom prst="rect">
            <a:avLst/>
          </a:prstGeom>
        </p:spPr>
        <p:txBody>
          <a:bodyPr vert="horz" wrap="square" lIns="0" tIns="0" rIns="0" bIns="0" rtlCol="0">
            <a:spAutoFit/>
          </a:bodyPr>
          <a:lstStyle/>
          <a:p>
            <a:pPr algn="l"/>
            <a:r>
              <a:rPr lang="fr-BE" sz="1200" dirty="0"/>
              <a:t>*Quotas basés sur Ipsos Sprint – étude séparée menée afin de déterminer les quotas de la population de foyers possédant au moins 1 chat </a:t>
            </a:r>
          </a:p>
        </p:txBody>
      </p:sp>
    </p:spTree>
    <p:extLst>
      <p:ext uri="{BB962C8B-B14F-4D97-AF65-F5344CB8AC3E}">
        <p14:creationId xmlns:p14="http://schemas.microsoft.com/office/powerpoint/2010/main" val="4193031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3425BF-2A95-4E72-935F-67CBC9595789}"/>
              </a:ext>
            </a:extLst>
          </p:cNvPr>
          <p:cNvSpPr>
            <a:spLocks noGrp="1"/>
          </p:cNvSpPr>
          <p:nvPr>
            <p:ph type="body" sz="quarter" idx="19"/>
          </p:nvPr>
        </p:nvSpPr>
        <p:spPr/>
        <p:txBody>
          <a:bodyPr/>
          <a:lstStyle/>
          <a:p>
            <a:r>
              <a:rPr lang="fr-BE" dirty="0"/>
              <a:t>Tous les résultats rapportés sont des </a:t>
            </a:r>
            <a:r>
              <a:rPr lang="fr-BE" b="1" dirty="0"/>
              <a:t>pourcentages (%)</a:t>
            </a:r>
            <a:r>
              <a:rPr lang="fr-BE" dirty="0"/>
              <a:t>, sauf mention contraire.</a:t>
            </a:r>
          </a:p>
          <a:p>
            <a:r>
              <a:rPr lang="fr-BE" dirty="0"/>
              <a:t>Les </a:t>
            </a:r>
            <a:r>
              <a:rPr lang="fr-BE" b="1" dirty="0"/>
              <a:t>petites tailles d’échantillon</a:t>
            </a:r>
            <a:r>
              <a:rPr lang="fr-BE" dirty="0"/>
              <a:t>, c.-à-d. n &lt;30, sont indiquées par une astérisque (*).</a:t>
            </a:r>
          </a:p>
          <a:p>
            <a:r>
              <a:rPr lang="fr-BE" dirty="0"/>
              <a:t>Les significativités sont calculées avec un niveau de fiabilité de 95 %. </a:t>
            </a:r>
          </a:p>
          <a:p>
            <a:pPr marL="47625" lvl="1" indent="0">
              <a:buNone/>
            </a:pPr>
            <a:endParaRPr lang="fr-BE" dirty="0"/>
          </a:p>
          <a:p>
            <a:pPr marL="47625" lvl="1" indent="0">
              <a:buNone/>
            </a:pPr>
            <a:r>
              <a:rPr lang="fr-BE" dirty="0"/>
              <a:t>Les différences significatives entre différents groupes sont indiquées par A, B, C, …</a:t>
            </a:r>
          </a:p>
          <a:p>
            <a:pPr lvl="2"/>
            <a:r>
              <a:rPr lang="fr-BE" dirty="0"/>
              <a:t>Les différences sont à chaque fois indiquées auprès du </a:t>
            </a:r>
            <a:r>
              <a:rPr lang="fr-BE" b="1" dirty="0"/>
              <a:t>% le plus élevé </a:t>
            </a:r>
            <a:r>
              <a:rPr lang="fr-BE" dirty="0"/>
              <a:t>de la comparaison. </a:t>
            </a:r>
          </a:p>
          <a:p>
            <a:pPr lvl="2"/>
            <a:r>
              <a:rPr lang="fr-BE" dirty="0"/>
              <a:t>P.ex. l’indication AC pour le groupe 2 indique une différence significative entre 70 % (B) et 54 % (A) et entre 70 % (B) et 58 % (C).</a:t>
            </a:r>
          </a:p>
          <a:p>
            <a:endParaRPr lang="fr-BE" dirty="0"/>
          </a:p>
        </p:txBody>
      </p:sp>
      <p:sp>
        <p:nvSpPr>
          <p:cNvPr id="2" name="Title 1">
            <a:extLst>
              <a:ext uri="{FF2B5EF4-FFF2-40B4-BE49-F238E27FC236}">
                <a16:creationId xmlns:a16="http://schemas.microsoft.com/office/drawing/2014/main" id="{9948D4D4-77E7-4CF1-9479-7BFB5DAA85F1}"/>
              </a:ext>
            </a:extLst>
          </p:cNvPr>
          <p:cNvSpPr>
            <a:spLocks noGrp="1"/>
          </p:cNvSpPr>
          <p:nvPr>
            <p:ph type="title"/>
          </p:nvPr>
        </p:nvSpPr>
        <p:spPr/>
        <p:txBody>
          <a:bodyPr/>
          <a:lstStyle/>
          <a:p>
            <a:r>
              <a:rPr lang="fr-BE" dirty="0"/>
              <a:t>COMMENT LIRE LES RÉSULTATS ?</a:t>
            </a:r>
          </a:p>
        </p:txBody>
      </p:sp>
      <p:grpSp>
        <p:nvGrpSpPr>
          <p:cNvPr id="117" name="Group 116">
            <a:extLst>
              <a:ext uri="{FF2B5EF4-FFF2-40B4-BE49-F238E27FC236}">
                <a16:creationId xmlns:a16="http://schemas.microsoft.com/office/drawing/2014/main" id="{833C3251-1E28-4A8E-B23C-2883AA5AF25C}"/>
              </a:ext>
            </a:extLst>
          </p:cNvPr>
          <p:cNvGrpSpPr/>
          <p:nvPr/>
        </p:nvGrpSpPr>
        <p:grpSpPr>
          <a:xfrm rot="20215358">
            <a:off x="1889999" y="4393665"/>
            <a:ext cx="1277739" cy="1059327"/>
            <a:chOff x="8367820" y="708454"/>
            <a:chExt cx="1033378" cy="856735"/>
          </a:xfrm>
        </p:grpSpPr>
        <p:sp>
          <p:nvSpPr>
            <p:cNvPr id="118" name="Circle: Hollow 117">
              <a:extLst>
                <a:ext uri="{FF2B5EF4-FFF2-40B4-BE49-F238E27FC236}">
                  <a16:creationId xmlns:a16="http://schemas.microsoft.com/office/drawing/2014/main" id="{93479832-38EA-42F1-A944-D5567363078B}"/>
                </a:ext>
              </a:extLst>
            </p:cNvPr>
            <p:cNvSpPr/>
            <p:nvPr/>
          </p:nvSpPr>
          <p:spPr>
            <a:xfrm>
              <a:off x="8456141" y="708454"/>
              <a:ext cx="856735" cy="856735"/>
            </a:xfrm>
            <a:prstGeom prst="donut">
              <a:avLst>
                <a:gd name="adj" fmla="val 16333"/>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solidFill>
                  <a:schemeClr val="tx1"/>
                </a:solidFill>
              </a:endParaRPr>
            </a:p>
          </p:txBody>
        </p:sp>
        <p:sp>
          <p:nvSpPr>
            <p:cNvPr id="119" name="Rectangle 118">
              <a:extLst>
                <a:ext uri="{FF2B5EF4-FFF2-40B4-BE49-F238E27FC236}">
                  <a16:creationId xmlns:a16="http://schemas.microsoft.com/office/drawing/2014/main" id="{1CF16B53-281E-4DCB-98A4-8C3FAA746D21}"/>
                </a:ext>
              </a:extLst>
            </p:cNvPr>
            <p:cNvSpPr/>
            <p:nvPr/>
          </p:nvSpPr>
          <p:spPr>
            <a:xfrm>
              <a:off x="8367820" y="1024809"/>
              <a:ext cx="1033378" cy="22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fr-BE" sz="1200" b="1" spc="120" dirty="0">
                  <a:solidFill>
                    <a:schemeClr val="tx2"/>
                  </a:solidFill>
                  <a:latin typeface="+mj-lt"/>
                </a:rPr>
                <a:t>EXEMPLE</a:t>
              </a:r>
              <a:endParaRPr lang="fr-BE" b="1" spc="120" dirty="0">
                <a:solidFill>
                  <a:schemeClr val="tx2"/>
                </a:solidFill>
                <a:latin typeface="+mj-lt"/>
              </a:endParaRPr>
            </a:p>
          </p:txBody>
        </p:sp>
        <p:cxnSp>
          <p:nvCxnSpPr>
            <p:cNvPr id="120" name="Straight Connector 119">
              <a:extLst>
                <a:ext uri="{FF2B5EF4-FFF2-40B4-BE49-F238E27FC236}">
                  <a16:creationId xmlns:a16="http://schemas.microsoft.com/office/drawing/2014/main" id="{046DFA0A-7927-4174-9AB9-86994609D701}"/>
                </a:ext>
              </a:extLst>
            </p:cNvPr>
            <p:cNvCxnSpPr/>
            <p:nvPr/>
          </p:nvCxnSpPr>
          <p:spPr>
            <a:xfrm>
              <a:off x="8390238" y="1018292"/>
              <a:ext cx="98854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9676638-6E55-43F0-8064-60AA1E99BC61}"/>
                </a:ext>
              </a:extLst>
            </p:cNvPr>
            <p:cNvCxnSpPr/>
            <p:nvPr/>
          </p:nvCxnSpPr>
          <p:spPr>
            <a:xfrm>
              <a:off x="8387627" y="1250560"/>
              <a:ext cx="98854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14D23F6D-1597-45D1-8CF1-9FAC2EB3DBC5}"/>
              </a:ext>
            </a:extLst>
          </p:cNvPr>
          <p:cNvSpPr>
            <a:spLocks noGrp="1"/>
          </p:cNvSpPr>
          <p:nvPr>
            <p:ph type="sldNum" sz="quarter" idx="18"/>
          </p:nvPr>
        </p:nvSpPr>
        <p:spPr/>
        <p:txBody>
          <a:bodyPr/>
          <a:lstStyle/>
          <a:p>
            <a:fld id="{D61AABEC-672F-4B68-B914-690DA978312C}" type="slidenum">
              <a:rPr lang="fr-BE" smtClean="0"/>
              <a:pPr/>
              <a:t>6</a:t>
            </a:fld>
            <a:r>
              <a:rPr lang="fr-BE" dirty="0"/>
              <a:t> </a:t>
            </a:r>
          </a:p>
        </p:txBody>
      </p:sp>
      <p:graphicFrame>
        <p:nvGraphicFramePr>
          <p:cNvPr id="13" name="Chart 12">
            <a:extLst>
              <a:ext uri="{FF2B5EF4-FFF2-40B4-BE49-F238E27FC236}">
                <a16:creationId xmlns:a16="http://schemas.microsoft.com/office/drawing/2014/main" id="{DF41C01A-44B1-4256-ACB4-98054CAE7E2B}"/>
              </a:ext>
            </a:extLst>
          </p:cNvPr>
          <p:cNvGraphicFramePr/>
          <p:nvPr/>
        </p:nvGraphicFramePr>
        <p:xfrm>
          <a:off x="3863975" y="3512241"/>
          <a:ext cx="4464050" cy="26170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2647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9B44952C-91C0-4A9E-B7DC-64E507432F25}"/>
              </a:ext>
            </a:extLst>
          </p:cNvPr>
          <p:cNvPicPr>
            <a:picLocks noChangeAspect="1"/>
          </p:cNvPicPr>
          <p:nvPr/>
        </p:nvPicPr>
        <p:blipFill rotWithShape="1">
          <a:blip r:embed="rId3"/>
          <a:srcRect l="14327" t="27292" r="33127" b="29655"/>
          <a:stretch/>
        </p:blipFill>
        <p:spPr>
          <a:xfrm>
            <a:off x="8054050" y="3881989"/>
            <a:ext cx="3729291" cy="2036936"/>
          </a:xfrm>
          <a:prstGeom prst="rect">
            <a:avLst/>
          </a:prstGeom>
        </p:spPr>
      </p:pic>
      <p:sp>
        <p:nvSpPr>
          <p:cNvPr id="91" name="Rectangle 90">
            <a:extLst>
              <a:ext uri="{FF2B5EF4-FFF2-40B4-BE49-F238E27FC236}">
                <a16:creationId xmlns:a16="http://schemas.microsoft.com/office/drawing/2014/main" id="{BDFBE221-E803-4877-969C-9B7C8A7CE131}"/>
              </a:ext>
            </a:extLst>
          </p:cNvPr>
          <p:cNvSpPr/>
          <p:nvPr/>
        </p:nvSpPr>
        <p:spPr>
          <a:xfrm>
            <a:off x="8061106" y="3873921"/>
            <a:ext cx="3753444" cy="206801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369332"/>
          </a:xfrm>
        </p:spPr>
        <p:txBody>
          <a:bodyPr/>
          <a:lstStyle/>
          <a:p>
            <a:r>
              <a:rPr lang="fr-BE" dirty="0"/>
              <a:t>Base :	</a:t>
            </a:r>
            <a:r>
              <a:rPr lang="fr-FR" dirty="0"/>
              <a:t>Maîtres de chats panel Sprint Wallonie</a:t>
            </a:r>
            <a:r>
              <a:rPr lang="fr-BE" dirty="0"/>
              <a:t> (n=</a:t>
            </a:r>
            <a:r>
              <a:rPr lang="nl-BE" dirty="0"/>
              <a:t> 216</a:t>
            </a:r>
            <a:r>
              <a:rPr lang="fr-BE" dirty="0"/>
              <a:t>) | * </a:t>
            </a:r>
            <a:r>
              <a:rPr lang="fr-FR" dirty="0"/>
              <a:t>Maîtres de chats panel en ligne</a:t>
            </a:r>
            <a:r>
              <a:rPr lang="fr-BE" dirty="0"/>
              <a:t> (n= </a:t>
            </a:r>
            <a:r>
              <a:rPr lang="nl-BE" dirty="0"/>
              <a:t>377</a:t>
            </a:r>
            <a:r>
              <a:rPr lang="fr-BE" dirty="0"/>
              <a:t>)</a:t>
            </a:r>
          </a:p>
          <a:p>
            <a:r>
              <a:rPr lang="fr-BE" dirty="0"/>
              <a:t>Question :	Sexe / Âge /  Région / HHCMP10. </a:t>
            </a:r>
            <a:r>
              <a:rPr lang="fr-FR" dirty="0"/>
              <a:t>Combien de personnes habitent ou logent à votre adresse actuelle ?</a:t>
            </a:r>
            <a:r>
              <a:rPr lang="fr-BE" dirty="0"/>
              <a:t> / BE01INC. </a:t>
            </a:r>
            <a:r>
              <a:rPr lang="fr-FR" dirty="0"/>
              <a:t>Revenus MENSUELS NETS du foyer </a:t>
            </a:r>
            <a:r>
              <a:rPr lang="fr-BE" dirty="0"/>
              <a:t>/ </a:t>
            </a:r>
          </a:p>
          <a:p>
            <a:r>
              <a:rPr lang="fr-BE" dirty="0"/>
              <a:t>	S2. </a:t>
            </a:r>
            <a:r>
              <a:rPr lang="fr-FR" dirty="0"/>
              <a:t>Combien de chats domestiques avez-vous ?</a:t>
            </a:r>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7</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680545"/>
            <a:ext cx="11376023" cy="387798"/>
          </a:xfrm>
        </p:spPr>
        <p:txBody>
          <a:bodyPr/>
          <a:lstStyle/>
          <a:p>
            <a:r>
              <a:rPr lang="fr-BE" dirty="0"/>
              <a:t>Profil de l'échantillon : les maîtres</a:t>
            </a:r>
            <a:endParaRPr lang="nl-BE" dirty="0"/>
          </a:p>
        </p:txBody>
      </p:sp>
      <p:sp>
        <p:nvSpPr>
          <p:cNvPr id="21" name="Rectangle 20">
            <a:extLst>
              <a:ext uri="{FF2B5EF4-FFF2-40B4-BE49-F238E27FC236}">
                <a16:creationId xmlns:a16="http://schemas.microsoft.com/office/drawing/2014/main" id="{E9F7197A-3CDD-4983-80DF-F69A9F4AA045}"/>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SEXE</a:t>
            </a:r>
          </a:p>
        </p:txBody>
      </p:sp>
      <p:sp>
        <p:nvSpPr>
          <p:cNvPr id="22" name="Rectangle 21">
            <a:extLst>
              <a:ext uri="{FF2B5EF4-FFF2-40B4-BE49-F238E27FC236}">
                <a16:creationId xmlns:a16="http://schemas.microsoft.com/office/drawing/2014/main" id="{246D07F9-00CC-44D1-A7F9-540176883396}"/>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59 %</a:t>
            </a:r>
          </a:p>
        </p:txBody>
      </p:sp>
      <p:sp>
        <p:nvSpPr>
          <p:cNvPr id="23" name="Rectangle 22">
            <a:extLst>
              <a:ext uri="{FF2B5EF4-FFF2-40B4-BE49-F238E27FC236}">
                <a16:creationId xmlns:a16="http://schemas.microsoft.com/office/drawing/2014/main" id="{F234BA90-2851-41E1-A7FE-C760F3DA84FF}"/>
              </a:ext>
            </a:extLst>
          </p:cNvPr>
          <p:cNvSpPr/>
          <p:nvPr/>
        </p:nvSpPr>
        <p:spPr>
          <a:xfrm>
            <a:off x="2322246" y="1493390"/>
            <a:ext cx="5652000"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ÂGE</a:t>
            </a:r>
          </a:p>
        </p:txBody>
      </p:sp>
      <p:sp>
        <p:nvSpPr>
          <p:cNvPr id="24" name="Rectangle 23">
            <a:extLst>
              <a:ext uri="{FF2B5EF4-FFF2-40B4-BE49-F238E27FC236}">
                <a16:creationId xmlns:a16="http://schemas.microsoft.com/office/drawing/2014/main" id="{8269CE19-1051-403A-8CF9-E5A43BCC73DE}"/>
              </a:ext>
            </a:extLst>
          </p:cNvPr>
          <p:cNvSpPr/>
          <p:nvPr/>
        </p:nvSpPr>
        <p:spPr>
          <a:xfrm>
            <a:off x="8054719" y="1493390"/>
            <a:ext cx="3729291"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RÉGION</a:t>
            </a:r>
          </a:p>
        </p:txBody>
      </p:sp>
      <p:sp>
        <p:nvSpPr>
          <p:cNvPr id="25" name="Rounded Rectangle 79">
            <a:extLst>
              <a:ext uri="{FF2B5EF4-FFF2-40B4-BE49-F238E27FC236}">
                <a16:creationId xmlns:a16="http://schemas.microsoft.com/office/drawing/2014/main" id="{6381D662-C0F6-4CB0-81D4-95EE62560499}"/>
              </a:ext>
            </a:extLst>
          </p:cNvPr>
          <p:cNvSpPr/>
          <p:nvPr/>
        </p:nvSpPr>
        <p:spPr bwMode="auto">
          <a:xfrm>
            <a:off x="8165153" y="3277241"/>
            <a:ext cx="1757551"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nl-BE" sz="1400" dirty="0" err="1">
                <a:solidFill>
                  <a:schemeClr val="bg2"/>
                </a:solidFill>
                <a:latin typeface="+mj-lt"/>
              </a:rPr>
              <a:t>Wallonie</a:t>
            </a:r>
            <a:endParaRPr lang="en-US" dirty="0">
              <a:solidFill>
                <a:schemeClr val="bg2"/>
              </a:solidFill>
              <a:latin typeface="+mj-lt"/>
            </a:endParaRPr>
          </a:p>
        </p:txBody>
      </p:sp>
      <p:sp>
        <p:nvSpPr>
          <p:cNvPr id="27" name="Rectangle 26">
            <a:extLst>
              <a:ext uri="{FF2B5EF4-FFF2-40B4-BE49-F238E27FC236}">
                <a16:creationId xmlns:a16="http://schemas.microsoft.com/office/drawing/2014/main" id="{C6570993-A6DA-4BFE-93DA-85874922A530}"/>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41 %</a:t>
            </a:r>
          </a:p>
        </p:txBody>
      </p:sp>
      <p:grpSp>
        <p:nvGrpSpPr>
          <p:cNvPr id="28" name="Group 51">
            <a:extLst>
              <a:ext uri="{FF2B5EF4-FFF2-40B4-BE49-F238E27FC236}">
                <a16:creationId xmlns:a16="http://schemas.microsoft.com/office/drawing/2014/main" id="{2D210597-8D16-41BE-A49A-7940FE67E081}"/>
              </a:ext>
            </a:extLst>
          </p:cNvPr>
          <p:cNvGrpSpPr>
            <a:grpSpLocks/>
          </p:cNvGrpSpPr>
          <p:nvPr/>
        </p:nvGrpSpPr>
        <p:grpSpPr bwMode="auto">
          <a:xfrm>
            <a:off x="519729" y="1796750"/>
            <a:ext cx="742867" cy="863836"/>
            <a:chOff x="2123" y="1662"/>
            <a:chExt cx="871" cy="1014"/>
          </a:xfrm>
          <a:solidFill>
            <a:schemeClr val="bg1"/>
          </a:solidFill>
        </p:grpSpPr>
        <p:sp>
          <p:nvSpPr>
            <p:cNvPr id="32" name="Freeform 53">
              <a:extLst>
                <a:ext uri="{FF2B5EF4-FFF2-40B4-BE49-F238E27FC236}">
                  <a16:creationId xmlns:a16="http://schemas.microsoft.com/office/drawing/2014/main" id="{2C98671E-9086-47D3-AECE-7EF962E4295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3" name="Freeform 54">
              <a:extLst>
                <a:ext uri="{FF2B5EF4-FFF2-40B4-BE49-F238E27FC236}">
                  <a16:creationId xmlns:a16="http://schemas.microsoft.com/office/drawing/2014/main" id="{379D6E9A-B6FE-4FDA-B69E-6E94711C9756}"/>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4" name="Freeform 55">
              <a:extLst>
                <a:ext uri="{FF2B5EF4-FFF2-40B4-BE49-F238E27FC236}">
                  <a16:creationId xmlns:a16="http://schemas.microsoft.com/office/drawing/2014/main" id="{DACD19E2-E400-42A7-ABCB-DCADD69AF4A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6" name="Freeform 56">
              <a:extLst>
                <a:ext uri="{FF2B5EF4-FFF2-40B4-BE49-F238E27FC236}">
                  <a16:creationId xmlns:a16="http://schemas.microsoft.com/office/drawing/2014/main" id="{9788F615-1B84-4EA6-9596-AE946D4EA425}"/>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7" name="Line 57">
              <a:extLst>
                <a:ext uri="{FF2B5EF4-FFF2-40B4-BE49-F238E27FC236}">
                  <a16:creationId xmlns:a16="http://schemas.microsoft.com/office/drawing/2014/main" id="{5B789B38-90FE-43F3-813F-034ADFA88ABA}"/>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8" name="Freeform 52">
              <a:extLst>
                <a:ext uri="{FF2B5EF4-FFF2-40B4-BE49-F238E27FC236}">
                  <a16:creationId xmlns:a16="http://schemas.microsoft.com/office/drawing/2014/main" id="{9FB6CC03-43E4-472F-AE6A-B8425BCB8D17}"/>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39" name="Group 104">
            <a:extLst>
              <a:ext uri="{FF2B5EF4-FFF2-40B4-BE49-F238E27FC236}">
                <a16:creationId xmlns:a16="http://schemas.microsoft.com/office/drawing/2014/main" id="{AB5ECC05-EF63-4170-BB6E-F4771CAD6EAE}"/>
              </a:ext>
            </a:extLst>
          </p:cNvPr>
          <p:cNvGrpSpPr>
            <a:grpSpLocks/>
          </p:cNvGrpSpPr>
          <p:nvPr/>
        </p:nvGrpSpPr>
        <p:grpSpPr bwMode="auto">
          <a:xfrm>
            <a:off x="519729" y="2801964"/>
            <a:ext cx="742867" cy="863836"/>
            <a:chOff x="3403" y="1654"/>
            <a:chExt cx="872" cy="1014"/>
          </a:xfrm>
          <a:solidFill>
            <a:schemeClr val="bg1"/>
          </a:solidFill>
        </p:grpSpPr>
        <p:sp>
          <p:nvSpPr>
            <p:cNvPr id="40" name="Freeform 109">
              <a:extLst>
                <a:ext uri="{FF2B5EF4-FFF2-40B4-BE49-F238E27FC236}">
                  <a16:creationId xmlns:a16="http://schemas.microsoft.com/office/drawing/2014/main" id="{1AE13DC6-BD47-4FEC-B57B-82C0FCC7E44A}"/>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1" name="Freeform 110">
              <a:extLst>
                <a:ext uri="{FF2B5EF4-FFF2-40B4-BE49-F238E27FC236}">
                  <a16:creationId xmlns:a16="http://schemas.microsoft.com/office/drawing/2014/main" id="{E5E4F648-431A-4D34-8A64-175EC56FADBA}"/>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2" name="Freeform 105">
              <a:extLst>
                <a:ext uri="{FF2B5EF4-FFF2-40B4-BE49-F238E27FC236}">
                  <a16:creationId xmlns:a16="http://schemas.microsoft.com/office/drawing/2014/main" id="{CE3505B3-EBEA-4FAC-BA23-A1C36F29BAC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3" name="Freeform 107">
              <a:extLst>
                <a:ext uri="{FF2B5EF4-FFF2-40B4-BE49-F238E27FC236}">
                  <a16:creationId xmlns:a16="http://schemas.microsoft.com/office/drawing/2014/main" id="{BD2E16A2-B35A-4657-9ED2-853E9394997A}"/>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4" name="Freeform 108">
              <a:extLst>
                <a:ext uri="{FF2B5EF4-FFF2-40B4-BE49-F238E27FC236}">
                  <a16:creationId xmlns:a16="http://schemas.microsoft.com/office/drawing/2014/main" id="{0A3D46C5-60EA-486F-B7C6-7EA2417C3BB0}"/>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5" name="Freeform 106">
              <a:extLst>
                <a:ext uri="{FF2B5EF4-FFF2-40B4-BE49-F238E27FC236}">
                  <a16:creationId xmlns:a16="http://schemas.microsoft.com/office/drawing/2014/main" id="{5C154911-E3D8-4DCF-BC47-4DC61D3C79CB}"/>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3279622862"/>
              </p:ext>
            </p:extLst>
          </p:nvPr>
        </p:nvGraphicFramePr>
        <p:xfrm>
          <a:off x="2412282" y="1493025"/>
          <a:ext cx="5502719" cy="18149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Table 46">
            <a:extLst>
              <a:ext uri="{FF2B5EF4-FFF2-40B4-BE49-F238E27FC236}">
                <a16:creationId xmlns:a16="http://schemas.microsoft.com/office/drawing/2014/main" id="{E18A6AFB-5A9B-4750-8606-F3D11B31DF7B}"/>
              </a:ext>
            </a:extLst>
          </p:cNvPr>
          <p:cNvGraphicFramePr>
            <a:graphicFrameLocks noGrp="1"/>
          </p:cNvGraphicFramePr>
          <p:nvPr>
            <p:extLst>
              <p:ext uri="{D42A27DB-BD31-4B8C-83A1-F6EECF244321}">
                <p14:modId xmlns:p14="http://schemas.microsoft.com/office/powerpoint/2010/main" val="1375127427"/>
              </p:ext>
            </p:extLst>
          </p:nvPr>
        </p:nvGraphicFramePr>
        <p:xfrm>
          <a:off x="2405896" y="3392747"/>
          <a:ext cx="5484700" cy="217371"/>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18-24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25-34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35-44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45-54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tabLst>
                          <a:tab pos="85725" algn="l"/>
                        </a:tabLst>
                      </a:pPr>
                      <a:r>
                        <a:rPr lang="en-GB" sz="1100" b="0" kern="1200" dirty="0">
                          <a:solidFill>
                            <a:schemeClr val="bg1"/>
                          </a:solidFill>
                          <a:latin typeface="+mn-lt"/>
                          <a:ea typeface="+mn-ea"/>
                          <a:cs typeface="+mn-cs"/>
                        </a:rPr>
                        <a:t>55-65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7B257EFB-830B-4353-BF44-C33722016B61}"/>
              </a:ext>
            </a:extLst>
          </p:cNvPr>
          <p:cNvPicPr>
            <a:picLocks noChangeAspect="1"/>
          </p:cNvPicPr>
          <p:nvPr/>
        </p:nvPicPr>
        <p:blipFill>
          <a:blip r:embed="rId5"/>
          <a:stretch>
            <a:fillRect/>
          </a:stretch>
        </p:blipFill>
        <p:spPr>
          <a:xfrm>
            <a:off x="10287972" y="6200775"/>
            <a:ext cx="953142" cy="573881"/>
          </a:xfrm>
          <a:prstGeom prst="rect">
            <a:avLst/>
          </a:prstGeom>
        </p:spPr>
      </p:pic>
      <p:sp>
        <p:nvSpPr>
          <p:cNvPr id="123" name="Rectangle 122">
            <a:extLst>
              <a:ext uri="{FF2B5EF4-FFF2-40B4-BE49-F238E27FC236}">
                <a16:creationId xmlns:a16="http://schemas.microsoft.com/office/drawing/2014/main" id="{85487211-1051-4E38-A4E9-505A12DA9247}"/>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TAILLE DU FOYER*</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REVENUS MENSUELS DU FOYER*</a:t>
            </a:r>
          </a:p>
        </p:txBody>
      </p:sp>
      <p:graphicFrame>
        <p:nvGraphicFramePr>
          <p:cNvPr id="133" name="Chart 132">
            <a:extLst>
              <a:ext uri="{FF2B5EF4-FFF2-40B4-BE49-F238E27FC236}">
                <a16:creationId xmlns:a16="http://schemas.microsoft.com/office/drawing/2014/main" id="{EA36DEC1-7767-48C3-9E91-16ED555F60DA}"/>
              </a:ext>
            </a:extLst>
          </p:cNvPr>
          <p:cNvGraphicFramePr/>
          <p:nvPr>
            <p:extLst>
              <p:ext uri="{D42A27DB-BD31-4B8C-83A1-F6EECF244321}">
                <p14:modId xmlns:p14="http://schemas.microsoft.com/office/powerpoint/2010/main" val="3994329098"/>
              </p:ext>
            </p:extLst>
          </p:nvPr>
        </p:nvGraphicFramePr>
        <p:xfrm>
          <a:off x="3812729" y="4223311"/>
          <a:ext cx="3515876" cy="1556236"/>
        </p:xfrm>
        <a:graphic>
          <a:graphicData uri="http://schemas.openxmlformats.org/drawingml/2006/chart">
            <c:chart xmlns:c="http://schemas.openxmlformats.org/drawingml/2006/chart" xmlns:r="http://schemas.openxmlformats.org/officeDocument/2006/relationships" r:id="rId6"/>
          </a:graphicData>
        </a:graphic>
      </p:graphicFrame>
      <p:sp>
        <p:nvSpPr>
          <p:cNvPr id="176" name="Rectangle 175">
            <a:extLst>
              <a:ext uri="{FF2B5EF4-FFF2-40B4-BE49-F238E27FC236}">
                <a16:creationId xmlns:a16="http://schemas.microsoft.com/office/drawing/2014/main" id="{44E474C1-087D-4707-BCED-26645FC8BF33}"/>
              </a:ext>
            </a:extLst>
          </p:cNvPr>
          <p:cNvSpPr/>
          <p:nvPr/>
        </p:nvSpPr>
        <p:spPr>
          <a:xfrm>
            <a:off x="8054051" y="3887381"/>
            <a:ext cx="3729291" cy="20260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NOMBRE DE CHATS*</a:t>
            </a:r>
          </a:p>
        </p:txBody>
      </p:sp>
      <p:graphicFrame>
        <p:nvGraphicFramePr>
          <p:cNvPr id="177" name="Chart 176">
            <a:extLst>
              <a:ext uri="{FF2B5EF4-FFF2-40B4-BE49-F238E27FC236}">
                <a16:creationId xmlns:a16="http://schemas.microsoft.com/office/drawing/2014/main" id="{DFBE9595-E170-4231-BE70-64B2BE92ED35}"/>
              </a:ext>
            </a:extLst>
          </p:cNvPr>
          <p:cNvGraphicFramePr/>
          <p:nvPr>
            <p:extLst>
              <p:ext uri="{D42A27DB-BD31-4B8C-83A1-F6EECF244321}">
                <p14:modId xmlns:p14="http://schemas.microsoft.com/office/powerpoint/2010/main" val="2731401530"/>
              </p:ext>
            </p:extLst>
          </p:nvPr>
        </p:nvGraphicFramePr>
        <p:xfrm>
          <a:off x="8164391" y="4223312"/>
          <a:ext cx="3515876" cy="1580560"/>
        </p:xfrm>
        <a:graphic>
          <a:graphicData uri="http://schemas.openxmlformats.org/drawingml/2006/chart">
            <c:chart xmlns:c="http://schemas.openxmlformats.org/drawingml/2006/chart" xmlns:r="http://schemas.openxmlformats.org/officeDocument/2006/relationships" r:id="rId7"/>
          </a:graphicData>
        </a:graphic>
      </p:graphicFrame>
      <p:sp>
        <p:nvSpPr>
          <p:cNvPr id="178" name="Rounded Rectangle 79">
            <a:extLst>
              <a:ext uri="{FF2B5EF4-FFF2-40B4-BE49-F238E27FC236}">
                <a16:creationId xmlns:a16="http://schemas.microsoft.com/office/drawing/2014/main" id="{E83A192B-D4E2-4579-85D9-8F4DEE8C2224}"/>
              </a:ext>
            </a:extLst>
          </p:cNvPr>
          <p:cNvSpPr/>
          <p:nvPr/>
        </p:nvSpPr>
        <p:spPr bwMode="auto">
          <a:xfrm>
            <a:off x="10887180" y="4862857"/>
            <a:ext cx="863025" cy="1022802"/>
          </a:xfrm>
          <a:prstGeom prst="rect">
            <a:avLst/>
          </a:prstGeom>
          <a:noFill/>
          <a:ln w="9525" cap="flat" cmpd="sng" algn="ctr">
            <a:solidFill>
              <a:schemeClr val="accent1"/>
            </a:solidFill>
            <a:prstDash val="solid"/>
            <a:round/>
            <a:headEnd type="none" w="med" len="med"/>
            <a:tailEnd type="none" w="med" len="med"/>
          </a:ln>
          <a:effectLst/>
        </p:spPr>
        <p:txBody>
          <a:bodyPr lIns="36000" rIns="36000" anchor="t" anchorCtr="0"/>
          <a:lstStyle/>
          <a:p>
            <a:pPr algn="ctr">
              <a:defRPr/>
            </a:pPr>
            <a:r>
              <a:rPr lang="nl-BE" sz="1000" i="1" dirty="0" err="1">
                <a:solidFill>
                  <a:schemeClr val="accent1"/>
                </a:solidFill>
                <a:latin typeface="+mj-lt"/>
              </a:rPr>
              <a:t>Nombre</a:t>
            </a:r>
            <a:r>
              <a:rPr lang="nl-BE" sz="1000" i="1" dirty="0">
                <a:solidFill>
                  <a:schemeClr val="accent1"/>
                </a:solidFill>
                <a:latin typeface="+mj-lt"/>
              </a:rPr>
              <a:t> </a:t>
            </a:r>
            <a:r>
              <a:rPr lang="nl-BE" sz="1000" i="1" dirty="0" err="1">
                <a:solidFill>
                  <a:schemeClr val="accent1"/>
                </a:solidFill>
                <a:latin typeface="+mj-lt"/>
              </a:rPr>
              <a:t>moyen</a:t>
            </a:r>
            <a:r>
              <a:rPr lang="nl-BE" sz="1000" i="1" dirty="0">
                <a:solidFill>
                  <a:schemeClr val="accent1"/>
                </a:solidFill>
                <a:latin typeface="+mj-lt"/>
              </a:rPr>
              <a:t> de chats </a:t>
            </a:r>
            <a:r>
              <a:rPr lang="en-US" sz="1000" i="1" dirty="0">
                <a:solidFill>
                  <a:schemeClr val="accent1"/>
                </a:solidFill>
                <a:latin typeface="+mj-lt"/>
              </a:rPr>
              <a:t>:</a:t>
            </a:r>
            <a:br>
              <a:rPr lang="en-US" sz="1000" i="1" dirty="0">
                <a:solidFill>
                  <a:schemeClr val="accent1"/>
                </a:solidFill>
                <a:latin typeface="+mj-lt"/>
              </a:rPr>
            </a:br>
            <a:r>
              <a:rPr lang="en-US" sz="1000" i="1" dirty="0">
                <a:solidFill>
                  <a:schemeClr val="accent1"/>
                </a:solidFill>
                <a:latin typeface="+mj-lt"/>
              </a:rPr>
              <a:t>1,8</a:t>
            </a:r>
            <a:endParaRPr lang="en-US" sz="1050" i="1" dirty="0">
              <a:solidFill>
                <a:schemeClr val="accent1"/>
              </a:solidFill>
              <a:latin typeface="+mj-lt"/>
            </a:endParaRPr>
          </a:p>
        </p:txBody>
      </p:sp>
      <p:grpSp>
        <p:nvGrpSpPr>
          <p:cNvPr id="179" name="Graphic 149">
            <a:extLst>
              <a:ext uri="{FF2B5EF4-FFF2-40B4-BE49-F238E27FC236}">
                <a16:creationId xmlns:a16="http://schemas.microsoft.com/office/drawing/2014/main" id="{511F905D-8C9D-4296-9960-21AD1CA88DDC}"/>
              </a:ext>
            </a:extLst>
          </p:cNvPr>
          <p:cNvGrpSpPr/>
          <p:nvPr/>
        </p:nvGrpSpPr>
        <p:grpSpPr>
          <a:xfrm flipH="1">
            <a:off x="11222567" y="5532822"/>
            <a:ext cx="255584" cy="307181"/>
            <a:chOff x="4062412" y="990600"/>
            <a:chExt cx="4057650" cy="4876800"/>
          </a:xfrm>
          <a:solidFill>
            <a:schemeClr val="accent1"/>
          </a:solidFill>
        </p:grpSpPr>
        <p:sp>
          <p:nvSpPr>
            <p:cNvPr id="180" name="Freeform: Shape 179">
              <a:extLst>
                <a:ext uri="{FF2B5EF4-FFF2-40B4-BE49-F238E27FC236}">
                  <a16:creationId xmlns:a16="http://schemas.microsoft.com/office/drawing/2014/main" id="{286C03F0-A3C5-4E55-A5F7-4F65F2279DF0}"/>
                </a:ext>
              </a:extLst>
            </p:cNvPr>
            <p:cNvSpPr/>
            <p:nvPr/>
          </p:nvSpPr>
          <p:spPr>
            <a:xfrm>
              <a:off x="4062412" y="990600"/>
              <a:ext cx="4057650" cy="4876800"/>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 name="connsiteX41" fmla="*/ 2336768 w 4057650"/>
                <a:gd name="connsiteY41" fmla="*/ 4673632 h 4876800"/>
                <a:gd name="connsiteX42" fmla="*/ 1422368 w 4057650"/>
                <a:gd name="connsiteY42" fmla="*/ 4673632 h 4876800"/>
                <a:gd name="connsiteX43" fmla="*/ 1422368 w 4057650"/>
                <a:gd name="connsiteY43" fmla="*/ 4572000 h 4876800"/>
                <a:gd name="connsiteX44" fmla="*/ 1524000 w 4057650"/>
                <a:gd name="connsiteY44" fmla="*/ 4470368 h 4876800"/>
                <a:gd name="connsiteX45" fmla="*/ 1727168 w 4057650"/>
                <a:gd name="connsiteY45" fmla="*/ 4470368 h 4876800"/>
                <a:gd name="connsiteX46" fmla="*/ 1820989 w 4057650"/>
                <a:gd name="connsiteY46" fmla="*/ 4407694 h 4876800"/>
                <a:gd name="connsiteX47" fmla="*/ 1798987 w 4057650"/>
                <a:gd name="connsiteY47" fmla="*/ 4296918 h 4876800"/>
                <a:gd name="connsiteX48" fmla="*/ 1595818 w 4057650"/>
                <a:gd name="connsiteY48" fmla="*/ 4093750 h 4876800"/>
                <a:gd name="connsiteX49" fmla="*/ 1451991 w 4057650"/>
                <a:gd name="connsiteY49" fmla="*/ 3575780 h 4876800"/>
                <a:gd name="connsiteX50" fmla="*/ 1930432 w 4057650"/>
                <a:gd name="connsiteY50" fmla="*/ 3251168 h 4876800"/>
                <a:gd name="connsiteX51" fmla="*/ 2032064 w 4057650"/>
                <a:gd name="connsiteY51" fmla="*/ 3149537 h 4876800"/>
                <a:gd name="connsiteX52" fmla="*/ 1930432 w 4057650"/>
                <a:gd name="connsiteY52" fmla="*/ 3048000 h 4876800"/>
                <a:gd name="connsiteX53" fmla="*/ 1264253 w 4057650"/>
                <a:gd name="connsiteY53" fmla="*/ 3498056 h 4876800"/>
                <a:gd name="connsiteX54" fmla="*/ 1452182 w 4057650"/>
                <a:gd name="connsiteY54" fmla="*/ 4237482 h 4876800"/>
                <a:gd name="connsiteX55" fmla="*/ 1484567 w 4057650"/>
                <a:gd name="connsiteY55" fmla="*/ 4269867 h 4876800"/>
                <a:gd name="connsiteX56" fmla="*/ 1219200 w 4057650"/>
                <a:gd name="connsiteY56" fmla="*/ 4572000 h 4876800"/>
                <a:gd name="connsiteX57" fmla="*/ 1219200 w 4057650"/>
                <a:gd name="connsiteY57" fmla="*/ 4673632 h 4876800"/>
                <a:gd name="connsiteX58" fmla="*/ 609600 w 4057650"/>
                <a:gd name="connsiteY58" fmla="*/ 4673632 h 4876800"/>
                <a:gd name="connsiteX59" fmla="*/ 609600 w 4057650"/>
                <a:gd name="connsiteY59" fmla="*/ 4572000 h 4876800"/>
                <a:gd name="connsiteX60" fmla="*/ 711232 w 4057650"/>
                <a:gd name="connsiteY60" fmla="*/ 4470368 h 4876800"/>
                <a:gd name="connsiteX61" fmla="*/ 914400 w 4057650"/>
                <a:gd name="connsiteY61" fmla="*/ 4470368 h 4876800"/>
                <a:gd name="connsiteX62" fmla="*/ 1016032 w 4057650"/>
                <a:gd name="connsiteY62" fmla="*/ 4368737 h 4876800"/>
                <a:gd name="connsiteX63" fmla="*/ 1016032 w 4057650"/>
                <a:gd name="connsiteY63" fmla="*/ 3352800 h 4876800"/>
                <a:gd name="connsiteX64" fmla="*/ 1004507 w 4057650"/>
                <a:gd name="connsiteY64" fmla="*/ 3305747 h 4876800"/>
                <a:gd name="connsiteX65" fmla="*/ 812768 w 4057650"/>
                <a:gd name="connsiteY65" fmla="*/ 2743200 h 4876800"/>
                <a:gd name="connsiteX66" fmla="*/ 931831 w 4057650"/>
                <a:gd name="connsiteY66" fmla="*/ 2280285 h 4876800"/>
                <a:gd name="connsiteX67" fmla="*/ 1015937 w 4057650"/>
                <a:gd name="connsiteY67" fmla="*/ 2032064 h 4876800"/>
                <a:gd name="connsiteX68" fmla="*/ 1015937 w 4057650"/>
                <a:gd name="connsiteY68" fmla="*/ 1980057 h 4876800"/>
                <a:gd name="connsiteX69" fmla="*/ 983171 w 4057650"/>
                <a:gd name="connsiteY69" fmla="*/ 1557147 h 4876800"/>
                <a:gd name="connsiteX70" fmla="*/ 711137 w 4057650"/>
                <a:gd name="connsiteY70" fmla="*/ 1422368 h 4876800"/>
                <a:gd name="connsiteX71" fmla="*/ 203168 w 4057650"/>
                <a:gd name="connsiteY71" fmla="*/ 1117759 h 4876800"/>
                <a:gd name="connsiteX72" fmla="*/ 352425 w 4057650"/>
                <a:gd name="connsiteY72" fmla="*/ 983647 h 4876800"/>
                <a:gd name="connsiteX73" fmla="*/ 478250 w 4057650"/>
                <a:gd name="connsiteY73" fmla="*/ 884587 h 4876800"/>
                <a:gd name="connsiteX74" fmla="*/ 575501 w 4057650"/>
                <a:gd name="connsiteY74" fmla="*/ 756380 h 4876800"/>
                <a:gd name="connsiteX75" fmla="*/ 711232 w 4057650"/>
                <a:gd name="connsiteY75" fmla="*/ 609600 h 4876800"/>
                <a:gd name="connsiteX76" fmla="*/ 1005745 w 4057650"/>
                <a:gd name="connsiteY76" fmla="*/ 223456 h 4876800"/>
                <a:gd name="connsiteX77" fmla="*/ 1222439 w 4057650"/>
                <a:gd name="connsiteY77" fmla="*/ 532829 h 4876800"/>
                <a:gd name="connsiteX78" fmla="*/ 1288161 w 4057650"/>
                <a:gd name="connsiteY78" fmla="*/ 604266 h 4876800"/>
                <a:gd name="connsiteX79" fmla="*/ 1524000 w 4057650"/>
                <a:gd name="connsiteY79" fmla="*/ 914400 h 4876800"/>
                <a:gd name="connsiteX80" fmla="*/ 1524000 w 4057650"/>
                <a:gd name="connsiteY80" fmla="*/ 1930432 h 4876800"/>
                <a:gd name="connsiteX81" fmla="*/ 2080832 w 4057650"/>
                <a:gd name="connsiteY81" fmla="*/ 2645569 h 4876800"/>
                <a:gd name="connsiteX82" fmla="*/ 2264950 w 4057650"/>
                <a:gd name="connsiteY82" fmla="*/ 2815019 h 4876800"/>
                <a:gd name="connsiteX83" fmla="*/ 2391728 w 4057650"/>
                <a:gd name="connsiteY83" fmla="*/ 2931128 h 4876800"/>
                <a:gd name="connsiteX84" fmla="*/ 2844737 w 4057650"/>
                <a:gd name="connsiteY84" fmla="*/ 3759232 h 4876800"/>
                <a:gd name="connsiteX85" fmla="*/ 2844737 w 4057650"/>
                <a:gd name="connsiteY85" fmla="*/ 4165664 h 4876800"/>
                <a:gd name="connsiteX86" fmla="*/ 2336768 w 4057650"/>
                <a:gd name="connsiteY86" fmla="*/ 467363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moveTo>
                    <a:pt x="2336768" y="4673632"/>
                  </a:moveTo>
                  <a:lnTo>
                    <a:pt x="1422368" y="4673632"/>
                  </a:lnTo>
                  <a:lnTo>
                    <a:pt x="1422368" y="4572000"/>
                  </a:lnTo>
                  <a:cubicBezTo>
                    <a:pt x="1422368" y="4515993"/>
                    <a:pt x="1467993" y="4470368"/>
                    <a:pt x="1524000" y="4470368"/>
                  </a:cubicBezTo>
                  <a:lnTo>
                    <a:pt x="1727168" y="4470368"/>
                  </a:lnTo>
                  <a:cubicBezTo>
                    <a:pt x="1768221" y="4470368"/>
                    <a:pt x="1805368" y="4445604"/>
                    <a:pt x="1820989" y="4407694"/>
                  </a:cubicBezTo>
                  <a:cubicBezTo>
                    <a:pt x="1836611" y="4369784"/>
                    <a:pt x="1827943" y="4325970"/>
                    <a:pt x="1798987" y="4296918"/>
                  </a:cubicBezTo>
                  <a:lnTo>
                    <a:pt x="1595818" y="4093750"/>
                  </a:lnTo>
                  <a:cubicBezTo>
                    <a:pt x="1386459" y="3884200"/>
                    <a:pt x="1401985" y="3696462"/>
                    <a:pt x="1451991" y="3575780"/>
                  </a:cubicBezTo>
                  <a:cubicBezTo>
                    <a:pt x="1528572" y="3390614"/>
                    <a:pt x="1734407" y="3251168"/>
                    <a:pt x="1930432" y="3251168"/>
                  </a:cubicBezTo>
                  <a:cubicBezTo>
                    <a:pt x="1986629" y="3251168"/>
                    <a:pt x="2032064" y="3205734"/>
                    <a:pt x="2032064" y="3149537"/>
                  </a:cubicBezTo>
                  <a:cubicBezTo>
                    <a:pt x="2032064" y="3093339"/>
                    <a:pt x="1986534" y="3048000"/>
                    <a:pt x="1930432" y="3048000"/>
                  </a:cubicBezTo>
                  <a:cubicBezTo>
                    <a:pt x="1652397" y="3048000"/>
                    <a:pt x="1372267" y="3237357"/>
                    <a:pt x="1264253" y="3498056"/>
                  </a:cubicBezTo>
                  <a:cubicBezTo>
                    <a:pt x="1161669" y="3745897"/>
                    <a:pt x="1230154" y="4015359"/>
                    <a:pt x="1452182" y="4237482"/>
                  </a:cubicBezTo>
                  <a:lnTo>
                    <a:pt x="1484567" y="4269867"/>
                  </a:lnTo>
                  <a:cubicBezTo>
                    <a:pt x="1335119" y="4289203"/>
                    <a:pt x="1219200" y="4417409"/>
                    <a:pt x="1219200" y="4572000"/>
                  </a:cubicBezTo>
                  <a:lnTo>
                    <a:pt x="1219200" y="4673632"/>
                  </a:lnTo>
                  <a:lnTo>
                    <a:pt x="609600" y="4673632"/>
                  </a:lnTo>
                  <a:lnTo>
                    <a:pt x="609600" y="4572000"/>
                  </a:lnTo>
                  <a:cubicBezTo>
                    <a:pt x="609600" y="4515993"/>
                    <a:pt x="655225" y="4470368"/>
                    <a:pt x="711232" y="4470368"/>
                  </a:cubicBezTo>
                  <a:lnTo>
                    <a:pt x="914400" y="4470368"/>
                  </a:lnTo>
                  <a:cubicBezTo>
                    <a:pt x="970598" y="4470368"/>
                    <a:pt x="1016032" y="4424934"/>
                    <a:pt x="1016032" y="4368737"/>
                  </a:cubicBezTo>
                  <a:lnTo>
                    <a:pt x="1016032" y="3352800"/>
                  </a:lnTo>
                  <a:cubicBezTo>
                    <a:pt x="1016032" y="3336512"/>
                    <a:pt x="1012031" y="3320224"/>
                    <a:pt x="1004507" y="3305747"/>
                  </a:cubicBezTo>
                  <a:cubicBezTo>
                    <a:pt x="951167" y="3203543"/>
                    <a:pt x="812768" y="2902934"/>
                    <a:pt x="812768" y="2743200"/>
                  </a:cubicBezTo>
                  <a:cubicBezTo>
                    <a:pt x="812768" y="2478691"/>
                    <a:pt x="876110" y="2373344"/>
                    <a:pt x="931831" y="2280285"/>
                  </a:cubicBezTo>
                  <a:cubicBezTo>
                    <a:pt x="973074" y="2211419"/>
                    <a:pt x="1015937" y="2140172"/>
                    <a:pt x="1015937" y="2032064"/>
                  </a:cubicBezTo>
                  <a:lnTo>
                    <a:pt x="1015937" y="1980057"/>
                  </a:lnTo>
                  <a:cubicBezTo>
                    <a:pt x="1016127" y="1752029"/>
                    <a:pt x="1016127" y="1637538"/>
                    <a:pt x="983171" y="1557147"/>
                  </a:cubicBezTo>
                  <a:cubicBezTo>
                    <a:pt x="927830" y="1422368"/>
                    <a:pt x="797433" y="1422368"/>
                    <a:pt x="711137" y="1422368"/>
                  </a:cubicBezTo>
                  <a:cubicBezTo>
                    <a:pt x="551974" y="1422368"/>
                    <a:pt x="203359" y="1345597"/>
                    <a:pt x="203168" y="1117759"/>
                  </a:cubicBezTo>
                  <a:cubicBezTo>
                    <a:pt x="207169" y="1086612"/>
                    <a:pt x="305181" y="1017175"/>
                    <a:pt x="352425" y="983647"/>
                  </a:cubicBezTo>
                  <a:cubicBezTo>
                    <a:pt x="400622" y="949547"/>
                    <a:pt x="446532" y="916400"/>
                    <a:pt x="478250" y="884587"/>
                  </a:cubicBezTo>
                  <a:cubicBezTo>
                    <a:pt x="513779" y="849059"/>
                    <a:pt x="543782" y="804005"/>
                    <a:pt x="575501" y="756380"/>
                  </a:cubicBezTo>
                  <a:cubicBezTo>
                    <a:pt x="614363" y="697897"/>
                    <a:pt x="673322" y="609600"/>
                    <a:pt x="711232" y="609600"/>
                  </a:cubicBezTo>
                  <a:cubicBezTo>
                    <a:pt x="893636" y="609600"/>
                    <a:pt x="978313" y="394907"/>
                    <a:pt x="1005745" y="223456"/>
                  </a:cubicBezTo>
                  <a:cubicBezTo>
                    <a:pt x="1159574" y="294513"/>
                    <a:pt x="1221677" y="530066"/>
                    <a:pt x="1222439" y="532829"/>
                  </a:cubicBezTo>
                  <a:cubicBezTo>
                    <a:pt x="1230821" y="565976"/>
                    <a:pt x="1255967" y="593122"/>
                    <a:pt x="1288161" y="604266"/>
                  </a:cubicBezTo>
                  <a:cubicBezTo>
                    <a:pt x="1297781" y="607600"/>
                    <a:pt x="1524000" y="688562"/>
                    <a:pt x="1524000" y="914400"/>
                  </a:cubicBezTo>
                  <a:lnTo>
                    <a:pt x="1524000" y="1930432"/>
                  </a:lnTo>
                  <a:cubicBezTo>
                    <a:pt x="1524000" y="2132838"/>
                    <a:pt x="1765268" y="2364200"/>
                    <a:pt x="2080832" y="2645569"/>
                  </a:cubicBezTo>
                  <a:cubicBezTo>
                    <a:pt x="2151698" y="2708910"/>
                    <a:pt x="2216563" y="2766632"/>
                    <a:pt x="2264950" y="2815019"/>
                  </a:cubicBezTo>
                  <a:cubicBezTo>
                    <a:pt x="2302288" y="2852357"/>
                    <a:pt x="2345531" y="2890457"/>
                    <a:pt x="2391728" y="2931128"/>
                  </a:cubicBezTo>
                  <a:cubicBezTo>
                    <a:pt x="2604040" y="3117628"/>
                    <a:pt x="2844737" y="3329178"/>
                    <a:pt x="2844737" y="3759232"/>
                  </a:cubicBezTo>
                  <a:lnTo>
                    <a:pt x="2844737" y="4165664"/>
                  </a:lnTo>
                  <a:cubicBezTo>
                    <a:pt x="2844832" y="4445794"/>
                    <a:pt x="2616994" y="4673632"/>
                    <a:pt x="2336768" y="4673632"/>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1403B6D-7189-4090-8F05-B53FFC42CB2E}"/>
                </a:ext>
              </a:extLst>
            </p:cNvPr>
            <p:cNvSpPr/>
            <p:nvPr/>
          </p:nvSpPr>
          <p:spPr>
            <a:xfrm>
              <a:off x="4672012" y="1803368"/>
              <a:ext cx="304800" cy="200025"/>
            </a:xfrm>
            <a:custGeom>
              <a:avLst/>
              <a:gdLst>
                <a:gd name="connsiteX0" fmla="*/ 203168 w 304800"/>
                <a:gd name="connsiteY0" fmla="*/ 0 h 200025"/>
                <a:gd name="connsiteX1" fmla="*/ 101632 w 304800"/>
                <a:gd name="connsiteY1" fmla="*/ 0 h 200025"/>
                <a:gd name="connsiteX2" fmla="*/ 0 w 304800"/>
                <a:gd name="connsiteY2" fmla="*/ 101632 h 200025"/>
                <a:gd name="connsiteX3" fmla="*/ 101632 w 304800"/>
                <a:gd name="connsiteY3" fmla="*/ 203263 h 200025"/>
                <a:gd name="connsiteX4" fmla="*/ 203263 w 304800"/>
                <a:gd name="connsiteY4" fmla="*/ 203263 h 200025"/>
                <a:gd name="connsiteX5" fmla="*/ 304800 w 304800"/>
                <a:gd name="connsiteY5" fmla="*/ 101632 h 200025"/>
                <a:gd name="connsiteX6" fmla="*/ 203168 w 304800"/>
                <a:gd name="connsiteY6"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00025">
                  <a:moveTo>
                    <a:pt x="203168" y="0"/>
                  </a:moveTo>
                  <a:lnTo>
                    <a:pt x="101632" y="0"/>
                  </a:lnTo>
                  <a:cubicBezTo>
                    <a:pt x="45434" y="0"/>
                    <a:pt x="0" y="45434"/>
                    <a:pt x="0" y="101632"/>
                  </a:cubicBezTo>
                  <a:cubicBezTo>
                    <a:pt x="0" y="157829"/>
                    <a:pt x="45434" y="203263"/>
                    <a:pt x="101632" y="203263"/>
                  </a:cubicBezTo>
                  <a:lnTo>
                    <a:pt x="203263" y="203263"/>
                  </a:lnTo>
                  <a:cubicBezTo>
                    <a:pt x="259366" y="203263"/>
                    <a:pt x="304800" y="157829"/>
                    <a:pt x="304800" y="101632"/>
                  </a:cubicBezTo>
                  <a:cubicBezTo>
                    <a:pt x="304800" y="45434"/>
                    <a:pt x="259366" y="0"/>
                    <a:pt x="203168" y="0"/>
                  </a:cubicBezTo>
                  <a:close/>
                </a:path>
              </a:pathLst>
            </a:custGeom>
            <a:grpFill/>
            <a:ln w="9525" cap="flat">
              <a:noFill/>
              <a:prstDash val="solid"/>
              <a:miter/>
            </a:ln>
          </p:spPr>
          <p:txBody>
            <a:bodyPr rtlCol="0" anchor="ctr"/>
            <a:lstStyle/>
            <a:p>
              <a:endParaRPr lang="en-US"/>
            </a:p>
          </p:txBody>
        </p:sp>
      </p:grpSp>
      <p:graphicFrame>
        <p:nvGraphicFramePr>
          <p:cNvPr id="77" name="Chart 76">
            <a:extLst>
              <a:ext uri="{FF2B5EF4-FFF2-40B4-BE49-F238E27FC236}">
                <a16:creationId xmlns:a16="http://schemas.microsoft.com/office/drawing/2014/main" id="{AE222273-AAFE-4E7C-84B9-1E2EC9F3BC8B}"/>
              </a:ext>
            </a:extLst>
          </p:cNvPr>
          <p:cNvGraphicFramePr/>
          <p:nvPr>
            <p:extLst>
              <p:ext uri="{D42A27DB-BD31-4B8C-83A1-F6EECF244321}">
                <p14:modId xmlns:p14="http://schemas.microsoft.com/office/powerpoint/2010/main" val="3996104939"/>
              </p:ext>
            </p:extLst>
          </p:nvPr>
        </p:nvGraphicFramePr>
        <p:xfrm>
          <a:off x="966643" y="4262142"/>
          <a:ext cx="3515876" cy="1580560"/>
        </p:xfrm>
        <a:graphic>
          <a:graphicData uri="http://schemas.openxmlformats.org/drawingml/2006/chart">
            <c:chart xmlns:c="http://schemas.openxmlformats.org/drawingml/2006/chart" xmlns:r="http://schemas.openxmlformats.org/officeDocument/2006/relationships" r:id="rId8"/>
          </a:graphicData>
        </a:graphic>
      </p:graphicFrame>
      <p:grpSp>
        <p:nvGrpSpPr>
          <p:cNvPr id="57" name="Group 56">
            <a:extLst>
              <a:ext uri="{FF2B5EF4-FFF2-40B4-BE49-F238E27FC236}">
                <a16:creationId xmlns:a16="http://schemas.microsoft.com/office/drawing/2014/main" id="{11FDAC41-FC41-4758-ACCF-64A4BD7FBE44}"/>
              </a:ext>
            </a:extLst>
          </p:cNvPr>
          <p:cNvGrpSpPr/>
          <p:nvPr/>
        </p:nvGrpSpPr>
        <p:grpSpPr>
          <a:xfrm>
            <a:off x="8633246" y="1540824"/>
            <a:ext cx="3116959" cy="2249184"/>
            <a:chOff x="2470284" y="2637802"/>
            <a:chExt cx="2646830" cy="1909941"/>
          </a:xfrm>
          <a:solidFill>
            <a:schemeClr val="bg2"/>
          </a:solidFill>
        </p:grpSpPr>
        <p:sp>
          <p:nvSpPr>
            <p:cNvPr id="63" name="Freeform 152">
              <a:extLst>
                <a:ext uri="{FF2B5EF4-FFF2-40B4-BE49-F238E27FC236}">
                  <a16:creationId xmlns:a16="http://schemas.microsoft.com/office/drawing/2014/main" id="{1FEDF3AD-10A6-4FF5-8B4E-4088DCE0E693}"/>
                </a:ext>
              </a:extLst>
            </p:cNvPr>
            <p:cNvSpPr>
              <a:spLocks/>
            </p:cNvSpPr>
            <p:nvPr/>
          </p:nvSpPr>
          <p:spPr bwMode="auto">
            <a:xfrm>
              <a:off x="2470284" y="2637802"/>
              <a:ext cx="1136931" cy="1205320"/>
            </a:xfrm>
            <a:custGeom>
              <a:avLst/>
              <a:gdLst/>
              <a:ahLst/>
              <a:cxnLst>
                <a:cxn ang="0">
                  <a:pos x="413" y="92"/>
                </a:cxn>
                <a:cxn ang="0">
                  <a:pos x="326" y="71"/>
                </a:cxn>
                <a:cxn ang="0">
                  <a:pos x="182" y="134"/>
                </a:cxn>
                <a:cxn ang="0">
                  <a:pos x="94" y="23"/>
                </a:cxn>
                <a:cxn ang="0">
                  <a:pos x="5" y="21"/>
                </a:cxn>
                <a:cxn ang="0">
                  <a:pos x="38" y="118"/>
                </a:cxn>
                <a:cxn ang="0">
                  <a:pos x="66" y="205"/>
                </a:cxn>
                <a:cxn ang="0">
                  <a:pos x="61" y="368"/>
                </a:cxn>
                <a:cxn ang="0">
                  <a:pos x="87" y="562"/>
                </a:cxn>
                <a:cxn ang="0">
                  <a:pos x="208" y="593"/>
                </a:cxn>
                <a:cxn ang="0">
                  <a:pos x="307" y="642"/>
                </a:cxn>
                <a:cxn ang="0">
                  <a:pos x="371" y="647"/>
                </a:cxn>
                <a:cxn ang="0">
                  <a:pos x="442" y="687"/>
                </a:cxn>
                <a:cxn ang="0">
                  <a:pos x="472" y="812"/>
                </a:cxn>
                <a:cxn ang="0">
                  <a:pos x="477" y="895"/>
                </a:cxn>
                <a:cxn ang="0">
                  <a:pos x="468" y="1051"/>
                </a:cxn>
                <a:cxn ang="0">
                  <a:pos x="491" y="1070"/>
                </a:cxn>
                <a:cxn ang="0">
                  <a:pos x="555" y="985"/>
                </a:cxn>
                <a:cxn ang="0">
                  <a:pos x="739" y="1086"/>
                </a:cxn>
                <a:cxn ang="0">
                  <a:pos x="815" y="1051"/>
                </a:cxn>
                <a:cxn ang="0">
                  <a:pos x="921" y="1039"/>
                </a:cxn>
                <a:cxn ang="0">
                  <a:pos x="985" y="1155"/>
                </a:cxn>
                <a:cxn ang="0">
                  <a:pos x="1058" y="1249"/>
                </a:cxn>
                <a:cxn ang="0">
                  <a:pos x="1108" y="1273"/>
                </a:cxn>
                <a:cxn ang="0">
                  <a:pos x="983" y="1438"/>
                </a:cxn>
                <a:cxn ang="0">
                  <a:pos x="1006" y="1490"/>
                </a:cxn>
                <a:cxn ang="0">
                  <a:pos x="1060" y="1599"/>
                </a:cxn>
                <a:cxn ang="0">
                  <a:pos x="1032" y="1665"/>
                </a:cxn>
                <a:cxn ang="0">
                  <a:pos x="926" y="1727"/>
                </a:cxn>
                <a:cxn ang="0">
                  <a:pos x="973" y="1809"/>
                </a:cxn>
                <a:cxn ang="0">
                  <a:pos x="1146" y="1849"/>
                </a:cxn>
                <a:cxn ang="0">
                  <a:pos x="1271" y="1934"/>
                </a:cxn>
                <a:cxn ang="0">
                  <a:pos x="1287" y="1849"/>
                </a:cxn>
                <a:cxn ang="0">
                  <a:pos x="1273" y="1703"/>
                </a:cxn>
                <a:cxn ang="0">
                  <a:pos x="1275" y="1585"/>
                </a:cxn>
                <a:cxn ang="0">
                  <a:pos x="1264" y="1488"/>
                </a:cxn>
                <a:cxn ang="0">
                  <a:pos x="1327" y="1341"/>
                </a:cxn>
                <a:cxn ang="0">
                  <a:pos x="1245" y="1339"/>
                </a:cxn>
                <a:cxn ang="0">
                  <a:pos x="1240" y="1254"/>
                </a:cxn>
                <a:cxn ang="0">
                  <a:pos x="1294" y="1242"/>
                </a:cxn>
                <a:cxn ang="0">
                  <a:pos x="1351" y="1216"/>
                </a:cxn>
                <a:cxn ang="0">
                  <a:pos x="1450" y="1181"/>
                </a:cxn>
                <a:cxn ang="0">
                  <a:pos x="1564" y="1207"/>
                </a:cxn>
                <a:cxn ang="0">
                  <a:pos x="1597" y="1136"/>
                </a:cxn>
                <a:cxn ang="0">
                  <a:pos x="1639" y="1065"/>
                </a:cxn>
                <a:cxn ang="0">
                  <a:pos x="1620" y="959"/>
                </a:cxn>
                <a:cxn ang="0">
                  <a:pos x="1665" y="888"/>
                </a:cxn>
                <a:cxn ang="0">
                  <a:pos x="1573" y="808"/>
                </a:cxn>
                <a:cxn ang="0">
                  <a:pos x="1528" y="746"/>
                </a:cxn>
                <a:cxn ang="0">
                  <a:pos x="1453" y="697"/>
                </a:cxn>
                <a:cxn ang="0">
                  <a:pos x="1360" y="706"/>
                </a:cxn>
                <a:cxn ang="0">
                  <a:pos x="1318" y="656"/>
                </a:cxn>
                <a:cxn ang="0">
                  <a:pos x="1264" y="576"/>
                </a:cxn>
                <a:cxn ang="0">
                  <a:pos x="1221" y="529"/>
                </a:cxn>
                <a:cxn ang="0">
                  <a:pos x="1141" y="503"/>
                </a:cxn>
                <a:cxn ang="0">
                  <a:pos x="1127" y="354"/>
                </a:cxn>
                <a:cxn ang="0">
                  <a:pos x="1049" y="335"/>
                </a:cxn>
                <a:cxn ang="0">
                  <a:pos x="985" y="333"/>
                </a:cxn>
                <a:cxn ang="0">
                  <a:pos x="864" y="274"/>
                </a:cxn>
                <a:cxn ang="0">
                  <a:pos x="831" y="189"/>
                </a:cxn>
                <a:cxn ang="0">
                  <a:pos x="742" y="153"/>
                </a:cxn>
                <a:cxn ang="0">
                  <a:pos x="683" y="115"/>
                </a:cxn>
                <a:cxn ang="0">
                  <a:pos x="586" y="182"/>
                </a:cxn>
              </a:cxnLst>
              <a:rect l="0" t="0" r="r" b="b"/>
              <a:pathLst>
                <a:path w="1668" h="1934">
                  <a:moveTo>
                    <a:pt x="508" y="146"/>
                  </a:moveTo>
                  <a:lnTo>
                    <a:pt x="501" y="146"/>
                  </a:lnTo>
                  <a:lnTo>
                    <a:pt x="494" y="146"/>
                  </a:lnTo>
                  <a:lnTo>
                    <a:pt x="487" y="146"/>
                  </a:lnTo>
                  <a:lnTo>
                    <a:pt x="479" y="146"/>
                  </a:lnTo>
                  <a:lnTo>
                    <a:pt x="472" y="144"/>
                  </a:lnTo>
                  <a:lnTo>
                    <a:pt x="468" y="144"/>
                  </a:lnTo>
                  <a:lnTo>
                    <a:pt x="463" y="141"/>
                  </a:lnTo>
                  <a:lnTo>
                    <a:pt x="458" y="139"/>
                  </a:lnTo>
                  <a:lnTo>
                    <a:pt x="453" y="137"/>
                  </a:lnTo>
                  <a:lnTo>
                    <a:pt x="451" y="134"/>
                  </a:lnTo>
                  <a:lnTo>
                    <a:pt x="449" y="132"/>
                  </a:lnTo>
                  <a:lnTo>
                    <a:pt x="446" y="130"/>
                  </a:lnTo>
                  <a:lnTo>
                    <a:pt x="446" y="127"/>
                  </a:lnTo>
                  <a:lnTo>
                    <a:pt x="446" y="115"/>
                  </a:lnTo>
                  <a:lnTo>
                    <a:pt x="449" y="106"/>
                  </a:lnTo>
                  <a:lnTo>
                    <a:pt x="449" y="96"/>
                  </a:lnTo>
                  <a:lnTo>
                    <a:pt x="453" y="89"/>
                  </a:lnTo>
                  <a:lnTo>
                    <a:pt x="439" y="82"/>
                  </a:lnTo>
                  <a:lnTo>
                    <a:pt x="430" y="87"/>
                  </a:lnTo>
                  <a:lnTo>
                    <a:pt x="420" y="89"/>
                  </a:lnTo>
                  <a:lnTo>
                    <a:pt x="413" y="92"/>
                  </a:lnTo>
                  <a:lnTo>
                    <a:pt x="404" y="92"/>
                  </a:lnTo>
                  <a:lnTo>
                    <a:pt x="397" y="89"/>
                  </a:lnTo>
                  <a:lnTo>
                    <a:pt x="390" y="87"/>
                  </a:lnTo>
                  <a:lnTo>
                    <a:pt x="383" y="82"/>
                  </a:lnTo>
                  <a:lnTo>
                    <a:pt x="376" y="75"/>
                  </a:lnTo>
                  <a:lnTo>
                    <a:pt x="376" y="78"/>
                  </a:lnTo>
                  <a:lnTo>
                    <a:pt x="376" y="78"/>
                  </a:lnTo>
                  <a:lnTo>
                    <a:pt x="376" y="80"/>
                  </a:lnTo>
                  <a:lnTo>
                    <a:pt x="373" y="80"/>
                  </a:lnTo>
                  <a:lnTo>
                    <a:pt x="373" y="82"/>
                  </a:lnTo>
                  <a:lnTo>
                    <a:pt x="371" y="80"/>
                  </a:lnTo>
                  <a:lnTo>
                    <a:pt x="368" y="80"/>
                  </a:lnTo>
                  <a:lnTo>
                    <a:pt x="366" y="78"/>
                  </a:lnTo>
                  <a:lnTo>
                    <a:pt x="366" y="78"/>
                  </a:lnTo>
                  <a:lnTo>
                    <a:pt x="366" y="75"/>
                  </a:lnTo>
                  <a:lnTo>
                    <a:pt x="364" y="75"/>
                  </a:lnTo>
                  <a:lnTo>
                    <a:pt x="359" y="73"/>
                  </a:lnTo>
                  <a:lnTo>
                    <a:pt x="357" y="71"/>
                  </a:lnTo>
                  <a:lnTo>
                    <a:pt x="354" y="71"/>
                  </a:lnTo>
                  <a:lnTo>
                    <a:pt x="342" y="71"/>
                  </a:lnTo>
                  <a:lnTo>
                    <a:pt x="335" y="71"/>
                  </a:lnTo>
                  <a:lnTo>
                    <a:pt x="326" y="71"/>
                  </a:lnTo>
                  <a:lnTo>
                    <a:pt x="319" y="71"/>
                  </a:lnTo>
                  <a:lnTo>
                    <a:pt x="309" y="73"/>
                  </a:lnTo>
                  <a:lnTo>
                    <a:pt x="302" y="75"/>
                  </a:lnTo>
                  <a:lnTo>
                    <a:pt x="298" y="78"/>
                  </a:lnTo>
                  <a:lnTo>
                    <a:pt x="290" y="80"/>
                  </a:lnTo>
                  <a:lnTo>
                    <a:pt x="283" y="85"/>
                  </a:lnTo>
                  <a:lnTo>
                    <a:pt x="274" y="89"/>
                  </a:lnTo>
                  <a:lnTo>
                    <a:pt x="267" y="96"/>
                  </a:lnTo>
                  <a:lnTo>
                    <a:pt x="260" y="104"/>
                  </a:lnTo>
                  <a:lnTo>
                    <a:pt x="257" y="106"/>
                  </a:lnTo>
                  <a:lnTo>
                    <a:pt x="255" y="108"/>
                  </a:lnTo>
                  <a:lnTo>
                    <a:pt x="250" y="111"/>
                  </a:lnTo>
                  <a:lnTo>
                    <a:pt x="248" y="113"/>
                  </a:lnTo>
                  <a:lnTo>
                    <a:pt x="222" y="130"/>
                  </a:lnTo>
                  <a:lnTo>
                    <a:pt x="198" y="146"/>
                  </a:lnTo>
                  <a:lnTo>
                    <a:pt x="194" y="148"/>
                  </a:lnTo>
                  <a:lnTo>
                    <a:pt x="191" y="148"/>
                  </a:lnTo>
                  <a:lnTo>
                    <a:pt x="189" y="148"/>
                  </a:lnTo>
                  <a:lnTo>
                    <a:pt x="187" y="146"/>
                  </a:lnTo>
                  <a:lnTo>
                    <a:pt x="184" y="144"/>
                  </a:lnTo>
                  <a:lnTo>
                    <a:pt x="184" y="139"/>
                  </a:lnTo>
                  <a:lnTo>
                    <a:pt x="182" y="134"/>
                  </a:lnTo>
                  <a:lnTo>
                    <a:pt x="182" y="127"/>
                  </a:lnTo>
                  <a:lnTo>
                    <a:pt x="177" y="96"/>
                  </a:lnTo>
                  <a:lnTo>
                    <a:pt x="175" y="63"/>
                  </a:lnTo>
                  <a:lnTo>
                    <a:pt x="175" y="59"/>
                  </a:lnTo>
                  <a:lnTo>
                    <a:pt x="172" y="56"/>
                  </a:lnTo>
                  <a:lnTo>
                    <a:pt x="170" y="52"/>
                  </a:lnTo>
                  <a:lnTo>
                    <a:pt x="168" y="49"/>
                  </a:lnTo>
                  <a:lnTo>
                    <a:pt x="165" y="47"/>
                  </a:lnTo>
                  <a:lnTo>
                    <a:pt x="161" y="47"/>
                  </a:lnTo>
                  <a:lnTo>
                    <a:pt x="156" y="47"/>
                  </a:lnTo>
                  <a:lnTo>
                    <a:pt x="149" y="47"/>
                  </a:lnTo>
                  <a:lnTo>
                    <a:pt x="142" y="49"/>
                  </a:lnTo>
                  <a:lnTo>
                    <a:pt x="135" y="47"/>
                  </a:lnTo>
                  <a:lnTo>
                    <a:pt x="128" y="47"/>
                  </a:lnTo>
                  <a:lnTo>
                    <a:pt x="123" y="45"/>
                  </a:lnTo>
                  <a:lnTo>
                    <a:pt x="109" y="42"/>
                  </a:lnTo>
                  <a:lnTo>
                    <a:pt x="106" y="40"/>
                  </a:lnTo>
                  <a:lnTo>
                    <a:pt x="104" y="37"/>
                  </a:lnTo>
                  <a:lnTo>
                    <a:pt x="99" y="33"/>
                  </a:lnTo>
                  <a:lnTo>
                    <a:pt x="97" y="30"/>
                  </a:lnTo>
                  <a:lnTo>
                    <a:pt x="97" y="28"/>
                  </a:lnTo>
                  <a:lnTo>
                    <a:pt x="94" y="23"/>
                  </a:lnTo>
                  <a:lnTo>
                    <a:pt x="94" y="21"/>
                  </a:lnTo>
                  <a:lnTo>
                    <a:pt x="92" y="19"/>
                  </a:lnTo>
                  <a:lnTo>
                    <a:pt x="90" y="19"/>
                  </a:lnTo>
                  <a:lnTo>
                    <a:pt x="87" y="19"/>
                  </a:lnTo>
                  <a:lnTo>
                    <a:pt x="83" y="16"/>
                  </a:lnTo>
                  <a:lnTo>
                    <a:pt x="80" y="14"/>
                  </a:lnTo>
                  <a:lnTo>
                    <a:pt x="78" y="14"/>
                  </a:lnTo>
                  <a:lnTo>
                    <a:pt x="76" y="11"/>
                  </a:lnTo>
                  <a:lnTo>
                    <a:pt x="76" y="9"/>
                  </a:lnTo>
                  <a:lnTo>
                    <a:pt x="73" y="2"/>
                  </a:lnTo>
                  <a:lnTo>
                    <a:pt x="73" y="2"/>
                  </a:lnTo>
                  <a:lnTo>
                    <a:pt x="71" y="2"/>
                  </a:lnTo>
                  <a:lnTo>
                    <a:pt x="68" y="0"/>
                  </a:lnTo>
                  <a:lnTo>
                    <a:pt x="66" y="0"/>
                  </a:lnTo>
                  <a:lnTo>
                    <a:pt x="54" y="0"/>
                  </a:lnTo>
                  <a:lnTo>
                    <a:pt x="45" y="2"/>
                  </a:lnTo>
                  <a:lnTo>
                    <a:pt x="35" y="4"/>
                  </a:lnTo>
                  <a:lnTo>
                    <a:pt x="28" y="11"/>
                  </a:lnTo>
                  <a:lnTo>
                    <a:pt x="24" y="14"/>
                  </a:lnTo>
                  <a:lnTo>
                    <a:pt x="19" y="19"/>
                  </a:lnTo>
                  <a:lnTo>
                    <a:pt x="12" y="19"/>
                  </a:lnTo>
                  <a:lnTo>
                    <a:pt x="5" y="21"/>
                  </a:lnTo>
                  <a:lnTo>
                    <a:pt x="5" y="23"/>
                  </a:lnTo>
                  <a:lnTo>
                    <a:pt x="5" y="28"/>
                  </a:lnTo>
                  <a:lnTo>
                    <a:pt x="2" y="33"/>
                  </a:lnTo>
                  <a:lnTo>
                    <a:pt x="2" y="35"/>
                  </a:lnTo>
                  <a:lnTo>
                    <a:pt x="2" y="40"/>
                  </a:lnTo>
                  <a:lnTo>
                    <a:pt x="2" y="45"/>
                  </a:lnTo>
                  <a:lnTo>
                    <a:pt x="0" y="47"/>
                  </a:lnTo>
                  <a:lnTo>
                    <a:pt x="0" y="52"/>
                  </a:lnTo>
                  <a:lnTo>
                    <a:pt x="2" y="59"/>
                  </a:lnTo>
                  <a:lnTo>
                    <a:pt x="5" y="68"/>
                  </a:lnTo>
                  <a:lnTo>
                    <a:pt x="9" y="75"/>
                  </a:lnTo>
                  <a:lnTo>
                    <a:pt x="14" y="82"/>
                  </a:lnTo>
                  <a:lnTo>
                    <a:pt x="21" y="89"/>
                  </a:lnTo>
                  <a:lnTo>
                    <a:pt x="24" y="89"/>
                  </a:lnTo>
                  <a:lnTo>
                    <a:pt x="26" y="94"/>
                  </a:lnTo>
                  <a:lnTo>
                    <a:pt x="28" y="96"/>
                  </a:lnTo>
                  <a:lnTo>
                    <a:pt x="28" y="101"/>
                  </a:lnTo>
                  <a:lnTo>
                    <a:pt x="28" y="104"/>
                  </a:lnTo>
                  <a:lnTo>
                    <a:pt x="31" y="108"/>
                  </a:lnTo>
                  <a:lnTo>
                    <a:pt x="33" y="111"/>
                  </a:lnTo>
                  <a:lnTo>
                    <a:pt x="35" y="115"/>
                  </a:lnTo>
                  <a:lnTo>
                    <a:pt x="38" y="118"/>
                  </a:lnTo>
                  <a:lnTo>
                    <a:pt x="42" y="120"/>
                  </a:lnTo>
                  <a:lnTo>
                    <a:pt x="47" y="122"/>
                  </a:lnTo>
                  <a:lnTo>
                    <a:pt x="52" y="127"/>
                  </a:lnTo>
                  <a:lnTo>
                    <a:pt x="59" y="130"/>
                  </a:lnTo>
                  <a:lnTo>
                    <a:pt x="64" y="132"/>
                  </a:lnTo>
                  <a:lnTo>
                    <a:pt x="68" y="137"/>
                  </a:lnTo>
                  <a:lnTo>
                    <a:pt x="73" y="141"/>
                  </a:lnTo>
                  <a:lnTo>
                    <a:pt x="76" y="148"/>
                  </a:lnTo>
                  <a:lnTo>
                    <a:pt x="78" y="153"/>
                  </a:lnTo>
                  <a:lnTo>
                    <a:pt x="78" y="158"/>
                  </a:lnTo>
                  <a:lnTo>
                    <a:pt x="78" y="163"/>
                  </a:lnTo>
                  <a:lnTo>
                    <a:pt x="76" y="167"/>
                  </a:lnTo>
                  <a:lnTo>
                    <a:pt x="76" y="172"/>
                  </a:lnTo>
                  <a:lnTo>
                    <a:pt x="73" y="177"/>
                  </a:lnTo>
                  <a:lnTo>
                    <a:pt x="71" y="184"/>
                  </a:lnTo>
                  <a:lnTo>
                    <a:pt x="68" y="191"/>
                  </a:lnTo>
                  <a:lnTo>
                    <a:pt x="66" y="198"/>
                  </a:lnTo>
                  <a:lnTo>
                    <a:pt x="66" y="200"/>
                  </a:lnTo>
                  <a:lnTo>
                    <a:pt x="66" y="200"/>
                  </a:lnTo>
                  <a:lnTo>
                    <a:pt x="66" y="200"/>
                  </a:lnTo>
                  <a:lnTo>
                    <a:pt x="66" y="203"/>
                  </a:lnTo>
                  <a:lnTo>
                    <a:pt x="66" y="205"/>
                  </a:lnTo>
                  <a:lnTo>
                    <a:pt x="64" y="210"/>
                  </a:lnTo>
                  <a:lnTo>
                    <a:pt x="61" y="215"/>
                  </a:lnTo>
                  <a:lnTo>
                    <a:pt x="59" y="219"/>
                  </a:lnTo>
                  <a:lnTo>
                    <a:pt x="57" y="222"/>
                  </a:lnTo>
                  <a:lnTo>
                    <a:pt x="57" y="224"/>
                  </a:lnTo>
                  <a:lnTo>
                    <a:pt x="54" y="226"/>
                  </a:lnTo>
                  <a:lnTo>
                    <a:pt x="50" y="231"/>
                  </a:lnTo>
                  <a:lnTo>
                    <a:pt x="42" y="238"/>
                  </a:lnTo>
                  <a:lnTo>
                    <a:pt x="35" y="248"/>
                  </a:lnTo>
                  <a:lnTo>
                    <a:pt x="31" y="257"/>
                  </a:lnTo>
                  <a:lnTo>
                    <a:pt x="31" y="269"/>
                  </a:lnTo>
                  <a:lnTo>
                    <a:pt x="31" y="276"/>
                  </a:lnTo>
                  <a:lnTo>
                    <a:pt x="31" y="285"/>
                  </a:lnTo>
                  <a:lnTo>
                    <a:pt x="33" y="293"/>
                  </a:lnTo>
                  <a:lnTo>
                    <a:pt x="35" y="297"/>
                  </a:lnTo>
                  <a:lnTo>
                    <a:pt x="38" y="307"/>
                  </a:lnTo>
                  <a:lnTo>
                    <a:pt x="40" y="316"/>
                  </a:lnTo>
                  <a:lnTo>
                    <a:pt x="42" y="326"/>
                  </a:lnTo>
                  <a:lnTo>
                    <a:pt x="47" y="335"/>
                  </a:lnTo>
                  <a:lnTo>
                    <a:pt x="54" y="352"/>
                  </a:lnTo>
                  <a:lnTo>
                    <a:pt x="57" y="359"/>
                  </a:lnTo>
                  <a:lnTo>
                    <a:pt x="61" y="368"/>
                  </a:lnTo>
                  <a:lnTo>
                    <a:pt x="64" y="375"/>
                  </a:lnTo>
                  <a:lnTo>
                    <a:pt x="64" y="382"/>
                  </a:lnTo>
                  <a:lnTo>
                    <a:pt x="66" y="389"/>
                  </a:lnTo>
                  <a:lnTo>
                    <a:pt x="66" y="399"/>
                  </a:lnTo>
                  <a:lnTo>
                    <a:pt x="66" y="406"/>
                  </a:lnTo>
                  <a:lnTo>
                    <a:pt x="64" y="415"/>
                  </a:lnTo>
                  <a:lnTo>
                    <a:pt x="61" y="423"/>
                  </a:lnTo>
                  <a:lnTo>
                    <a:pt x="57" y="444"/>
                  </a:lnTo>
                  <a:lnTo>
                    <a:pt x="54" y="467"/>
                  </a:lnTo>
                  <a:lnTo>
                    <a:pt x="52" y="489"/>
                  </a:lnTo>
                  <a:lnTo>
                    <a:pt x="52" y="512"/>
                  </a:lnTo>
                  <a:lnTo>
                    <a:pt x="54" y="519"/>
                  </a:lnTo>
                  <a:lnTo>
                    <a:pt x="54" y="526"/>
                  </a:lnTo>
                  <a:lnTo>
                    <a:pt x="57" y="531"/>
                  </a:lnTo>
                  <a:lnTo>
                    <a:pt x="59" y="538"/>
                  </a:lnTo>
                  <a:lnTo>
                    <a:pt x="61" y="543"/>
                  </a:lnTo>
                  <a:lnTo>
                    <a:pt x="66" y="548"/>
                  </a:lnTo>
                  <a:lnTo>
                    <a:pt x="71" y="550"/>
                  </a:lnTo>
                  <a:lnTo>
                    <a:pt x="76" y="555"/>
                  </a:lnTo>
                  <a:lnTo>
                    <a:pt x="80" y="557"/>
                  </a:lnTo>
                  <a:lnTo>
                    <a:pt x="83" y="560"/>
                  </a:lnTo>
                  <a:lnTo>
                    <a:pt x="87" y="562"/>
                  </a:lnTo>
                  <a:lnTo>
                    <a:pt x="90" y="567"/>
                  </a:lnTo>
                  <a:lnTo>
                    <a:pt x="104" y="578"/>
                  </a:lnTo>
                  <a:lnTo>
                    <a:pt x="111" y="588"/>
                  </a:lnTo>
                  <a:lnTo>
                    <a:pt x="116" y="590"/>
                  </a:lnTo>
                  <a:lnTo>
                    <a:pt x="120" y="593"/>
                  </a:lnTo>
                  <a:lnTo>
                    <a:pt x="125" y="597"/>
                  </a:lnTo>
                  <a:lnTo>
                    <a:pt x="130" y="604"/>
                  </a:lnTo>
                  <a:lnTo>
                    <a:pt x="132" y="609"/>
                  </a:lnTo>
                  <a:lnTo>
                    <a:pt x="135" y="612"/>
                  </a:lnTo>
                  <a:lnTo>
                    <a:pt x="139" y="614"/>
                  </a:lnTo>
                  <a:lnTo>
                    <a:pt x="144" y="616"/>
                  </a:lnTo>
                  <a:lnTo>
                    <a:pt x="149" y="619"/>
                  </a:lnTo>
                  <a:lnTo>
                    <a:pt x="156" y="619"/>
                  </a:lnTo>
                  <a:lnTo>
                    <a:pt x="163" y="616"/>
                  </a:lnTo>
                  <a:lnTo>
                    <a:pt x="170" y="614"/>
                  </a:lnTo>
                  <a:lnTo>
                    <a:pt x="177" y="612"/>
                  </a:lnTo>
                  <a:lnTo>
                    <a:pt x="187" y="607"/>
                  </a:lnTo>
                  <a:lnTo>
                    <a:pt x="189" y="604"/>
                  </a:lnTo>
                  <a:lnTo>
                    <a:pt x="191" y="604"/>
                  </a:lnTo>
                  <a:lnTo>
                    <a:pt x="198" y="600"/>
                  </a:lnTo>
                  <a:lnTo>
                    <a:pt x="203" y="597"/>
                  </a:lnTo>
                  <a:lnTo>
                    <a:pt x="208" y="593"/>
                  </a:lnTo>
                  <a:lnTo>
                    <a:pt x="227" y="581"/>
                  </a:lnTo>
                  <a:lnTo>
                    <a:pt x="229" y="578"/>
                  </a:lnTo>
                  <a:lnTo>
                    <a:pt x="236" y="576"/>
                  </a:lnTo>
                  <a:lnTo>
                    <a:pt x="248" y="571"/>
                  </a:lnTo>
                  <a:lnTo>
                    <a:pt x="260" y="567"/>
                  </a:lnTo>
                  <a:lnTo>
                    <a:pt x="276" y="567"/>
                  </a:lnTo>
                  <a:lnTo>
                    <a:pt x="283" y="564"/>
                  </a:lnTo>
                  <a:lnTo>
                    <a:pt x="293" y="567"/>
                  </a:lnTo>
                  <a:lnTo>
                    <a:pt x="309" y="569"/>
                  </a:lnTo>
                  <a:lnTo>
                    <a:pt x="314" y="569"/>
                  </a:lnTo>
                  <a:lnTo>
                    <a:pt x="319" y="576"/>
                  </a:lnTo>
                  <a:lnTo>
                    <a:pt x="324" y="581"/>
                  </a:lnTo>
                  <a:lnTo>
                    <a:pt x="326" y="586"/>
                  </a:lnTo>
                  <a:lnTo>
                    <a:pt x="326" y="593"/>
                  </a:lnTo>
                  <a:lnTo>
                    <a:pt x="328" y="597"/>
                  </a:lnTo>
                  <a:lnTo>
                    <a:pt x="326" y="602"/>
                  </a:lnTo>
                  <a:lnTo>
                    <a:pt x="326" y="609"/>
                  </a:lnTo>
                  <a:lnTo>
                    <a:pt x="324" y="614"/>
                  </a:lnTo>
                  <a:lnTo>
                    <a:pt x="321" y="621"/>
                  </a:lnTo>
                  <a:lnTo>
                    <a:pt x="314" y="630"/>
                  </a:lnTo>
                  <a:lnTo>
                    <a:pt x="312" y="635"/>
                  </a:lnTo>
                  <a:lnTo>
                    <a:pt x="307" y="642"/>
                  </a:lnTo>
                  <a:lnTo>
                    <a:pt x="300" y="649"/>
                  </a:lnTo>
                  <a:lnTo>
                    <a:pt x="295" y="659"/>
                  </a:lnTo>
                  <a:lnTo>
                    <a:pt x="295" y="663"/>
                  </a:lnTo>
                  <a:lnTo>
                    <a:pt x="293" y="668"/>
                  </a:lnTo>
                  <a:lnTo>
                    <a:pt x="293" y="671"/>
                  </a:lnTo>
                  <a:lnTo>
                    <a:pt x="293" y="675"/>
                  </a:lnTo>
                  <a:lnTo>
                    <a:pt x="295" y="678"/>
                  </a:lnTo>
                  <a:lnTo>
                    <a:pt x="298" y="680"/>
                  </a:lnTo>
                  <a:lnTo>
                    <a:pt x="300" y="682"/>
                  </a:lnTo>
                  <a:lnTo>
                    <a:pt x="302" y="682"/>
                  </a:lnTo>
                  <a:lnTo>
                    <a:pt x="307" y="682"/>
                  </a:lnTo>
                  <a:lnTo>
                    <a:pt x="312" y="682"/>
                  </a:lnTo>
                  <a:lnTo>
                    <a:pt x="340" y="680"/>
                  </a:lnTo>
                  <a:lnTo>
                    <a:pt x="342" y="678"/>
                  </a:lnTo>
                  <a:lnTo>
                    <a:pt x="347" y="678"/>
                  </a:lnTo>
                  <a:lnTo>
                    <a:pt x="350" y="675"/>
                  </a:lnTo>
                  <a:lnTo>
                    <a:pt x="354" y="673"/>
                  </a:lnTo>
                  <a:lnTo>
                    <a:pt x="357" y="671"/>
                  </a:lnTo>
                  <a:lnTo>
                    <a:pt x="359" y="666"/>
                  </a:lnTo>
                  <a:lnTo>
                    <a:pt x="361" y="663"/>
                  </a:lnTo>
                  <a:lnTo>
                    <a:pt x="364" y="659"/>
                  </a:lnTo>
                  <a:lnTo>
                    <a:pt x="371" y="647"/>
                  </a:lnTo>
                  <a:lnTo>
                    <a:pt x="376" y="649"/>
                  </a:lnTo>
                  <a:lnTo>
                    <a:pt x="378" y="649"/>
                  </a:lnTo>
                  <a:lnTo>
                    <a:pt x="383" y="652"/>
                  </a:lnTo>
                  <a:lnTo>
                    <a:pt x="385" y="656"/>
                  </a:lnTo>
                  <a:lnTo>
                    <a:pt x="387" y="659"/>
                  </a:lnTo>
                  <a:lnTo>
                    <a:pt x="390" y="663"/>
                  </a:lnTo>
                  <a:lnTo>
                    <a:pt x="390" y="668"/>
                  </a:lnTo>
                  <a:lnTo>
                    <a:pt x="392" y="675"/>
                  </a:lnTo>
                  <a:lnTo>
                    <a:pt x="392" y="678"/>
                  </a:lnTo>
                  <a:lnTo>
                    <a:pt x="392" y="680"/>
                  </a:lnTo>
                  <a:lnTo>
                    <a:pt x="394" y="682"/>
                  </a:lnTo>
                  <a:lnTo>
                    <a:pt x="397" y="685"/>
                  </a:lnTo>
                  <a:lnTo>
                    <a:pt x="404" y="687"/>
                  </a:lnTo>
                  <a:lnTo>
                    <a:pt x="411" y="689"/>
                  </a:lnTo>
                  <a:lnTo>
                    <a:pt x="416" y="692"/>
                  </a:lnTo>
                  <a:lnTo>
                    <a:pt x="423" y="692"/>
                  </a:lnTo>
                  <a:lnTo>
                    <a:pt x="425" y="692"/>
                  </a:lnTo>
                  <a:lnTo>
                    <a:pt x="427" y="692"/>
                  </a:lnTo>
                  <a:lnTo>
                    <a:pt x="432" y="692"/>
                  </a:lnTo>
                  <a:lnTo>
                    <a:pt x="437" y="689"/>
                  </a:lnTo>
                  <a:lnTo>
                    <a:pt x="439" y="689"/>
                  </a:lnTo>
                  <a:lnTo>
                    <a:pt x="442" y="687"/>
                  </a:lnTo>
                  <a:lnTo>
                    <a:pt x="444" y="687"/>
                  </a:lnTo>
                  <a:lnTo>
                    <a:pt x="446" y="687"/>
                  </a:lnTo>
                  <a:lnTo>
                    <a:pt x="449" y="685"/>
                  </a:lnTo>
                  <a:lnTo>
                    <a:pt x="451" y="682"/>
                  </a:lnTo>
                  <a:lnTo>
                    <a:pt x="458" y="708"/>
                  </a:lnTo>
                  <a:lnTo>
                    <a:pt x="461" y="723"/>
                  </a:lnTo>
                  <a:lnTo>
                    <a:pt x="461" y="737"/>
                  </a:lnTo>
                  <a:lnTo>
                    <a:pt x="461" y="739"/>
                  </a:lnTo>
                  <a:lnTo>
                    <a:pt x="463" y="744"/>
                  </a:lnTo>
                  <a:lnTo>
                    <a:pt x="465" y="746"/>
                  </a:lnTo>
                  <a:lnTo>
                    <a:pt x="468" y="751"/>
                  </a:lnTo>
                  <a:lnTo>
                    <a:pt x="472" y="756"/>
                  </a:lnTo>
                  <a:lnTo>
                    <a:pt x="475" y="763"/>
                  </a:lnTo>
                  <a:lnTo>
                    <a:pt x="477" y="767"/>
                  </a:lnTo>
                  <a:lnTo>
                    <a:pt x="479" y="775"/>
                  </a:lnTo>
                  <a:lnTo>
                    <a:pt x="479" y="782"/>
                  </a:lnTo>
                  <a:lnTo>
                    <a:pt x="479" y="789"/>
                  </a:lnTo>
                  <a:lnTo>
                    <a:pt x="477" y="793"/>
                  </a:lnTo>
                  <a:lnTo>
                    <a:pt x="475" y="803"/>
                  </a:lnTo>
                  <a:lnTo>
                    <a:pt x="472" y="808"/>
                  </a:lnTo>
                  <a:lnTo>
                    <a:pt x="472" y="812"/>
                  </a:lnTo>
                  <a:lnTo>
                    <a:pt x="472" y="812"/>
                  </a:lnTo>
                  <a:lnTo>
                    <a:pt x="477" y="812"/>
                  </a:lnTo>
                  <a:lnTo>
                    <a:pt x="477" y="819"/>
                  </a:lnTo>
                  <a:lnTo>
                    <a:pt x="477" y="829"/>
                  </a:lnTo>
                  <a:lnTo>
                    <a:pt x="479" y="836"/>
                  </a:lnTo>
                  <a:lnTo>
                    <a:pt x="484" y="843"/>
                  </a:lnTo>
                  <a:lnTo>
                    <a:pt x="487" y="850"/>
                  </a:lnTo>
                  <a:lnTo>
                    <a:pt x="487" y="857"/>
                  </a:lnTo>
                  <a:lnTo>
                    <a:pt x="487" y="864"/>
                  </a:lnTo>
                  <a:lnTo>
                    <a:pt x="487" y="864"/>
                  </a:lnTo>
                  <a:lnTo>
                    <a:pt x="487" y="864"/>
                  </a:lnTo>
                  <a:lnTo>
                    <a:pt x="487" y="864"/>
                  </a:lnTo>
                  <a:lnTo>
                    <a:pt x="487" y="867"/>
                  </a:lnTo>
                  <a:lnTo>
                    <a:pt x="487" y="871"/>
                  </a:lnTo>
                  <a:lnTo>
                    <a:pt x="484" y="878"/>
                  </a:lnTo>
                  <a:lnTo>
                    <a:pt x="484" y="881"/>
                  </a:lnTo>
                  <a:lnTo>
                    <a:pt x="484" y="881"/>
                  </a:lnTo>
                  <a:lnTo>
                    <a:pt x="484" y="881"/>
                  </a:lnTo>
                  <a:lnTo>
                    <a:pt x="484" y="881"/>
                  </a:lnTo>
                  <a:lnTo>
                    <a:pt x="484" y="883"/>
                  </a:lnTo>
                  <a:lnTo>
                    <a:pt x="482" y="888"/>
                  </a:lnTo>
                  <a:lnTo>
                    <a:pt x="479" y="890"/>
                  </a:lnTo>
                  <a:lnTo>
                    <a:pt x="477" y="895"/>
                  </a:lnTo>
                  <a:lnTo>
                    <a:pt x="472" y="900"/>
                  </a:lnTo>
                  <a:lnTo>
                    <a:pt x="468" y="902"/>
                  </a:lnTo>
                  <a:lnTo>
                    <a:pt x="465" y="907"/>
                  </a:lnTo>
                  <a:lnTo>
                    <a:pt x="463" y="909"/>
                  </a:lnTo>
                  <a:lnTo>
                    <a:pt x="453" y="921"/>
                  </a:lnTo>
                  <a:lnTo>
                    <a:pt x="451" y="926"/>
                  </a:lnTo>
                  <a:lnTo>
                    <a:pt x="449" y="933"/>
                  </a:lnTo>
                  <a:lnTo>
                    <a:pt x="449" y="938"/>
                  </a:lnTo>
                  <a:lnTo>
                    <a:pt x="446" y="940"/>
                  </a:lnTo>
                  <a:lnTo>
                    <a:pt x="444" y="961"/>
                  </a:lnTo>
                  <a:lnTo>
                    <a:pt x="444" y="982"/>
                  </a:lnTo>
                  <a:lnTo>
                    <a:pt x="446" y="992"/>
                  </a:lnTo>
                  <a:lnTo>
                    <a:pt x="449" y="1001"/>
                  </a:lnTo>
                  <a:lnTo>
                    <a:pt x="453" y="1011"/>
                  </a:lnTo>
                  <a:lnTo>
                    <a:pt x="458" y="1015"/>
                  </a:lnTo>
                  <a:lnTo>
                    <a:pt x="463" y="1020"/>
                  </a:lnTo>
                  <a:lnTo>
                    <a:pt x="463" y="1025"/>
                  </a:lnTo>
                  <a:lnTo>
                    <a:pt x="465" y="1027"/>
                  </a:lnTo>
                  <a:lnTo>
                    <a:pt x="465" y="1032"/>
                  </a:lnTo>
                  <a:lnTo>
                    <a:pt x="465" y="1037"/>
                  </a:lnTo>
                  <a:lnTo>
                    <a:pt x="465" y="1041"/>
                  </a:lnTo>
                  <a:lnTo>
                    <a:pt x="468" y="1051"/>
                  </a:lnTo>
                  <a:lnTo>
                    <a:pt x="470" y="1058"/>
                  </a:lnTo>
                  <a:lnTo>
                    <a:pt x="472" y="1060"/>
                  </a:lnTo>
                  <a:lnTo>
                    <a:pt x="477" y="1063"/>
                  </a:lnTo>
                  <a:lnTo>
                    <a:pt x="477" y="1065"/>
                  </a:lnTo>
                  <a:lnTo>
                    <a:pt x="479" y="1067"/>
                  </a:lnTo>
                  <a:lnTo>
                    <a:pt x="479" y="1070"/>
                  </a:lnTo>
                  <a:lnTo>
                    <a:pt x="479" y="1075"/>
                  </a:lnTo>
                  <a:lnTo>
                    <a:pt x="479" y="1072"/>
                  </a:lnTo>
                  <a:lnTo>
                    <a:pt x="479" y="1072"/>
                  </a:lnTo>
                  <a:lnTo>
                    <a:pt x="482" y="1072"/>
                  </a:lnTo>
                  <a:lnTo>
                    <a:pt x="482" y="1072"/>
                  </a:lnTo>
                  <a:lnTo>
                    <a:pt x="482" y="1072"/>
                  </a:lnTo>
                  <a:lnTo>
                    <a:pt x="484" y="1072"/>
                  </a:lnTo>
                  <a:lnTo>
                    <a:pt x="484" y="1072"/>
                  </a:lnTo>
                  <a:lnTo>
                    <a:pt x="487" y="1072"/>
                  </a:lnTo>
                  <a:lnTo>
                    <a:pt x="489" y="1072"/>
                  </a:lnTo>
                  <a:lnTo>
                    <a:pt x="489" y="1070"/>
                  </a:lnTo>
                  <a:lnTo>
                    <a:pt x="489" y="1070"/>
                  </a:lnTo>
                  <a:lnTo>
                    <a:pt x="489" y="1070"/>
                  </a:lnTo>
                  <a:lnTo>
                    <a:pt x="491" y="1070"/>
                  </a:lnTo>
                  <a:lnTo>
                    <a:pt x="491" y="1070"/>
                  </a:lnTo>
                  <a:lnTo>
                    <a:pt x="491" y="1070"/>
                  </a:lnTo>
                  <a:lnTo>
                    <a:pt x="491" y="1070"/>
                  </a:lnTo>
                  <a:lnTo>
                    <a:pt x="491" y="1067"/>
                  </a:lnTo>
                  <a:lnTo>
                    <a:pt x="494" y="1065"/>
                  </a:lnTo>
                  <a:lnTo>
                    <a:pt x="496" y="1063"/>
                  </a:lnTo>
                  <a:lnTo>
                    <a:pt x="496" y="1060"/>
                  </a:lnTo>
                  <a:lnTo>
                    <a:pt x="496" y="1053"/>
                  </a:lnTo>
                  <a:lnTo>
                    <a:pt x="501" y="1046"/>
                  </a:lnTo>
                  <a:lnTo>
                    <a:pt x="508" y="1034"/>
                  </a:lnTo>
                  <a:lnTo>
                    <a:pt x="517" y="1023"/>
                  </a:lnTo>
                  <a:lnTo>
                    <a:pt x="529" y="1013"/>
                  </a:lnTo>
                  <a:lnTo>
                    <a:pt x="543" y="1004"/>
                  </a:lnTo>
                  <a:lnTo>
                    <a:pt x="543" y="1001"/>
                  </a:lnTo>
                  <a:lnTo>
                    <a:pt x="546" y="999"/>
                  </a:lnTo>
                  <a:lnTo>
                    <a:pt x="550" y="994"/>
                  </a:lnTo>
                  <a:lnTo>
                    <a:pt x="553" y="992"/>
                  </a:lnTo>
                  <a:lnTo>
                    <a:pt x="553" y="989"/>
                  </a:lnTo>
                  <a:lnTo>
                    <a:pt x="553" y="989"/>
                  </a:lnTo>
                  <a:lnTo>
                    <a:pt x="553" y="989"/>
                  </a:lnTo>
                  <a:lnTo>
                    <a:pt x="553" y="989"/>
                  </a:lnTo>
                  <a:lnTo>
                    <a:pt x="555" y="987"/>
                  </a:lnTo>
                  <a:lnTo>
                    <a:pt x="555" y="985"/>
                  </a:lnTo>
                  <a:lnTo>
                    <a:pt x="555" y="985"/>
                  </a:lnTo>
                  <a:lnTo>
                    <a:pt x="555" y="985"/>
                  </a:lnTo>
                  <a:lnTo>
                    <a:pt x="555" y="985"/>
                  </a:lnTo>
                  <a:lnTo>
                    <a:pt x="555" y="982"/>
                  </a:lnTo>
                  <a:lnTo>
                    <a:pt x="557" y="980"/>
                  </a:lnTo>
                  <a:lnTo>
                    <a:pt x="560" y="978"/>
                  </a:lnTo>
                  <a:lnTo>
                    <a:pt x="564" y="978"/>
                  </a:lnTo>
                  <a:lnTo>
                    <a:pt x="598" y="978"/>
                  </a:lnTo>
                  <a:lnTo>
                    <a:pt x="633" y="978"/>
                  </a:lnTo>
                  <a:lnTo>
                    <a:pt x="647" y="982"/>
                  </a:lnTo>
                  <a:lnTo>
                    <a:pt x="654" y="985"/>
                  </a:lnTo>
                  <a:lnTo>
                    <a:pt x="659" y="987"/>
                  </a:lnTo>
                  <a:lnTo>
                    <a:pt x="661" y="992"/>
                  </a:lnTo>
                  <a:lnTo>
                    <a:pt x="666" y="997"/>
                  </a:lnTo>
                  <a:lnTo>
                    <a:pt x="680" y="1032"/>
                  </a:lnTo>
                  <a:lnTo>
                    <a:pt x="685" y="1041"/>
                  </a:lnTo>
                  <a:lnTo>
                    <a:pt x="690" y="1051"/>
                  </a:lnTo>
                  <a:lnTo>
                    <a:pt x="697" y="1060"/>
                  </a:lnTo>
                  <a:lnTo>
                    <a:pt x="704" y="1067"/>
                  </a:lnTo>
                  <a:lnTo>
                    <a:pt x="711" y="1072"/>
                  </a:lnTo>
                  <a:lnTo>
                    <a:pt x="720" y="1079"/>
                  </a:lnTo>
                  <a:lnTo>
                    <a:pt x="730" y="1082"/>
                  </a:lnTo>
                  <a:lnTo>
                    <a:pt x="739" y="1086"/>
                  </a:lnTo>
                  <a:lnTo>
                    <a:pt x="744" y="1086"/>
                  </a:lnTo>
                  <a:lnTo>
                    <a:pt x="746" y="1086"/>
                  </a:lnTo>
                  <a:lnTo>
                    <a:pt x="749" y="1086"/>
                  </a:lnTo>
                  <a:lnTo>
                    <a:pt x="753" y="1086"/>
                  </a:lnTo>
                  <a:lnTo>
                    <a:pt x="753" y="1086"/>
                  </a:lnTo>
                  <a:lnTo>
                    <a:pt x="756" y="1086"/>
                  </a:lnTo>
                  <a:lnTo>
                    <a:pt x="758" y="1086"/>
                  </a:lnTo>
                  <a:lnTo>
                    <a:pt x="763" y="1084"/>
                  </a:lnTo>
                  <a:lnTo>
                    <a:pt x="768" y="1082"/>
                  </a:lnTo>
                  <a:lnTo>
                    <a:pt x="772" y="1079"/>
                  </a:lnTo>
                  <a:lnTo>
                    <a:pt x="772" y="1077"/>
                  </a:lnTo>
                  <a:lnTo>
                    <a:pt x="775" y="1077"/>
                  </a:lnTo>
                  <a:lnTo>
                    <a:pt x="775" y="1077"/>
                  </a:lnTo>
                  <a:lnTo>
                    <a:pt x="775" y="1077"/>
                  </a:lnTo>
                  <a:lnTo>
                    <a:pt x="775" y="1077"/>
                  </a:lnTo>
                  <a:lnTo>
                    <a:pt x="782" y="1070"/>
                  </a:lnTo>
                  <a:lnTo>
                    <a:pt x="789" y="1063"/>
                  </a:lnTo>
                  <a:lnTo>
                    <a:pt x="798" y="1058"/>
                  </a:lnTo>
                  <a:lnTo>
                    <a:pt x="808" y="1056"/>
                  </a:lnTo>
                  <a:lnTo>
                    <a:pt x="810" y="1053"/>
                  </a:lnTo>
                  <a:lnTo>
                    <a:pt x="812" y="1053"/>
                  </a:lnTo>
                  <a:lnTo>
                    <a:pt x="815" y="1051"/>
                  </a:lnTo>
                  <a:lnTo>
                    <a:pt x="815" y="1051"/>
                  </a:lnTo>
                  <a:lnTo>
                    <a:pt x="824" y="1049"/>
                  </a:lnTo>
                  <a:lnTo>
                    <a:pt x="829" y="1046"/>
                  </a:lnTo>
                  <a:lnTo>
                    <a:pt x="836" y="1046"/>
                  </a:lnTo>
                  <a:lnTo>
                    <a:pt x="843" y="1046"/>
                  </a:lnTo>
                  <a:lnTo>
                    <a:pt x="850" y="1046"/>
                  </a:lnTo>
                  <a:lnTo>
                    <a:pt x="857" y="1046"/>
                  </a:lnTo>
                  <a:lnTo>
                    <a:pt x="864" y="1044"/>
                  </a:lnTo>
                  <a:lnTo>
                    <a:pt x="869" y="1044"/>
                  </a:lnTo>
                  <a:lnTo>
                    <a:pt x="876" y="1041"/>
                  </a:lnTo>
                  <a:lnTo>
                    <a:pt x="881" y="1037"/>
                  </a:lnTo>
                  <a:lnTo>
                    <a:pt x="888" y="1034"/>
                  </a:lnTo>
                  <a:lnTo>
                    <a:pt x="898" y="1030"/>
                  </a:lnTo>
                  <a:lnTo>
                    <a:pt x="907" y="1027"/>
                  </a:lnTo>
                  <a:lnTo>
                    <a:pt x="909" y="1025"/>
                  </a:lnTo>
                  <a:lnTo>
                    <a:pt x="912" y="1025"/>
                  </a:lnTo>
                  <a:lnTo>
                    <a:pt x="914" y="1027"/>
                  </a:lnTo>
                  <a:lnTo>
                    <a:pt x="916" y="1027"/>
                  </a:lnTo>
                  <a:lnTo>
                    <a:pt x="919" y="1030"/>
                  </a:lnTo>
                  <a:lnTo>
                    <a:pt x="921" y="1032"/>
                  </a:lnTo>
                  <a:lnTo>
                    <a:pt x="921" y="1034"/>
                  </a:lnTo>
                  <a:lnTo>
                    <a:pt x="921" y="1039"/>
                  </a:lnTo>
                  <a:lnTo>
                    <a:pt x="921" y="1086"/>
                  </a:lnTo>
                  <a:lnTo>
                    <a:pt x="919" y="1089"/>
                  </a:lnTo>
                  <a:lnTo>
                    <a:pt x="921" y="1091"/>
                  </a:lnTo>
                  <a:lnTo>
                    <a:pt x="921" y="1093"/>
                  </a:lnTo>
                  <a:lnTo>
                    <a:pt x="923" y="1096"/>
                  </a:lnTo>
                  <a:lnTo>
                    <a:pt x="926" y="1096"/>
                  </a:lnTo>
                  <a:lnTo>
                    <a:pt x="928" y="1098"/>
                  </a:lnTo>
                  <a:lnTo>
                    <a:pt x="931" y="1098"/>
                  </a:lnTo>
                  <a:lnTo>
                    <a:pt x="935" y="1098"/>
                  </a:lnTo>
                  <a:lnTo>
                    <a:pt x="938" y="1105"/>
                  </a:lnTo>
                  <a:lnTo>
                    <a:pt x="940" y="1108"/>
                  </a:lnTo>
                  <a:lnTo>
                    <a:pt x="942" y="1110"/>
                  </a:lnTo>
                  <a:lnTo>
                    <a:pt x="947" y="1112"/>
                  </a:lnTo>
                  <a:lnTo>
                    <a:pt x="954" y="1115"/>
                  </a:lnTo>
                  <a:lnTo>
                    <a:pt x="957" y="1115"/>
                  </a:lnTo>
                  <a:lnTo>
                    <a:pt x="959" y="1117"/>
                  </a:lnTo>
                  <a:lnTo>
                    <a:pt x="961" y="1119"/>
                  </a:lnTo>
                  <a:lnTo>
                    <a:pt x="961" y="1122"/>
                  </a:lnTo>
                  <a:lnTo>
                    <a:pt x="968" y="1136"/>
                  </a:lnTo>
                  <a:lnTo>
                    <a:pt x="971" y="1141"/>
                  </a:lnTo>
                  <a:lnTo>
                    <a:pt x="975" y="1148"/>
                  </a:lnTo>
                  <a:lnTo>
                    <a:pt x="985" y="1155"/>
                  </a:lnTo>
                  <a:lnTo>
                    <a:pt x="997" y="1162"/>
                  </a:lnTo>
                  <a:lnTo>
                    <a:pt x="999" y="1162"/>
                  </a:lnTo>
                  <a:lnTo>
                    <a:pt x="999" y="1164"/>
                  </a:lnTo>
                  <a:lnTo>
                    <a:pt x="1001" y="1169"/>
                  </a:lnTo>
                  <a:lnTo>
                    <a:pt x="1001" y="1171"/>
                  </a:lnTo>
                  <a:lnTo>
                    <a:pt x="1001" y="1183"/>
                  </a:lnTo>
                  <a:lnTo>
                    <a:pt x="1001" y="1190"/>
                  </a:lnTo>
                  <a:lnTo>
                    <a:pt x="1004" y="1197"/>
                  </a:lnTo>
                  <a:lnTo>
                    <a:pt x="1001" y="1209"/>
                  </a:lnTo>
                  <a:lnTo>
                    <a:pt x="1001" y="1221"/>
                  </a:lnTo>
                  <a:lnTo>
                    <a:pt x="999" y="1226"/>
                  </a:lnTo>
                  <a:lnTo>
                    <a:pt x="1001" y="1228"/>
                  </a:lnTo>
                  <a:lnTo>
                    <a:pt x="1001" y="1233"/>
                  </a:lnTo>
                  <a:lnTo>
                    <a:pt x="1006" y="1238"/>
                  </a:lnTo>
                  <a:lnTo>
                    <a:pt x="1009" y="1238"/>
                  </a:lnTo>
                  <a:lnTo>
                    <a:pt x="1011" y="1240"/>
                  </a:lnTo>
                  <a:lnTo>
                    <a:pt x="1020" y="1245"/>
                  </a:lnTo>
                  <a:lnTo>
                    <a:pt x="1027" y="1247"/>
                  </a:lnTo>
                  <a:lnTo>
                    <a:pt x="1035" y="1247"/>
                  </a:lnTo>
                  <a:lnTo>
                    <a:pt x="1044" y="1249"/>
                  </a:lnTo>
                  <a:lnTo>
                    <a:pt x="1051" y="1249"/>
                  </a:lnTo>
                  <a:lnTo>
                    <a:pt x="1058" y="1249"/>
                  </a:lnTo>
                  <a:lnTo>
                    <a:pt x="1068" y="1247"/>
                  </a:lnTo>
                  <a:lnTo>
                    <a:pt x="1075" y="1245"/>
                  </a:lnTo>
                  <a:lnTo>
                    <a:pt x="1082" y="1242"/>
                  </a:lnTo>
                  <a:lnTo>
                    <a:pt x="1089" y="1240"/>
                  </a:lnTo>
                  <a:lnTo>
                    <a:pt x="1098" y="1238"/>
                  </a:lnTo>
                  <a:lnTo>
                    <a:pt x="1101" y="1238"/>
                  </a:lnTo>
                  <a:lnTo>
                    <a:pt x="1105" y="1240"/>
                  </a:lnTo>
                  <a:lnTo>
                    <a:pt x="1108" y="1240"/>
                  </a:lnTo>
                  <a:lnTo>
                    <a:pt x="1110" y="1242"/>
                  </a:lnTo>
                  <a:lnTo>
                    <a:pt x="1112" y="1242"/>
                  </a:lnTo>
                  <a:lnTo>
                    <a:pt x="1115" y="1245"/>
                  </a:lnTo>
                  <a:lnTo>
                    <a:pt x="1115" y="1247"/>
                  </a:lnTo>
                  <a:lnTo>
                    <a:pt x="1117" y="1247"/>
                  </a:lnTo>
                  <a:lnTo>
                    <a:pt x="1120" y="1247"/>
                  </a:lnTo>
                  <a:lnTo>
                    <a:pt x="1124" y="1249"/>
                  </a:lnTo>
                  <a:lnTo>
                    <a:pt x="1124" y="1252"/>
                  </a:lnTo>
                  <a:lnTo>
                    <a:pt x="1122" y="1256"/>
                  </a:lnTo>
                  <a:lnTo>
                    <a:pt x="1120" y="1264"/>
                  </a:lnTo>
                  <a:lnTo>
                    <a:pt x="1117" y="1266"/>
                  </a:lnTo>
                  <a:lnTo>
                    <a:pt x="1115" y="1268"/>
                  </a:lnTo>
                  <a:lnTo>
                    <a:pt x="1112" y="1271"/>
                  </a:lnTo>
                  <a:lnTo>
                    <a:pt x="1108" y="1273"/>
                  </a:lnTo>
                  <a:lnTo>
                    <a:pt x="1103" y="1278"/>
                  </a:lnTo>
                  <a:lnTo>
                    <a:pt x="1098" y="1280"/>
                  </a:lnTo>
                  <a:lnTo>
                    <a:pt x="1096" y="1282"/>
                  </a:lnTo>
                  <a:lnTo>
                    <a:pt x="1086" y="1287"/>
                  </a:lnTo>
                  <a:lnTo>
                    <a:pt x="1077" y="1292"/>
                  </a:lnTo>
                  <a:lnTo>
                    <a:pt x="1060" y="1304"/>
                  </a:lnTo>
                  <a:lnTo>
                    <a:pt x="1046" y="1318"/>
                  </a:lnTo>
                  <a:lnTo>
                    <a:pt x="1039" y="1325"/>
                  </a:lnTo>
                  <a:lnTo>
                    <a:pt x="1035" y="1334"/>
                  </a:lnTo>
                  <a:lnTo>
                    <a:pt x="1025" y="1346"/>
                  </a:lnTo>
                  <a:lnTo>
                    <a:pt x="1016" y="1358"/>
                  </a:lnTo>
                  <a:lnTo>
                    <a:pt x="1006" y="1372"/>
                  </a:lnTo>
                  <a:lnTo>
                    <a:pt x="1001" y="1384"/>
                  </a:lnTo>
                  <a:lnTo>
                    <a:pt x="997" y="1401"/>
                  </a:lnTo>
                  <a:lnTo>
                    <a:pt x="994" y="1417"/>
                  </a:lnTo>
                  <a:lnTo>
                    <a:pt x="994" y="1419"/>
                  </a:lnTo>
                  <a:lnTo>
                    <a:pt x="992" y="1424"/>
                  </a:lnTo>
                  <a:lnTo>
                    <a:pt x="990" y="1427"/>
                  </a:lnTo>
                  <a:lnTo>
                    <a:pt x="990" y="1429"/>
                  </a:lnTo>
                  <a:lnTo>
                    <a:pt x="990" y="1431"/>
                  </a:lnTo>
                  <a:lnTo>
                    <a:pt x="985" y="1436"/>
                  </a:lnTo>
                  <a:lnTo>
                    <a:pt x="983" y="1438"/>
                  </a:lnTo>
                  <a:lnTo>
                    <a:pt x="980" y="1441"/>
                  </a:lnTo>
                  <a:lnTo>
                    <a:pt x="978" y="1441"/>
                  </a:lnTo>
                  <a:lnTo>
                    <a:pt x="975" y="1443"/>
                  </a:lnTo>
                  <a:lnTo>
                    <a:pt x="966" y="1448"/>
                  </a:lnTo>
                  <a:lnTo>
                    <a:pt x="959" y="1455"/>
                  </a:lnTo>
                  <a:lnTo>
                    <a:pt x="952" y="1460"/>
                  </a:lnTo>
                  <a:lnTo>
                    <a:pt x="947" y="1464"/>
                  </a:lnTo>
                  <a:lnTo>
                    <a:pt x="942" y="1474"/>
                  </a:lnTo>
                  <a:lnTo>
                    <a:pt x="935" y="1486"/>
                  </a:lnTo>
                  <a:lnTo>
                    <a:pt x="935" y="1488"/>
                  </a:lnTo>
                  <a:lnTo>
                    <a:pt x="940" y="1490"/>
                  </a:lnTo>
                  <a:lnTo>
                    <a:pt x="942" y="1493"/>
                  </a:lnTo>
                  <a:lnTo>
                    <a:pt x="947" y="1495"/>
                  </a:lnTo>
                  <a:lnTo>
                    <a:pt x="952" y="1495"/>
                  </a:lnTo>
                  <a:lnTo>
                    <a:pt x="957" y="1495"/>
                  </a:lnTo>
                  <a:lnTo>
                    <a:pt x="964" y="1493"/>
                  </a:lnTo>
                  <a:lnTo>
                    <a:pt x="968" y="1493"/>
                  </a:lnTo>
                  <a:lnTo>
                    <a:pt x="975" y="1490"/>
                  </a:lnTo>
                  <a:lnTo>
                    <a:pt x="985" y="1490"/>
                  </a:lnTo>
                  <a:lnTo>
                    <a:pt x="990" y="1488"/>
                  </a:lnTo>
                  <a:lnTo>
                    <a:pt x="994" y="1488"/>
                  </a:lnTo>
                  <a:lnTo>
                    <a:pt x="1006" y="1490"/>
                  </a:lnTo>
                  <a:lnTo>
                    <a:pt x="1009" y="1490"/>
                  </a:lnTo>
                  <a:lnTo>
                    <a:pt x="1013" y="1493"/>
                  </a:lnTo>
                  <a:lnTo>
                    <a:pt x="1020" y="1497"/>
                  </a:lnTo>
                  <a:lnTo>
                    <a:pt x="1023" y="1500"/>
                  </a:lnTo>
                  <a:lnTo>
                    <a:pt x="1025" y="1504"/>
                  </a:lnTo>
                  <a:lnTo>
                    <a:pt x="1027" y="1509"/>
                  </a:lnTo>
                  <a:lnTo>
                    <a:pt x="1027" y="1514"/>
                  </a:lnTo>
                  <a:lnTo>
                    <a:pt x="1030" y="1519"/>
                  </a:lnTo>
                  <a:lnTo>
                    <a:pt x="1030" y="1523"/>
                  </a:lnTo>
                  <a:lnTo>
                    <a:pt x="1030" y="1535"/>
                  </a:lnTo>
                  <a:lnTo>
                    <a:pt x="1030" y="1542"/>
                  </a:lnTo>
                  <a:lnTo>
                    <a:pt x="1030" y="1549"/>
                  </a:lnTo>
                  <a:lnTo>
                    <a:pt x="1030" y="1554"/>
                  </a:lnTo>
                  <a:lnTo>
                    <a:pt x="1032" y="1559"/>
                  </a:lnTo>
                  <a:lnTo>
                    <a:pt x="1037" y="1568"/>
                  </a:lnTo>
                  <a:lnTo>
                    <a:pt x="1042" y="1575"/>
                  </a:lnTo>
                  <a:lnTo>
                    <a:pt x="1044" y="1578"/>
                  </a:lnTo>
                  <a:lnTo>
                    <a:pt x="1049" y="1582"/>
                  </a:lnTo>
                  <a:lnTo>
                    <a:pt x="1053" y="1587"/>
                  </a:lnTo>
                  <a:lnTo>
                    <a:pt x="1056" y="1590"/>
                  </a:lnTo>
                  <a:lnTo>
                    <a:pt x="1058" y="1594"/>
                  </a:lnTo>
                  <a:lnTo>
                    <a:pt x="1060" y="1599"/>
                  </a:lnTo>
                  <a:lnTo>
                    <a:pt x="1063" y="1613"/>
                  </a:lnTo>
                  <a:lnTo>
                    <a:pt x="1065" y="1627"/>
                  </a:lnTo>
                  <a:lnTo>
                    <a:pt x="1065" y="1630"/>
                  </a:lnTo>
                  <a:lnTo>
                    <a:pt x="1065" y="1634"/>
                  </a:lnTo>
                  <a:lnTo>
                    <a:pt x="1065" y="1634"/>
                  </a:lnTo>
                  <a:lnTo>
                    <a:pt x="1065" y="1634"/>
                  </a:lnTo>
                  <a:lnTo>
                    <a:pt x="1065" y="1634"/>
                  </a:lnTo>
                  <a:lnTo>
                    <a:pt x="1065" y="1637"/>
                  </a:lnTo>
                  <a:lnTo>
                    <a:pt x="1065" y="1642"/>
                  </a:lnTo>
                  <a:lnTo>
                    <a:pt x="1063" y="1644"/>
                  </a:lnTo>
                  <a:lnTo>
                    <a:pt x="1063" y="1646"/>
                  </a:lnTo>
                  <a:lnTo>
                    <a:pt x="1060" y="1649"/>
                  </a:lnTo>
                  <a:lnTo>
                    <a:pt x="1058" y="1653"/>
                  </a:lnTo>
                  <a:lnTo>
                    <a:pt x="1056" y="1653"/>
                  </a:lnTo>
                  <a:lnTo>
                    <a:pt x="1056" y="1656"/>
                  </a:lnTo>
                  <a:lnTo>
                    <a:pt x="1053" y="1656"/>
                  </a:lnTo>
                  <a:lnTo>
                    <a:pt x="1051" y="1658"/>
                  </a:lnTo>
                  <a:lnTo>
                    <a:pt x="1049" y="1660"/>
                  </a:lnTo>
                  <a:lnTo>
                    <a:pt x="1044" y="1660"/>
                  </a:lnTo>
                  <a:lnTo>
                    <a:pt x="1042" y="1660"/>
                  </a:lnTo>
                  <a:lnTo>
                    <a:pt x="1042" y="1663"/>
                  </a:lnTo>
                  <a:lnTo>
                    <a:pt x="1032" y="1665"/>
                  </a:lnTo>
                  <a:lnTo>
                    <a:pt x="1018" y="1667"/>
                  </a:lnTo>
                  <a:lnTo>
                    <a:pt x="1013" y="1667"/>
                  </a:lnTo>
                  <a:lnTo>
                    <a:pt x="1011" y="1670"/>
                  </a:lnTo>
                  <a:lnTo>
                    <a:pt x="1006" y="1670"/>
                  </a:lnTo>
                  <a:lnTo>
                    <a:pt x="1001" y="1667"/>
                  </a:lnTo>
                  <a:lnTo>
                    <a:pt x="999" y="1665"/>
                  </a:lnTo>
                  <a:lnTo>
                    <a:pt x="999" y="1665"/>
                  </a:lnTo>
                  <a:lnTo>
                    <a:pt x="997" y="1663"/>
                  </a:lnTo>
                  <a:lnTo>
                    <a:pt x="997" y="1663"/>
                  </a:lnTo>
                  <a:lnTo>
                    <a:pt x="994" y="1663"/>
                  </a:lnTo>
                  <a:lnTo>
                    <a:pt x="990" y="1663"/>
                  </a:lnTo>
                  <a:lnTo>
                    <a:pt x="978" y="1665"/>
                  </a:lnTo>
                  <a:lnTo>
                    <a:pt x="966" y="1670"/>
                  </a:lnTo>
                  <a:lnTo>
                    <a:pt x="957" y="1677"/>
                  </a:lnTo>
                  <a:lnTo>
                    <a:pt x="947" y="1689"/>
                  </a:lnTo>
                  <a:lnTo>
                    <a:pt x="945" y="1693"/>
                  </a:lnTo>
                  <a:lnTo>
                    <a:pt x="942" y="1696"/>
                  </a:lnTo>
                  <a:lnTo>
                    <a:pt x="935" y="1703"/>
                  </a:lnTo>
                  <a:lnTo>
                    <a:pt x="931" y="1708"/>
                  </a:lnTo>
                  <a:lnTo>
                    <a:pt x="928" y="1715"/>
                  </a:lnTo>
                  <a:lnTo>
                    <a:pt x="926" y="1719"/>
                  </a:lnTo>
                  <a:lnTo>
                    <a:pt x="926" y="1727"/>
                  </a:lnTo>
                  <a:lnTo>
                    <a:pt x="926" y="1734"/>
                  </a:lnTo>
                  <a:lnTo>
                    <a:pt x="928" y="1741"/>
                  </a:lnTo>
                  <a:lnTo>
                    <a:pt x="931" y="1748"/>
                  </a:lnTo>
                  <a:lnTo>
                    <a:pt x="933" y="1750"/>
                  </a:lnTo>
                  <a:lnTo>
                    <a:pt x="933" y="1753"/>
                  </a:lnTo>
                  <a:lnTo>
                    <a:pt x="933" y="1760"/>
                  </a:lnTo>
                  <a:lnTo>
                    <a:pt x="931" y="1767"/>
                  </a:lnTo>
                  <a:lnTo>
                    <a:pt x="928" y="1776"/>
                  </a:lnTo>
                  <a:lnTo>
                    <a:pt x="931" y="1783"/>
                  </a:lnTo>
                  <a:lnTo>
                    <a:pt x="933" y="1793"/>
                  </a:lnTo>
                  <a:lnTo>
                    <a:pt x="933" y="1795"/>
                  </a:lnTo>
                  <a:lnTo>
                    <a:pt x="935" y="1797"/>
                  </a:lnTo>
                  <a:lnTo>
                    <a:pt x="938" y="1800"/>
                  </a:lnTo>
                  <a:lnTo>
                    <a:pt x="942" y="1800"/>
                  </a:lnTo>
                  <a:lnTo>
                    <a:pt x="952" y="1802"/>
                  </a:lnTo>
                  <a:lnTo>
                    <a:pt x="964" y="1802"/>
                  </a:lnTo>
                  <a:lnTo>
                    <a:pt x="966" y="1802"/>
                  </a:lnTo>
                  <a:lnTo>
                    <a:pt x="968" y="1802"/>
                  </a:lnTo>
                  <a:lnTo>
                    <a:pt x="968" y="1802"/>
                  </a:lnTo>
                  <a:lnTo>
                    <a:pt x="971" y="1805"/>
                  </a:lnTo>
                  <a:lnTo>
                    <a:pt x="971" y="1807"/>
                  </a:lnTo>
                  <a:lnTo>
                    <a:pt x="973" y="1809"/>
                  </a:lnTo>
                  <a:lnTo>
                    <a:pt x="973" y="1812"/>
                  </a:lnTo>
                  <a:lnTo>
                    <a:pt x="973" y="1816"/>
                  </a:lnTo>
                  <a:lnTo>
                    <a:pt x="973" y="1823"/>
                  </a:lnTo>
                  <a:lnTo>
                    <a:pt x="975" y="1831"/>
                  </a:lnTo>
                  <a:lnTo>
                    <a:pt x="978" y="1835"/>
                  </a:lnTo>
                  <a:lnTo>
                    <a:pt x="980" y="1838"/>
                  </a:lnTo>
                  <a:lnTo>
                    <a:pt x="983" y="1842"/>
                  </a:lnTo>
                  <a:lnTo>
                    <a:pt x="990" y="1847"/>
                  </a:lnTo>
                  <a:lnTo>
                    <a:pt x="994" y="1852"/>
                  </a:lnTo>
                  <a:lnTo>
                    <a:pt x="999" y="1854"/>
                  </a:lnTo>
                  <a:lnTo>
                    <a:pt x="1004" y="1856"/>
                  </a:lnTo>
                  <a:lnTo>
                    <a:pt x="1009" y="1856"/>
                  </a:lnTo>
                  <a:lnTo>
                    <a:pt x="1011" y="1856"/>
                  </a:lnTo>
                  <a:lnTo>
                    <a:pt x="1027" y="1852"/>
                  </a:lnTo>
                  <a:lnTo>
                    <a:pt x="1044" y="1849"/>
                  </a:lnTo>
                  <a:lnTo>
                    <a:pt x="1063" y="1847"/>
                  </a:lnTo>
                  <a:lnTo>
                    <a:pt x="1082" y="1845"/>
                  </a:lnTo>
                  <a:lnTo>
                    <a:pt x="1110" y="1845"/>
                  </a:lnTo>
                  <a:lnTo>
                    <a:pt x="1122" y="1845"/>
                  </a:lnTo>
                  <a:lnTo>
                    <a:pt x="1136" y="1847"/>
                  </a:lnTo>
                  <a:lnTo>
                    <a:pt x="1141" y="1847"/>
                  </a:lnTo>
                  <a:lnTo>
                    <a:pt x="1146" y="1849"/>
                  </a:lnTo>
                  <a:lnTo>
                    <a:pt x="1150" y="1852"/>
                  </a:lnTo>
                  <a:lnTo>
                    <a:pt x="1153" y="1854"/>
                  </a:lnTo>
                  <a:lnTo>
                    <a:pt x="1160" y="1861"/>
                  </a:lnTo>
                  <a:lnTo>
                    <a:pt x="1162" y="1868"/>
                  </a:lnTo>
                  <a:lnTo>
                    <a:pt x="1162" y="1873"/>
                  </a:lnTo>
                  <a:lnTo>
                    <a:pt x="1162" y="1880"/>
                  </a:lnTo>
                  <a:lnTo>
                    <a:pt x="1164" y="1887"/>
                  </a:lnTo>
                  <a:lnTo>
                    <a:pt x="1167" y="1894"/>
                  </a:lnTo>
                  <a:lnTo>
                    <a:pt x="1169" y="1899"/>
                  </a:lnTo>
                  <a:lnTo>
                    <a:pt x="1172" y="1906"/>
                  </a:lnTo>
                  <a:lnTo>
                    <a:pt x="1176" y="1911"/>
                  </a:lnTo>
                  <a:lnTo>
                    <a:pt x="1181" y="1913"/>
                  </a:lnTo>
                  <a:lnTo>
                    <a:pt x="1188" y="1918"/>
                  </a:lnTo>
                  <a:lnTo>
                    <a:pt x="1195" y="1920"/>
                  </a:lnTo>
                  <a:lnTo>
                    <a:pt x="1216" y="1925"/>
                  </a:lnTo>
                  <a:lnTo>
                    <a:pt x="1242" y="1930"/>
                  </a:lnTo>
                  <a:lnTo>
                    <a:pt x="1247" y="1932"/>
                  </a:lnTo>
                  <a:lnTo>
                    <a:pt x="1247" y="1932"/>
                  </a:lnTo>
                  <a:lnTo>
                    <a:pt x="1249" y="1932"/>
                  </a:lnTo>
                  <a:lnTo>
                    <a:pt x="1249" y="1932"/>
                  </a:lnTo>
                  <a:lnTo>
                    <a:pt x="1249" y="1932"/>
                  </a:lnTo>
                  <a:lnTo>
                    <a:pt x="1271" y="1934"/>
                  </a:lnTo>
                  <a:lnTo>
                    <a:pt x="1271" y="1930"/>
                  </a:lnTo>
                  <a:lnTo>
                    <a:pt x="1273" y="1925"/>
                  </a:lnTo>
                  <a:lnTo>
                    <a:pt x="1278" y="1920"/>
                  </a:lnTo>
                  <a:lnTo>
                    <a:pt x="1283" y="1916"/>
                  </a:lnTo>
                  <a:lnTo>
                    <a:pt x="1285" y="1916"/>
                  </a:lnTo>
                  <a:lnTo>
                    <a:pt x="1285" y="1913"/>
                  </a:lnTo>
                  <a:lnTo>
                    <a:pt x="1285" y="1913"/>
                  </a:lnTo>
                  <a:lnTo>
                    <a:pt x="1285" y="1913"/>
                  </a:lnTo>
                  <a:lnTo>
                    <a:pt x="1285" y="1913"/>
                  </a:lnTo>
                  <a:lnTo>
                    <a:pt x="1287" y="1911"/>
                  </a:lnTo>
                  <a:lnTo>
                    <a:pt x="1290" y="1901"/>
                  </a:lnTo>
                  <a:lnTo>
                    <a:pt x="1294" y="1894"/>
                  </a:lnTo>
                  <a:lnTo>
                    <a:pt x="1297" y="1887"/>
                  </a:lnTo>
                  <a:lnTo>
                    <a:pt x="1299" y="1882"/>
                  </a:lnTo>
                  <a:lnTo>
                    <a:pt x="1297" y="1880"/>
                  </a:lnTo>
                  <a:lnTo>
                    <a:pt x="1297" y="1880"/>
                  </a:lnTo>
                  <a:lnTo>
                    <a:pt x="1297" y="1875"/>
                  </a:lnTo>
                  <a:lnTo>
                    <a:pt x="1297" y="1873"/>
                  </a:lnTo>
                  <a:lnTo>
                    <a:pt x="1297" y="1871"/>
                  </a:lnTo>
                  <a:lnTo>
                    <a:pt x="1290" y="1854"/>
                  </a:lnTo>
                  <a:lnTo>
                    <a:pt x="1287" y="1852"/>
                  </a:lnTo>
                  <a:lnTo>
                    <a:pt x="1287" y="1849"/>
                  </a:lnTo>
                  <a:lnTo>
                    <a:pt x="1283" y="1845"/>
                  </a:lnTo>
                  <a:lnTo>
                    <a:pt x="1275" y="1828"/>
                  </a:lnTo>
                  <a:lnTo>
                    <a:pt x="1268" y="1814"/>
                  </a:lnTo>
                  <a:lnTo>
                    <a:pt x="1264" y="1802"/>
                  </a:lnTo>
                  <a:lnTo>
                    <a:pt x="1264" y="1797"/>
                  </a:lnTo>
                  <a:lnTo>
                    <a:pt x="1264" y="1790"/>
                  </a:lnTo>
                  <a:lnTo>
                    <a:pt x="1264" y="1781"/>
                  </a:lnTo>
                  <a:lnTo>
                    <a:pt x="1268" y="1769"/>
                  </a:lnTo>
                  <a:lnTo>
                    <a:pt x="1268" y="1767"/>
                  </a:lnTo>
                  <a:lnTo>
                    <a:pt x="1268" y="1764"/>
                  </a:lnTo>
                  <a:lnTo>
                    <a:pt x="1271" y="1762"/>
                  </a:lnTo>
                  <a:lnTo>
                    <a:pt x="1273" y="1755"/>
                  </a:lnTo>
                  <a:lnTo>
                    <a:pt x="1273" y="1748"/>
                  </a:lnTo>
                  <a:lnTo>
                    <a:pt x="1273" y="1743"/>
                  </a:lnTo>
                  <a:lnTo>
                    <a:pt x="1275" y="1736"/>
                  </a:lnTo>
                  <a:lnTo>
                    <a:pt x="1278" y="1729"/>
                  </a:lnTo>
                  <a:lnTo>
                    <a:pt x="1278" y="1724"/>
                  </a:lnTo>
                  <a:lnTo>
                    <a:pt x="1280" y="1719"/>
                  </a:lnTo>
                  <a:lnTo>
                    <a:pt x="1278" y="1715"/>
                  </a:lnTo>
                  <a:lnTo>
                    <a:pt x="1278" y="1710"/>
                  </a:lnTo>
                  <a:lnTo>
                    <a:pt x="1275" y="1708"/>
                  </a:lnTo>
                  <a:lnTo>
                    <a:pt x="1273" y="1703"/>
                  </a:lnTo>
                  <a:lnTo>
                    <a:pt x="1271" y="1701"/>
                  </a:lnTo>
                  <a:lnTo>
                    <a:pt x="1266" y="1698"/>
                  </a:lnTo>
                  <a:lnTo>
                    <a:pt x="1259" y="1696"/>
                  </a:lnTo>
                  <a:lnTo>
                    <a:pt x="1257" y="1693"/>
                  </a:lnTo>
                  <a:lnTo>
                    <a:pt x="1257" y="1691"/>
                  </a:lnTo>
                  <a:lnTo>
                    <a:pt x="1254" y="1689"/>
                  </a:lnTo>
                  <a:lnTo>
                    <a:pt x="1252" y="1675"/>
                  </a:lnTo>
                  <a:lnTo>
                    <a:pt x="1249" y="1667"/>
                  </a:lnTo>
                  <a:lnTo>
                    <a:pt x="1249" y="1663"/>
                  </a:lnTo>
                  <a:lnTo>
                    <a:pt x="1249" y="1651"/>
                  </a:lnTo>
                  <a:lnTo>
                    <a:pt x="1249" y="1639"/>
                  </a:lnTo>
                  <a:lnTo>
                    <a:pt x="1252" y="1630"/>
                  </a:lnTo>
                  <a:lnTo>
                    <a:pt x="1252" y="1627"/>
                  </a:lnTo>
                  <a:lnTo>
                    <a:pt x="1254" y="1623"/>
                  </a:lnTo>
                  <a:lnTo>
                    <a:pt x="1259" y="1616"/>
                  </a:lnTo>
                  <a:lnTo>
                    <a:pt x="1264" y="1608"/>
                  </a:lnTo>
                  <a:lnTo>
                    <a:pt x="1264" y="1604"/>
                  </a:lnTo>
                  <a:lnTo>
                    <a:pt x="1266" y="1604"/>
                  </a:lnTo>
                  <a:lnTo>
                    <a:pt x="1266" y="1601"/>
                  </a:lnTo>
                  <a:lnTo>
                    <a:pt x="1266" y="1601"/>
                  </a:lnTo>
                  <a:lnTo>
                    <a:pt x="1271" y="1592"/>
                  </a:lnTo>
                  <a:lnTo>
                    <a:pt x="1275" y="1585"/>
                  </a:lnTo>
                  <a:lnTo>
                    <a:pt x="1285" y="1573"/>
                  </a:lnTo>
                  <a:lnTo>
                    <a:pt x="1287" y="1566"/>
                  </a:lnTo>
                  <a:lnTo>
                    <a:pt x="1290" y="1564"/>
                  </a:lnTo>
                  <a:lnTo>
                    <a:pt x="1290" y="1564"/>
                  </a:lnTo>
                  <a:lnTo>
                    <a:pt x="1290" y="1564"/>
                  </a:lnTo>
                  <a:lnTo>
                    <a:pt x="1290" y="1564"/>
                  </a:lnTo>
                  <a:lnTo>
                    <a:pt x="1290" y="1561"/>
                  </a:lnTo>
                  <a:lnTo>
                    <a:pt x="1290" y="1559"/>
                  </a:lnTo>
                  <a:lnTo>
                    <a:pt x="1290" y="1556"/>
                  </a:lnTo>
                  <a:lnTo>
                    <a:pt x="1290" y="1552"/>
                  </a:lnTo>
                  <a:lnTo>
                    <a:pt x="1287" y="1545"/>
                  </a:lnTo>
                  <a:lnTo>
                    <a:pt x="1283" y="1538"/>
                  </a:lnTo>
                  <a:lnTo>
                    <a:pt x="1283" y="1530"/>
                  </a:lnTo>
                  <a:lnTo>
                    <a:pt x="1280" y="1523"/>
                  </a:lnTo>
                  <a:lnTo>
                    <a:pt x="1280" y="1516"/>
                  </a:lnTo>
                  <a:lnTo>
                    <a:pt x="1278" y="1512"/>
                  </a:lnTo>
                  <a:lnTo>
                    <a:pt x="1278" y="1507"/>
                  </a:lnTo>
                  <a:lnTo>
                    <a:pt x="1273" y="1504"/>
                  </a:lnTo>
                  <a:lnTo>
                    <a:pt x="1271" y="1500"/>
                  </a:lnTo>
                  <a:lnTo>
                    <a:pt x="1268" y="1497"/>
                  </a:lnTo>
                  <a:lnTo>
                    <a:pt x="1266" y="1495"/>
                  </a:lnTo>
                  <a:lnTo>
                    <a:pt x="1264" y="1488"/>
                  </a:lnTo>
                  <a:lnTo>
                    <a:pt x="1261" y="1481"/>
                  </a:lnTo>
                  <a:lnTo>
                    <a:pt x="1261" y="1476"/>
                  </a:lnTo>
                  <a:lnTo>
                    <a:pt x="1264" y="1474"/>
                  </a:lnTo>
                  <a:lnTo>
                    <a:pt x="1264" y="1467"/>
                  </a:lnTo>
                  <a:lnTo>
                    <a:pt x="1266" y="1462"/>
                  </a:lnTo>
                  <a:lnTo>
                    <a:pt x="1266" y="1457"/>
                  </a:lnTo>
                  <a:lnTo>
                    <a:pt x="1268" y="1453"/>
                  </a:lnTo>
                  <a:lnTo>
                    <a:pt x="1273" y="1450"/>
                  </a:lnTo>
                  <a:lnTo>
                    <a:pt x="1275" y="1448"/>
                  </a:lnTo>
                  <a:lnTo>
                    <a:pt x="1290" y="1448"/>
                  </a:lnTo>
                  <a:lnTo>
                    <a:pt x="1304" y="1450"/>
                  </a:lnTo>
                  <a:lnTo>
                    <a:pt x="1304" y="1427"/>
                  </a:lnTo>
                  <a:lnTo>
                    <a:pt x="1306" y="1412"/>
                  </a:lnTo>
                  <a:lnTo>
                    <a:pt x="1306" y="1403"/>
                  </a:lnTo>
                  <a:lnTo>
                    <a:pt x="1308" y="1393"/>
                  </a:lnTo>
                  <a:lnTo>
                    <a:pt x="1311" y="1386"/>
                  </a:lnTo>
                  <a:lnTo>
                    <a:pt x="1313" y="1379"/>
                  </a:lnTo>
                  <a:lnTo>
                    <a:pt x="1320" y="1367"/>
                  </a:lnTo>
                  <a:lnTo>
                    <a:pt x="1325" y="1356"/>
                  </a:lnTo>
                  <a:lnTo>
                    <a:pt x="1327" y="1351"/>
                  </a:lnTo>
                  <a:lnTo>
                    <a:pt x="1327" y="1346"/>
                  </a:lnTo>
                  <a:lnTo>
                    <a:pt x="1327" y="1341"/>
                  </a:lnTo>
                  <a:lnTo>
                    <a:pt x="1327" y="1337"/>
                  </a:lnTo>
                  <a:lnTo>
                    <a:pt x="1323" y="1332"/>
                  </a:lnTo>
                  <a:lnTo>
                    <a:pt x="1316" y="1327"/>
                  </a:lnTo>
                  <a:lnTo>
                    <a:pt x="1311" y="1325"/>
                  </a:lnTo>
                  <a:lnTo>
                    <a:pt x="1306" y="1323"/>
                  </a:lnTo>
                  <a:lnTo>
                    <a:pt x="1301" y="1323"/>
                  </a:lnTo>
                  <a:lnTo>
                    <a:pt x="1299" y="1320"/>
                  </a:lnTo>
                  <a:lnTo>
                    <a:pt x="1294" y="1320"/>
                  </a:lnTo>
                  <a:lnTo>
                    <a:pt x="1290" y="1320"/>
                  </a:lnTo>
                  <a:lnTo>
                    <a:pt x="1283" y="1320"/>
                  </a:lnTo>
                  <a:lnTo>
                    <a:pt x="1278" y="1323"/>
                  </a:lnTo>
                  <a:lnTo>
                    <a:pt x="1275" y="1327"/>
                  </a:lnTo>
                  <a:lnTo>
                    <a:pt x="1271" y="1327"/>
                  </a:lnTo>
                  <a:lnTo>
                    <a:pt x="1271" y="1330"/>
                  </a:lnTo>
                  <a:lnTo>
                    <a:pt x="1268" y="1330"/>
                  </a:lnTo>
                  <a:lnTo>
                    <a:pt x="1264" y="1334"/>
                  </a:lnTo>
                  <a:lnTo>
                    <a:pt x="1259" y="1337"/>
                  </a:lnTo>
                  <a:lnTo>
                    <a:pt x="1257" y="1339"/>
                  </a:lnTo>
                  <a:lnTo>
                    <a:pt x="1254" y="1339"/>
                  </a:lnTo>
                  <a:lnTo>
                    <a:pt x="1249" y="1339"/>
                  </a:lnTo>
                  <a:lnTo>
                    <a:pt x="1247" y="1339"/>
                  </a:lnTo>
                  <a:lnTo>
                    <a:pt x="1245" y="1339"/>
                  </a:lnTo>
                  <a:lnTo>
                    <a:pt x="1245" y="1339"/>
                  </a:lnTo>
                  <a:lnTo>
                    <a:pt x="1242" y="1339"/>
                  </a:lnTo>
                  <a:lnTo>
                    <a:pt x="1238" y="1339"/>
                  </a:lnTo>
                  <a:lnTo>
                    <a:pt x="1235" y="1337"/>
                  </a:lnTo>
                  <a:lnTo>
                    <a:pt x="1228" y="1334"/>
                  </a:lnTo>
                  <a:lnTo>
                    <a:pt x="1226" y="1332"/>
                  </a:lnTo>
                  <a:lnTo>
                    <a:pt x="1223" y="1330"/>
                  </a:lnTo>
                  <a:lnTo>
                    <a:pt x="1221" y="1327"/>
                  </a:lnTo>
                  <a:lnTo>
                    <a:pt x="1221" y="1323"/>
                  </a:lnTo>
                  <a:lnTo>
                    <a:pt x="1214" y="1318"/>
                  </a:lnTo>
                  <a:lnTo>
                    <a:pt x="1209" y="1311"/>
                  </a:lnTo>
                  <a:lnTo>
                    <a:pt x="1197" y="1299"/>
                  </a:lnTo>
                  <a:lnTo>
                    <a:pt x="1195" y="1294"/>
                  </a:lnTo>
                  <a:lnTo>
                    <a:pt x="1195" y="1292"/>
                  </a:lnTo>
                  <a:lnTo>
                    <a:pt x="1193" y="1282"/>
                  </a:lnTo>
                  <a:lnTo>
                    <a:pt x="1197" y="1275"/>
                  </a:lnTo>
                  <a:lnTo>
                    <a:pt x="1205" y="1268"/>
                  </a:lnTo>
                  <a:lnTo>
                    <a:pt x="1209" y="1266"/>
                  </a:lnTo>
                  <a:lnTo>
                    <a:pt x="1212" y="1264"/>
                  </a:lnTo>
                  <a:lnTo>
                    <a:pt x="1221" y="1259"/>
                  </a:lnTo>
                  <a:lnTo>
                    <a:pt x="1231" y="1256"/>
                  </a:lnTo>
                  <a:lnTo>
                    <a:pt x="1240" y="1254"/>
                  </a:lnTo>
                  <a:lnTo>
                    <a:pt x="1249" y="1254"/>
                  </a:lnTo>
                  <a:lnTo>
                    <a:pt x="1259" y="1256"/>
                  </a:lnTo>
                  <a:lnTo>
                    <a:pt x="1264" y="1256"/>
                  </a:lnTo>
                  <a:lnTo>
                    <a:pt x="1266" y="1256"/>
                  </a:lnTo>
                  <a:lnTo>
                    <a:pt x="1266" y="1256"/>
                  </a:lnTo>
                  <a:lnTo>
                    <a:pt x="1266" y="1256"/>
                  </a:lnTo>
                  <a:lnTo>
                    <a:pt x="1268" y="1259"/>
                  </a:lnTo>
                  <a:lnTo>
                    <a:pt x="1271" y="1259"/>
                  </a:lnTo>
                  <a:lnTo>
                    <a:pt x="1273" y="1256"/>
                  </a:lnTo>
                  <a:lnTo>
                    <a:pt x="1275" y="1256"/>
                  </a:lnTo>
                  <a:lnTo>
                    <a:pt x="1278" y="1256"/>
                  </a:lnTo>
                  <a:lnTo>
                    <a:pt x="1280" y="1256"/>
                  </a:lnTo>
                  <a:lnTo>
                    <a:pt x="1280" y="1254"/>
                  </a:lnTo>
                  <a:lnTo>
                    <a:pt x="1283" y="1254"/>
                  </a:lnTo>
                  <a:lnTo>
                    <a:pt x="1285" y="1252"/>
                  </a:lnTo>
                  <a:lnTo>
                    <a:pt x="1290" y="1252"/>
                  </a:lnTo>
                  <a:lnTo>
                    <a:pt x="1290" y="1247"/>
                  </a:lnTo>
                  <a:lnTo>
                    <a:pt x="1290" y="1247"/>
                  </a:lnTo>
                  <a:lnTo>
                    <a:pt x="1290" y="1247"/>
                  </a:lnTo>
                  <a:lnTo>
                    <a:pt x="1292" y="1247"/>
                  </a:lnTo>
                  <a:lnTo>
                    <a:pt x="1292" y="1245"/>
                  </a:lnTo>
                  <a:lnTo>
                    <a:pt x="1294" y="1242"/>
                  </a:lnTo>
                  <a:lnTo>
                    <a:pt x="1297" y="1240"/>
                  </a:lnTo>
                  <a:lnTo>
                    <a:pt x="1304" y="1233"/>
                  </a:lnTo>
                  <a:lnTo>
                    <a:pt x="1308" y="1228"/>
                  </a:lnTo>
                  <a:lnTo>
                    <a:pt x="1313" y="1228"/>
                  </a:lnTo>
                  <a:lnTo>
                    <a:pt x="1318" y="1226"/>
                  </a:lnTo>
                  <a:lnTo>
                    <a:pt x="1323" y="1226"/>
                  </a:lnTo>
                  <a:lnTo>
                    <a:pt x="1330" y="1226"/>
                  </a:lnTo>
                  <a:lnTo>
                    <a:pt x="1337" y="1228"/>
                  </a:lnTo>
                  <a:lnTo>
                    <a:pt x="1339" y="1228"/>
                  </a:lnTo>
                  <a:lnTo>
                    <a:pt x="1344" y="1226"/>
                  </a:lnTo>
                  <a:lnTo>
                    <a:pt x="1346" y="1226"/>
                  </a:lnTo>
                  <a:lnTo>
                    <a:pt x="1346" y="1226"/>
                  </a:lnTo>
                  <a:lnTo>
                    <a:pt x="1349" y="1223"/>
                  </a:lnTo>
                  <a:lnTo>
                    <a:pt x="1349" y="1223"/>
                  </a:lnTo>
                  <a:lnTo>
                    <a:pt x="1349" y="1223"/>
                  </a:lnTo>
                  <a:lnTo>
                    <a:pt x="1349" y="1223"/>
                  </a:lnTo>
                  <a:lnTo>
                    <a:pt x="1351" y="1221"/>
                  </a:lnTo>
                  <a:lnTo>
                    <a:pt x="1351" y="1221"/>
                  </a:lnTo>
                  <a:lnTo>
                    <a:pt x="1351" y="1219"/>
                  </a:lnTo>
                  <a:lnTo>
                    <a:pt x="1351" y="1219"/>
                  </a:lnTo>
                  <a:lnTo>
                    <a:pt x="1351" y="1216"/>
                  </a:lnTo>
                  <a:lnTo>
                    <a:pt x="1351" y="1216"/>
                  </a:lnTo>
                  <a:lnTo>
                    <a:pt x="1351" y="1214"/>
                  </a:lnTo>
                  <a:lnTo>
                    <a:pt x="1351" y="1209"/>
                  </a:lnTo>
                  <a:lnTo>
                    <a:pt x="1351" y="1204"/>
                  </a:lnTo>
                  <a:lnTo>
                    <a:pt x="1351" y="1202"/>
                  </a:lnTo>
                  <a:lnTo>
                    <a:pt x="1353" y="1202"/>
                  </a:lnTo>
                  <a:lnTo>
                    <a:pt x="1358" y="1200"/>
                  </a:lnTo>
                  <a:lnTo>
                    <a:pt x="1363" y="1197"/>
                  </a:lnTo>
                  <a:lnTo>
                    <a:pt x="1372" y="1195"/>
                  </a:lnTo>
                  <a:lnTo>
                    <a:pt x="1382" y="1195"/>
                  </a:lnTo>
                  <a:lnTo>
                    <a:pt x="1394" y="1200"/>
                  </a:lnTo>
                  <a:lnTo>
                    <a:pt x="1398" y="1200"/>
                  </a:lnTo>
                  <a:lnTo>
                    <a:pt x="1403" y="1202"/>
                  </a:lnTo>
                  <a:lnTo>
                    <a:pt x="1410" y="1202"/>
                  </a:lnTo>
                  <a:lnTo>
                    <a:pt x="1415" y="1202"/>
                  </a:lnTo>
                  <a:lnTo>
                    <a:pt x="1422" y="1200"/>
                  </a:lnTo>
                  <a:lnTo>
                    <a:pt x="1427" y="1200"/>
                  </a:lnTo>
                  <a:lnTo>
                    <a:pt x="1431" y="1197"/>
                  </a:lnTo>
                  <a:lnTo>
                    <a:pt x="1436" y="1195"/>
                  </a:lnTo>
                  <a:lnTo>
                    <a:pt x="1441" y="1190"/>
                  </a:lnTo>
                  <a:lnTo>
                    <a:pt x="1443" y="1188"/>
                  </a:lnTo>
                  <a:lnTo>
                    <a:pt x="1448" y="1186"/>
                  </a:lnTo>
                  <a:lnTo>
                    <a:pt x="1450" y="1181"/>
                  </a:lnTo>
                  <a:lnTo>
                    <a:pt x="1455" y="1176"/>
                  </a:lnTo>
                  <a:lnTo>
                    <a:pt x="1460" y="1171"/>
                  </a:lnTo>
                  <a:lnTo>
                    <a:pt x="1462" y="1171"/>
                  </a:lnTo>
                  <a:lnTo>
                    <a:pt x="1462" y="1171"/>
                  </a:lnTo>
                  <a:lnTo>
                    <a:pt x="1467" y="1174"/>
                  </a:lnTo>
                  <a:lnTo>
                    <a:pt x="1469" y="1174"/>
                  </a:lnTo>
                  <a:lnTo>
                    <a:pt x="1474" y="1178"/>
                  </a:lnTo>
                  <a:lnTo>
                    <a:pt x="1481" y="1186"/>
                  </a:lnTo>
                  <a:lnTo>
                    <a:pt x="1493" y="1197"/>
                  </a:lnTo>
                  <a:lnTo>
                    <a:pt x="1500" y="1202"/>
                  </a:lnTo>
                  <a:lnTo>
                    <a:pt x="1507" y="1207"/>
                  </a:lnTo>
                  <a:lnTo>
                    <a:pt x="1514" y="1209"/>
                  </a:lnTo>
                  <a:lnTo>
                    <a:pt x="1526" y="1212"/>
                  </a:lnTo>
                  <a:lnTo>
                    <a:pt x="1526" y="1212"/>
                  </a:lnTo>
                  <a:lnTo>
                    <a:pt x="1528" y="1212"/>
                  </a:lnTo>
                  <a:lnTo>
                    <a:pt x="1531" y="1212"/>
                  </a:lnTo>
                  <a:lnTo>
                    <a:pt x="1533" y="1212"/>
                  </a:lnTo>
                  <a:lnTo>
                    <a:pt x="1533" y="1212"/>
                  </a:lnTo>
                  <a:lnTo>
                    <a:pt x="1540" y="1207"/>
                  </a:lnTo>
                  <a:lnTo>
                    <a:pt x="1547" y="1207"/>
                  </a:lnTo>
                  <a:lnTo>
                    <a:pt x="1554" y="1207"/>
                  </a:lnTo>
                  <a:lnTo>
                    <a:pt x="1564" y="1207"/>
                  </a:lnTo>
                  <a:lnTo>
                    <a:pt x="1573" y="1207"/>
                  </a:lnTo>
                  <a:lnTo>
                    <a:pt x="1585" y="1207"/>
                  </a:lnTo>
                  <a:lnTo>
                    <a:pt x="1597" y="1204"/>
                  </a:lnTo>
                  <a:lnTo>
                    <a:pt x="1608" y="1204"/>
                  </a:lnTo>
                  <a:lnTo>
                    <a:pt x="1606" y="1195"/>
                  </a:lnTo>
                  <a:lnTo>
                    <a:pt x="1606" y="1188"/>
                  </a:lnTo>
                  <a:lnTo>
                    <a:pt x="1604" y="1181"/>
                  </a:lnTo>
                  <a:lnTo>
                    <a:pt x="1601" y="1176"/>
                  </a:lnTo>
                  <a:lnTo>
                    <a:pt x="1597" y="1164"/>
                  </a:lnTo>
                  <a:lnTo>
                    <a:pt x="1592" y="1155"/>
                  </a:lnTo>
                  <a:lnTo>
                    <a:pt x="1592" y="1152"/>
                  </a:lnTo>
                  <a:lnTo>
                    <a:pt x="1592" y="1152"/>
                  </a:lnTo>
                  <a:lnTo>
                    <a:pt x="1594" y="1150"/>
                  </a:lnTo>
                  <a:lnTo>
                    <a:pt x="1594" y="1148"/>
                  </a:lnTo>
                  <a:lnTo>
                    <a:pt x="1594" y="1148"/>
                  </a:lnTo>
                  <a:lnTo>
                    <a:pt x="1597" y="1145"/>
                  </a:lnTo>
                  <a:lnTo>
                    <a:pt x="1597" y="1145"/>
                  </a:lnTo>
                  <a:lnTo>
                    <a:pt x="1597" y="1143"/>
                  </a:lnTo>
                  <a:lnTo>
                    <a:pt x="1597" y="1141"/>
                  </a:lnTo>
                  <a:lnTo>
                    <a:pt x="1597" y="1138"/>
                  </a:lnTo>
                  <a:lnTo>
                    <a:pt x="1597" y="1138"/>
                  </a:lnTo>
                  <a:lnTo>
                    <a:pt x="1597" y="1136"/>
                  </a:lnTo>
                  <a:lnTo>
                    <a:pt x="1597" y="1134"/>
                  </a:lnTo>
                  <a:lnTo>
                    <a:pt x="1597" y="1129"/>
                  </a:lnTo>
                  <a:lnTo>
                    <a:pt x="1599" y="1127"/>
                  </a:lnTo>
                  <a:lnTo>
                    <a:pt x="1601" y="1124"/>
                  </a:lnTo>
                  <a:lnTo>
                    <a:pt x="1604" y="1122"/>
                  </a:lnTo>
                  <a:lnTo>
                    <a:pt x="1616" y="1117"/>
                  </a:lnTo>
                  <a:lnTo>
                    <a:pt x="1625" y="1112"/>
                  </a:lnTo>
                  <a:lnTo>
                    <a:pt x="1630" y="1108"/>
                  </a:lnTo>
                  <a:lnTo>
                    <a:pt x="1634" y="1105"/>
                  </a:lnTo>
                  <a:lnTo>
                    <a:pt x="1642" y="1101"/>
                  </a:lnTo>
                  <a:lnTo>
                    <a:pt x="1649" y="1096"/>
                  </a:lnTo>
                  <a:lnTo>
                    <a:pt x="1644" y="1093"/>
                  </a:lnTo>
                  <a:lnTo>
                    <a:pt x="1639" y="1091"/>
                  </a:lnTo>
                  <a:lnTo>
                    <a:pt x="1637" y="1089"/>
                  </a:lnTo>
                  <a:lnTo>
                    <a:pt x="1637" y="1086"/>
                  </a:lnTo>
                  <a:lnTo>
                    <a:pt x="1634" y="1082"/>
                  </a:lnTo>
                  <a:lnTo>
                    <a:pt x="1634" y="1079"/>
                  </a:lnTo>
                  <a:lnTo>
                    <a:pt x="1634" y="1075"/>
                  </a:lnTo>
                  <a:lnTo>
                    <a:pt x="1634" y="1072"/>
                  </a:lnTo>
                  <a:lnTo>
                    <a:pt x="1637" y="1067"/>
                  </a:lnTo>
                  <a:lnTo>
                    <a:pt x="1637" y="1065"/>
                  </a:lnTo>
                  <a:lnTo>
                    <a:pt x="1639" y="1065"/>
                  </a:lnTo>
                  <a:lnTo>
                    <a:pt x="1644" y="1063"/>
                  </a:lnTo>
                  <a:lnTo>
                    <a:pt x="1644" y="1063"/>
                  </a:lnTo>
                  <a:lnTo>
                    <a:pt x="1646" y="1060"/>
                  </a:lnTo>
                  <a:lnTo>
                    <a:pt x="1651" y="1058"/>
                  </a:lnTo>
                  <a:lnTo>
                    <a:pt x="1656" y="1056"/>
                  </a:lnTo>
                  <a:lnTo>
                    <a:pt x="1658" y="1051"/>
                  </a:lnTo>
                  <a:lnTo>
                    <a:pt x="1660" y="1046"/>
                  </a:lnTo>
                  <a:lnTo>
                    <a:pt x="1663" y="1041"/>
                  </a:lnTo>
                  <a:lnTo>
                    <a:pt x="1665" y="1037"/>
                  </a:lnTo>
                  <a:lnTo>
                    <a:pt x="1665" y="1034"/>
                  </a:lnTo>
                  <a:lnTo>
                    <a:pt x="1665" y="1030"/>
                  </a:lnTo>
                  <a:lnTo>
                    <a:pt x="1658" y="1023"/>
                  </a:lnTo>
                  <a:lnTo>
                    <a:pt x="1644" y="1004"/>
                  </a:lnTo>
                  <a:lnTo>
                    <a:pt x="1630" y="987"/>
                  </a:lnTo>
                  <a:lnTo>
                    <a:pt x="1623" y="982"/>
                  </a:lnTo>
                  <a:lnTo>
                    <a:pt x="1620" y="980"/>
                  </a:lnTo>
                  <a:lnTo>
                    <a:pt x="1618" y="975"/>
                  </a:lnTo>
                  <a:lnTo>
                    <a:pt x="1616" y="971"/>
                  </a:lnTo>
                  <a:lnTo>
                    <a:pt x="1616" y="968"/>
                  </a:lnTo>
                  <a:lnTo>
                    <a:pt x="1616" y="963"/>
                  </a:lnTo>
                  <a:lnTo>
                    <a:pt x="1618" y="961"/>
                  </a:lnTo>
                  <a:lnTo>
                    <a:pt x="1620" y="959"/>
                  </a:lnTo>
                  <a:lnTo>
                    <a:pt x="1625" y="954"/>
                  </a:lnTo>
                  <a:lnTo>
                    <a:pt x="1630" y="952"/>
                  </a:lnTo>
                  <a:lnTo>
                    <a:pt x="1634" y="947"/>
                  </a:lnTo>
                  <a:lnTo>
                    <a:pt x="1639" y="945"/>
                  </a:lnTo>
                  <a:lnTo>
                    <a:pt x="1642" y="942"/>
                  </a:lnTo>
                  <a:lnTo>
                    <a:pt x="1646" y="938"/>
                  </a:lnTo>
                  <a:lnTo>
                    <a:pt x="1649" y="935"/>
                  </a:lnTo>
                  <a:lnTo>
                    <a:pt x="1649" y="933"/>
                  </a:lnTo>
                  <a:lnTo>
                    <a:pt x="1649" y="933"/>
                  </a:lnTo>
                  <a:lnTo>
                    <a:pt x="1649" y="933"/>
                  </a:lnTo>
                  <a:lnTo>
                    <a:pt x="1651" y="933"/>
                  </a:lnTo>
                  <a:lnTo>
                    <a:pt x="1651" y="930"/>
                  </a:lnTo>
                  <a:lnTo>
                    <a:pt x="1656" y="926"/>
                  </a:lnTo>
                  <a:lnTo>
                    <a:pt x="1658" y="921"/>
                  </a:lnTo>
                  <a:lnTo>
                    <a:pt x="1663" y="912"/>
                  </a:lnTo>
                  <a:lnTo>
                    <a:pt x="1665" y="907"/>
                  </a:lnTo>
                  <a:lnTo>
                    <a:pt x="1665" y="902"/>
                  </a:lnTo>
                  <a:lnTo>
                    <a:pt x="1668" y="900"/>
                  </a:lnTo>
                  <a:lnTo>
                    <a:pt x="1668" y="897"/>
                  </a:lnTo>
                  <a:lnTo>
                    <a:pt x="1668" y="893"/>
                  </a:lnTo>
                  <a:lnTo>
                    <a:pt x="1665" y="890"/>
                  </a:lnTo>
                  <a:lnTo>
                    <a:pt x="1665" y="888"/>
                  </a:lnTo>
                  <a:lnTo>
                    <a:pt x="1663" y="886"/>
                  </a:lnTo>
                  <a:lnTo>
                    <a:pt x="1656" y="883"/>
                  </a:lnTo>
                  <a:lnTo>
                    <a:pt x="1651" y="881"/>
                  </a:lnTo>
                  <a:lnTo>
                    <a:pt x="1646" y="878"/>
                  </a:lnTo>
                  <a:lnTo>
                    <a:pt x="1642" y="878"/>
                  </a:lnTo>
                  <a:lnTo>
                    <a:pt x="1637" y="876"/>
                  </a:lnTo>
                  <a:lnTo>
                    <a:pt x="1632" y="876"/>
                  </a:lnTo>
                  <a:lnTo>
                    <a:pt x="1625" y="876"/>
                  </a:lnTo>
                  <a:lnTo>
                    <a:pt x="1620" y="878"/>
                  </a:lnTo>
                  <a:lnTo>
                    <a:pt x="1620" y="874"/>
                  </a:lnTo>
                  <a:lnTo>
                    <a:pt x="1625" y="855"/>
                  </a:lnTo>
                  <a:lnTo>
                    <a:pt x="1632" y="836"/>
                  </a:lnTo>
                  <a:lnTo>
                    <a:pt x="1649" y="800"/>
                  </a:lnTo>
                  <a:lnTo>
                    <a:pt x="1639" y="798"/>
                  </a:lnTo>
                  <a:lnTo>
                    <a:pt x="1634" y="796"/>
                  </a:lnTo>
                  <a:lnTo>
                    <a:pt x="1632" y="796"/>
                  </a:lnTo>
                  <a:lnTo>
                    <a:pt x="1623" y="796"/>
                  </a:lnTo>
                  <a:lnTo>
                    <a:pt x="1616" y="798"/>
                  </a:lnTo>
                  <a:lnTo>
                    <a:pt x="1601" y="800"/>
                  </a:lnTo>
                  <a:lnTo>
                    <a:pt x="1590" y="803"/>
                  </a:lnTo>
                  <a:lnTo>
                    <a:pt x="1578" y="805"/>
                  </a:lnTo>
                  <a:lnTo>
                    <a:pt x="1573" y="808"/>
                  </a:lnTo>
                  <a:lnTo>
                    <a:pt x="1568" y="812"/>
                  </a:lnTo>
                  <a:lnTo>
                    <a:pt x="1571" y="805"/>
                  </a:lnTo>
                  <a:lnTo>
                    <a:pt x="1571" y="798"/>
                  </a:lnTo>
                  <a:lnTo>
                    <a:pt x="1571" y="793"/>
                  </a:lnTo>
                  <a:lnTo>
                    <a:pt x="1571" y="789"/>
                  </a:lnTo>
                  <a:lnTo>
                    <a:pt x="1571" y="784"/>
                  </a:lnTo>
                  <a:lnTo>
                    <a:pt x="1568" y="782"/>
                  </a:lnTo>
                  <a:lnTo>
                    <a:pt x="1566" y="777"/>
                  </a:lnTo>
                  <a:lnTo>
                    <a:pt x="1561" y="775"/>
                  </a:lnTo>
                  <a:lnTo>
                    <a:pt x="1557" y="775"/>
                  </a:lnTo>
                  <a:lnTo>
                    <a:pt x="1554" y="775"/>
                  </a:lnTo>
                  <a:lnTo>
                    <a:pt x="1554" y="775"/>
                  </a:lnTo>
                  <a:lnTo>
                    <a:pt x="1547" y="775"/>
                  </a:lnTo>
                  <a:lnTo>
                    <a:pt x="1542" y="777"/>
                  </a:lnTo>
                  <a:lnTo>
                    <a:pt x="1538" y="779"/>
                  </a:lnTo>
                  <a:lnTo>
                    <a:pt x="1535" y="784"/>
                  </a:lnTo>
                  <a:lnTo>
                    <a:pt x="1531" y="779"/>
                  </a:lnTo>
                  <a:lnTo>
                    <a:pt x="1528" y="775"/>
                  </a:lnTo>
                  <a:lnTo>
                    <a:pt x="1528" y="770"/>
                  </a:lnTo>
                  <a:lnTo>
                    <a:pt x="1528" y="765"/>
                  </a:lnTo>
                  <a:lnTo>
                    <a:pt x="1528" y="756"/>
                  </a:lnTo>
                  <a:lnTo>
                    <a:pt x="1528" y="746"/>
                  </a:lnTo>
                  <a:lnTo>
                    <a:pt x="1528" y="739"/>
                  </a:lnTo>
                  <a:lnTo>
                    <a:pt x="1526" y="732"/>
                  </a:lnTo>
                  <a:lnTo>
                    <a:pt x="1523" y="725"/>
                  </a:lnTo>
                  <a:lnTo>
                    <a:pt x="1521" y="723"/>
                  </a:lnTo>
                  <a:lnTo>
                    <a:pt x="1521" y="723"/>
                  </a:lnTo>
                  <a:lnTo>
                    <a:pt x="1519" y="723"/>
                  </a:lnTo>
                  <a:lnTo>
                    <a:pt x="1516" y="723"/>
                  </a:lnTo>
                  <a:lnTo>
                    <a:pt x="1509" y="723"/>
                  </a:lnTo>
                  <a:lnTo>
                    <a:pt x="1505" y="723"/>
                  </a:lnTo>
                  <a:lnTo>
                    <a:pt x="1500" y="723"/>
                  </a:lnTo>
                  <a:lnTo>
                    <a:pt x="1495" y="723"/>
                  </a:lnTo>
                  <a:lnTo>
                    <a:pt x="1490" y="720"/>
                  </a:lnTo>
                  <a:lnTo>
                    <a:pt x="1486" y="720"/>
                  </a:lnTo>
                  <a:lnTo>
                    <a:pt x="1483" y="718"/>
                  </a:lnTo>
                  <a:lnTo>
                    <a:pt x="1481" y="715"/>
                  </a:lnTo>
                  <a:lnTo>
                    <a:pt x="1476" y="713"/>
                  </a:lnTo>
                  <a:lnTo>
                    <a:pt x="1474" y="711"/>
                  </a:lnTo>
                  <a:lnTo>
                    <a:pt x="1469" y="706"/>
                  </a:lnTo>
                  <a:lnTo>
                    <a:pt x="1462" y="704"/>
                  </a:lnTo>
                  <a:lnTo>
                    <a:pt x="1460" y="699"/>
                  </a:lnTo>
                  <a:lnTo>
                    <a:pt x="1455" y="697"/>
                  </a:lnTo>
                  <a:lnTo>
                    <a:pt x="1453" y="697"/>
                  </a:lnTo>
                  <a:lnTo>
                    <a:pt x="1448" y="694"/>
                  </a:lnTo>
                  <a:lnTo>
                    <a:pt x="1438" y="692"/>
                  </a:lnTo>
                  <a:lnTo>
                    <a:pt x="1431" y="694"/>
                  </a:lnTo>
                  <a:lnTo>
                    <a:pt x="1422" y="694"/>
                  </a:lnTo>
                  <a:lnTo>
                    <a:pt x="1415" y="699"/>
                  </a:lnTo>
                  <a:lnTo>
                    <a:pt x="1412" y="699"/>
                  </a:lnTo>
                  <a:lnTo>
                    <a:pt x="1412" y="699"/>
                  </a:lnTo>
                  <a:lnTo>
                    <a:pt x="1410" y="699"/>
                  </a:lnTo>
                  <a:lnTo>
                    <a:pt x="1405" y="701"/>
                  </a:lnTo>
                  <a:lnTo>
                    <a:pt x="1403" y="701"/>
                  </a:lnTo>
                  <a:lnTo>
                    <a:pt x="1401" y="701"/>
                  </a:lnTo>
                  <a:lnTo>
                    <a:pt x="1398" y="701"/>
                  </a:lnTo>
                  <a:lnTo>
                    <a:pt x="1394" y="699"/>
                  </a:lnTo>
                  <a:lnTo>
                    <a:pt x="1389" y="697"/>
                  </a:lnTo>
                  <a:lnTo>
                    <a:pt x="1382" y="694"/>
                  </a:lnTo>
                  <a:lnTo>
                    <a:pt x="1377" y="694"/>
                  </a:lnTo>
                  <a:lnTo>
                    <a:pt x="1372" y="694"/>
                  </a:lnTo>
                  <a:lnTo>
                    <a:pt x="1368" y="694"/>
                  </a:lnTo>
                  <a:lnTo>
                    <a:pt x="1365" y="697"/>
                  </a:lnTo>
                  <a:lnTo>
                    <a:pt x="1363" y="699"/>
                  </a:lnTo>
                  <a:lnTo>
                    <a:pt x="1363" y="701"/>
                  </a:lnTo>
                  <a:lnTo>
                    <a:pt x="1360" y="706"/>
                  </a:lnTo>
                  <a:lnTo>
                    <a:pt x="1363" y="713"/>
                  </a:lnTo>
                  <a:lnTo>
                    <a:pt x="1360" y="713"/>
                  </a:lnTo>
                  <a:lnTo>
                    <a:pt x="1360" y="715"/>
                  </a:lnTo>
                  <a:lnTo>
                    <a:pt x="1360" y="715"/>
                  </a:lnTo>
                  <a:lnTo>
                    <a:pt x="1358" y="720"/>
                  </a:lnTo>
                  <a:lnTo>
                    <a:pt x="1351" y="725"/>
                  </a:lnTo>
                  <a:lnTo>
                    <a:pt x="1346" y="732"/>
                  </a:lnTo>
                  <a:lnTo>
                    <a:pt x="1342" y="723"/>
                  </a:lnTo>
                  <a:lnTo>
                    <a:pt x="1339" y="715"/>
                  </a:lnTo>
                  <a:lnTo>
                    <a:pt x="1339" y="706"/>
                  </a:lnTo>
                  <a:lnTo>
                    <a:pt x="1337" y="701"/>
                  </a:lnTo>
                  <a:lnTo>
                    <a:pt x="1339" y="699"/>
                  </a:lnTo>
                  <a:lnTo>
                    <a:pt x="1337" y="694"/>
                  </a:lnTo>
                  <a:lnTo>
                    <a:pt x="1334" y="689"/>
                  </a:lnTo>
                  <a:lnTo>
                    <a:pt x="1332" y="682"/>
                  </a:lnTo>
                  <a:lnTo>
                    <a:pt x="1332" y="675"/>
                  </a:lnTo>
                  <a:lnTo>
                    <a:pt x="1330" y="671"/>
                  </a:lnTo>
                  <a:lnTo>
                    <a:pt x="1330" y="666"/>
                  </a:lnTo>
                  <a:lnTo>
                    <a:pt x="1327" y="663"/>
                  </a:lnTo>
                  <a:lnTo>
                    <a:pt x="1325" y="661"/>
                  </a:lnTo>
                  <a:lnTo>
                    <a:pt x="1323" y="659"/>
                  </a:lnTo>
                  <a:lnTo>
                    <a:pt x="1318" y="656"/>
                  </a:lnTo>
                  <a:lnTo>
                    <a:pt x="1313" y="654"/>
                  </a:lnTo>
                  <a:lnTo>
                    <a:pt x="1306" y="647"/>
                  </a:lnTo>
                  <a:lnTo>
                    <a:pt x="1301" y="642"/>
                  </a:lnTo>
                  <a:lnTo>
                    <a:pt x="1299" y="637"/>
                  </a:lnTo>
                  <a:lnTo>
                    <a:pt x="1297" y="628"/>
                  </a:lnTo>
                  <a:lnTo>
                    <a:pt x="1294" y="621"/>
                  </a:lnTo>
                  <a:lnTo>
                    <a:pt x="1294" y="616"/>
                  </a:lnTo>
                  <a:lnTo>
                    <a:pt x="1294" y="614"/>
                  </a:lnTo>
                  <a:lnTo>
                    <a:pt x="1297" y="607"/>
                  </a:lnTo>
                  <a:lnTo>
                    <a:pt x="1297" y="607"/>
                  </a:lnTo>
                  <a:lnTo>
                    <a:pt x="1297" y="604"/>
                  </a:lnTo>
                  <a:lnTo>
                    <a:pt x="1297" y="602"/>
                  </a:lnTo>
                  <a:lnTo>
                    <a:pt x="1297" y="600"/>
                  </a:lnTo>
                  <a:lnTo>
                    <a:pt x="1299" y="600"/>
                  </a:lnTo>
                  <a:lnTo>
                    <a:pt x="1283" y="597"/>
                  </a:lnTo>
                  <a:lnTo>
                    <a:pt x="1266" y="595"/>
                  </a:lnTo>
                  <a:lnTo>
                    <a:pt x="1264" y="595"/>
                  </a:lnTo>
                  <a:lnTo>
                    <a:pt x="1264" y="593"/>
                  </a:lnTo>
                  <a:lnTo>
                    <a:pt x="1261" y="590"/>
                  </a:lnTo>
                  <a:lnTo>
                    <a:pt x="1261" y="590"/>
                  </a:lnTo>
                  <a:lnTo>
                    <a:pt x="1261" y="583"/>
                  </a:lnTo>
                  <a:lnTo>
                    <a:pt x="1264" y="576"/>
                  </a:lnTo>
                  <a:lnTo>
                    <a:pt x="1268" y="571"/>
                  </a:lnTo>
                  <a:lnTo>
                    <a:pt x="1275" y="567"/>
                  </a:lnTo>
                  <a:lnTo>
                    <a:pt x="1275" y="564"/>
                  </a:lnTo>
                  <a:lnTo>
                    <a:pt x="1278" y="562"/>
                  </a:lnTo>
                  <a:lnTo>
                    <a:pt x="1280" y="562"/>
                  </a:lnTo>
                  <a:lnTo>
                    <a:pt x="1283" y="560"/>
                  </a:lnTo>
                  <a:lnTo>
                    <a:pt x="1283" y="555"/>
                  </a:lnTo>
                  <a:lnTo>
                    <a:pt x="1283" y="555"/>
                  </a:lnTo>
                  <a:lnTo>
                    <a:pt x="1283" y="552"/>
                  </a:lnTo>
                  <a:lnTo>
                    <a:pt x="1285" y="552"/>
                  </a:lnTo>
                  <a:lnTo>
                    <a:pt x="1273" y="548"/>
                  </a:lnTo>
                  <a:lnTo>
                    <a:pt x="1264" y="545"/>
                  </a:lnTo>
                  <a:lnTo>
                    <a:pt x="1252" y="545"/>
                  </a:lnTo>
                  <a:lnTo>
                    <a:pt x="1242" y="545"/>
                  </a:lnTo>
                  <a:lnTo>
                    <a:pt x="1238" y="545"/>
                  </a:lnTo>
                  <a:lnTo>
                    <a:pt x="1233" y="543"/>
                  </a:lnTo>
                  <a:lnTo>
                    <a:pt x="1231" y="543"/>
                  </a:lnTo>
                  <a:lnTo>
                    <a:pt x="1228" y="541"/>
                  </a:lnTo>
                  <a:lnTo>
                    <a:pt x="1226" y="538"/>
                  </a:lnTo>
                  <a:lnTo>
                    <a:pt x="1223" y="536"/>
                  </a:lnTo>
                  <a:lnTo>
                    <a:pt x="1221" y="531"/>
                  </a:lnTo>
                  <a:lnTo>
                    <a:pt x="1221" y="529"/>
                  </a:lnTo>
                  <a:lnTo>
                    <a:pt x="1219" y="519"/>
                  </a:lnTo>
                  <a:lnTo>
                    <a:pt x="1216" y="512"/>
                  </a:lnTo>
                  <a:lnTo>
                    <a:pt x="1214" y="508"/>
                  </a:lnTo>
                  <a:lnTo>
                    <a:pt x="1212" y="496"/>
                  </a:lnTo>
                  <a:lnTo>
                    <a:pt x="1212" y="484"/>
                  </a:lnTo>
                  <a:lnTo>
                    <a:pt x="1209" y="477"/>
                  </a:lnTo>
                  <a:lnTo>
                    <a:pt x="1212" y="472"/>
                  </a:lnTo>
                  <a:lnTo>
                    <a:pt x="1209" y="467"/>
                  </a:lnTo>
                  <a:lnTo>
                    <a:pt x="1209" y="467"/>
                  </a:lnTo>
                  <a:lnTo>
                    <a:pt x="1200" y="467"/>
                  </a:lnTo>
                  <a:lnTo>
                    <a:pt x="1195" y="470"/>
                  </a:lnTo>
                  <a:lnTo>
                    <a:pt x="1188" y="472"/>
                  </a:lnTo>
                  <a:lnTo>
                    <a:pt x="1181" y="474"/>
                  </a:lnTo>
                  <a:lnTo>
                    <a:pt x="1176" y="477"/>
                  </a:lnTo>
                  <a:lnTo>
                    <a:pt x="1172" y="482"/>
                  </a:lnTo>
                  <a:lnTo>
                    <a:pt x="1164" y="493"/>
                  </a:lnTo>
                  <a:lnTo>
                    <a:pt x="1162" y="496"/>
                  </a:lnTo>
                  <a:lnTo>
                    <a:pt x="1160" y="496"/>
                  </a:lnTo>
                  <a:lnTo>
                    <a:pt x="1157" y="500"/>
                  </a:lnTo>
                  <a:lnTo>
                    <a:pt x="1150" y="503"/>
                  </a:lnTo>
                  <a:lnTo>
                    <a:pt x="1146" y="503"/>
                  </a:lnTo>
                  <a:lnTo>
                    <a:pt x="1141" y="503"/>
                  </a:lnTo>
                  <a:lnTo>
                    <a:pt x="1138" y="503"/>
                  </a:lnTo>
                  <a:lnTo>
                    <a:pt x="1134" y="505"/>
                  </a:lnTo>
                  <a:lnTo>
                    <a:pt x="1131" y="503"/>
                  </a:lnTo>
                  <a:lnTo>
                    <a:pt x="1131" y="503"/>
                  </a:lnTo>
                  <a:lnTo>
                    <a:pt x="1129" y="498"/>
                  </a:lnTo>
                  <a:lnTo>
                    <a:pt x="1127" y="486"/>
                  </a:lnTo>
                  <a:lnTo>
                    <a:pt x="1122" y="477"/>
                  </a:lnTo>
                  <a:lnTo>
                    <a:pt x="1115" y="467"/>
                  </a:lnTo>
                  <a:lnTo>
                    <a:pt x="1110" y="465"/>
                  </a:lnTo>
                  <a:lnTo>
                    <a:pt x="1105" y="460"/>
                  </a:lnTo>
                  <a:lnTo>
                    <a:pt x="1101" y="458"/>
                  </a:lnTo>
                  <a:lnTo>
                    <a:pt x="1098" y="453"/>
                  </a:lnTo>
                  <a:lnTo>
                    <a:pt x="1098" y="448"/>
                  </a:lnTo>
                  <a:lnTo>
                    <a:pt x="1098" y="446"/>
                  </a:lnTo>
                  <a:lnTo>
                    <a:pt x="1098" y="444"/>
                  </a:lnTo>
                  <a:lnTo>
                    <a:pt x="1101" y="406"/>
                  </a:lnTo>
                  <a:lnTo>
                    <a:pt x="1103" y="399"/>
                  </a:lnTo>
                  <a:lnTo>
                    <a:pt x="1103" y="394"/>
                  </a:lnTo>
                  <a:lnTo>
                    <a:pt x="1110" y="378"/>
                  </a:lnTo>
                  <a:lnTo>
                    <a:pt x="1117" y="361"/>
                  </a:lnTo>
                  <a:lnTo>
                    <a:pt x="1122" y="356"/>
                  </a:lnTo>
                  <a:lnTo>
                    <a:pt x="1127" y="354"/>
                  </a:lnTo>
                  <a:lnTo>
                    <a:pt x="1131" y="356"/>
                  </a:lnTo>
                  <a:lnTo>
                    <a:pt x="1138" y="359"/>
                  </a:lnTo>
                  <a:lnTo>
                    <a:pt x="1143" y="347"/>
                  </a:lnTo>
                  <a:lnTo>
                    <a:pt x="1143" y="347"/>
                  </a:lnTo>
                  <a:lnTo>
                    <a:pt x="1143" y="345"/>
                  </a:lnTo>
                  <a:lnTo>
                    <a:pt x="1143" y="337"/>
                  </a:lnTo>
                  <a:lnTo>
                    <a:pt x="1146" y="330"/>
                  </a:lnTo>
                  <a:lnTo>
                    <a:pt x="1136" y="330"/>
                  </a:lnTo>
                  <a:lnTo>
                    <a:pt x="1129" y="330"/>
                  </a:lnTo>
                  <a:lnTo>
                    <a:pt x="1122" y="328"/>
                  </a:lnTo>
                  <a:lnTo>
                    <a:pt x="1117" y="323"/>
                  </a:lnTo>
                  <a:lnTo>
                    <a:pt x="1112" y="321"/>
                  </a:lnTo>
                  <a:lnTo>
                    <a:pt x="1108" y="319"/>
                  </a:lnTo>
                  <a:lnTo>
                    <a:pt x="1103" y="316"/>
                  </a:lnTo>
                  <a:lnTo>
                    <a:pt x="1098" y="316"/>
                  </a:lnTo>
                  <a:lnTo>
                    <a:pt x="1091" y="319"/>
                  </a:lnTo>
                  <a:lnTo>
                    <a:pt x="1086" y="319"/>
                  </a:lnTo>
                  <a:lnTo>
                    <a:pt x="1082" y="321"/>
                  </a:lnTo>
                  <a:lnTo>
                    <a:pt x="1077" y="326"/>
                  </a:lnTo>
                  <a:lnTo>
                    <a:pt x="1065" y="330"/>
                  </a:lnTo>
                  <a:lnTo>
                    <a:pt x="1056" y="335"/>
                  </a:lnTo>
                  <a:lnTo>
                    <a:pt x="1049" y="335"/>
                  </a:lnTo>
                  <a:lnTo>
                    <a:pt x="1046" y="335"/>
                  </a:lnTo>
                  <a:lnTo>
                    <a:pt x="1046" y="335"/>
                  </a:lnTo>
                  <a:lnTo>
                    <a:pt x="1044" y="335"/>
                  </a:lnTo>
                  <a:lnTo>
                    <a:pt x="1032" y="335"/>
                  </a:lnTo>
                  <a:lnTo>
                    <a:pt x="1030" y="335"/>
                  </a:lnTo>
                  <a:lnTo>
                    <a:pt x="1027" y="333"/>
                  </a:lnTo>
                  <a:lnTo>
                    <a:pt x="1025" y="333"/>
                  </a:lnTo>
                  <a:lnTo>
                    <a:pt x="1025" y="330"/>
                  </a:lnTo>
                  <a:lnTo>
                    <a:pt x="1023" y="323"/>
                  </a:lnTo>
                  <a:lnTo>
                    <a:pt x="1023" y="319"/>
                  </a:lnTo>
                  <a:lnTo>
                    <a:pt x="1020" y="316"/>
                  </a:lnTo>
                  <a:lnTo>
                    <a:pt x="1020" y="314"/>
                  </a:lnTo>
                  <a:lnTo>
                    <a:pt x="1018" y="314"/>
                  </a:lnTo>
                  <a:lnTo>
                    <a:pt x="1016" y="314"/>
                  </a:lnTo>
                  <a:lnTo>
                    <a:pt x="1013" y="314"/>
                  </a:lnTo>
                  <a:lnTo>
                    <a:pt x="1011" y="316"/>
                  </a:lnTo>
                  <a:lnTo>
                    <a:pt x="1009" y="321"/>
                  </a:lnTo>
                  <a:lnTo>
                    <a:pt x="1004" y="323"/>
                  </a:lnTo>
                  <a:lnTo>
                    <a:pt x="1001" y="326"/>
                  </a:lnTo>
                  <a:lnTo>
                    <a:pt x="999" y="328"/>
                  </a:lnTo>
                  <a:lnTo>
                    <a:pt x="997" y="328"/>
                  </a:lnTo>
                  <a:lnTo>
                    <a:pt x="985" y="333"/>
                  </a:lnTo>
                  <a:lnTo>
                    <a:pt x="973" y="335"/>
                  </a:lnTo>
                  <a:lnTo>
                    <a:pt x="961" y="337"/>
                  </a:lnTo>
                  <a:lnTo>
                    <a:pt x="952" y="337"/>
                  </a:lnTo>
                  <a:lnTo>
                    <a:pt x="940" y="337"/>
                  </a:lnTo>
                  <a:lnTo>
                    <a:pt x="928" y="335"/>
                  </a:lnTo>
                  <a:lnTo>
                    <a:pt x="916" y="333"/>
                  </a:lnTo>
                  <a:lnTo>
                    <a:pt x="907" y="330"/>
                  </a:lnTo>
                  <a:lnTo>
                    <a:pt x="902" y="328"/>
                  </a:lnTo>
                  <a:lnTo>
                    <a:pt x="900" y="326"/>
                  </a:lnTo>
                  <a:lnTo>
                    <a:pt x="898" y="323"/>
                  </a:lnTo>
                  <a:lnTo>
                    <a:pt x="898" y="321"/>
                  </a:lnTo>
                  <a:lnTo>
                    <a:pt x="893" y="314"/>
                  </a:lnTo>
                  <a:lnTo>
                    <a:pt x="893" y="311"/>
                  </a:lnTo>
                  <a:lnTo>
                    <a:pt x="893" y="311"/>
                  </a:lnTo>
                  <a:lnTo>
                    <a:pt x="890" y="309"/>
                  </a:lnTo>
                  <a:lnTo>
                    <a:pt x="890" y="304"/>
                  </a:lnTo>
                  <a:lnTo>
                    <a:pt x="886" y="297"/>
                  </a:lnTo>
                  <a:lnTo>
                    <a:pt x="879" y="288"/>
                  </a:lnTo>
                  <a:lnTo>
                    <a:pt x="874" y="283"/>
                  </a:lnTo>
                  <a:lnTo>
                    <a:pt x="872" y="281"/>
                  </a:lnTo>
                  <a:lnTo>
                    <a:pt x="869" y="278"/>
                  </a:lnTo>
                  <a:lnTo>
                    <a:pt x="864" y="274"/>
                  </a:lnTo>
                  <a:lnTo>
                    <a:pt x="860" y="271"/>
                  </a:lnTo>
                  <a:lnTo>
                    <a:pt x="857" y="267"/>
                  </a:lnTo>
                  <a:lnTo>
                    <a:pt x="855" y="264"/>
                  </a:lnTo>
                  <a:lnTo>
                    <a:pt x="853" y="260"/>
                  </a:lnTo>
                  <a:lnTo>
                    <a:pt x="853" y="255"/>
                  </a:lnTo>
                  <a:lnTo>
                    <a:pt x="853" y="250"/>
                  </a:lnTo>
                  <a:lnTo>
                    <a:pt x="853" y="248"/>
                  </a:lnTo>
                  <a:lnTo>
                    <a:pt x="853" y="241"/>
                  </a:lnTo>
                  <a:lnTo>
                    <a:pt x="853" y="234"/>
                  </a:lnTo>
                  <a:lnTo>
                    <a:pt x="853" y="229"/>
                  </a:lnTo>
                  <a:lnTo>
                    <a:pt x="853" y="224"/>
                  </a:lnTo>
                  <a:lnTo>
                    <a:pt x="850" y="219"/>
                  </a:lnTo>
                  <a:lnTo>
                    <a:pt x="848" y="217"/>
                  </a:lnTo>
                  <a:lnTo>
                    <a:pt x="846" y="215"/>
                  </a:lnTo>
                  <a:lnTo>
                    <a:pt x="843" y="212"/>
                  </a:lnTo>
                  <a:lnTo>
                    <a:pt x="841" y="208"/>
                  </a:lnTo>
                  <a:lnTo>
                    <a:pt x="841" y="205"/>
                  </a:lnTo>
                  <a:lnTo>
                    <a:pt x="838" y="198"/>
                  </a:lnTo>
                  <a:lnTo>
                    <a:pt x="838" y="198"/>
                  </a:lnTo>
                  <a:lnTo>
                    <a:pt x="836" y="193"/>
                  </a:lnTo>
                  <a:lnTo>
                    <a:pt x="834" y="191"/>
                  </a:lnTo>
                  <a:lnTo>
                    <a:pt x="831" y="189"/>
                  </a:lnTo>
                  <a:lnTo>
                    <a:pt x="827" y="189"/>
                  </a:lnTo>
                  <a:lnTo>
                    <a:pt x="824" y="186"/>
                  </a:lnTo>
                  <a:lnTo>
                    <a:pt x="820" y="186"/>
                  </a:lnTo>
                  <a:lnTo>
                    <a:pt x="812" y="189"/>
                  </a:lnTo>
                  <a:lnTo>
                    <a:pt x="808" y="189"/>
                  </a:lnTo>
                  <a:lnTo>
                    <a:pt x="801" y="191"/>
                  </a:lnTo>
                  <a:lnTo>
                    <a:pt x="796" y="193"/>
                  </a:lnTo>
                  <a:lnTo>
                    <a:pt x="789" y="196"/>
                  </a:lnTo>
                  <a:lnTo>
                    <a:pt x="784" y="198"/>
                  </a:lnTo>
                  <a:lnTo>
                    <a:pt x="777" y="198"/>
                  </a:lnTo>
                  <a:lnTo>
                    <a:pt x="772" y="198"/>
                  </a:lnTo>
                  <a:lnTo>
                    <a:pt x="770" y="196"/>
                  </a:lnTo>
                  <a:lnTo>
                    <a:pt x="765" y="193"/>
                  </a:lnTo>
                  <a:lnTo>
                    <a:pt x="763" y="189"/>
                  </a:lnTo>
                  <a:lnTo>
                    <a:pt x="761" y="184"/>
                  </a:lnTo>
                  <a:lnTo>
                    <a:pt x="761" y="179"/>
                  </a:lnTo>
                  <a:lnTo>
                    <a:pt x="758" y="177"/>
                  </a:lnTo>
                  <a:lnTo>
                    <a:pt x="756" y="174"/>
                  </a:lnTo>
                  <a:lnTo>
                    <a:pt x="751" y="170"/>
                  </a:lnTo>
                  <a:lnTo>
                    <a:pt x="746" y="165"/>
                  </a:lnTo>
                  <a:lnTo>
                    <a:pt x="744" y="160"/>
                  </a:lnTo>
                  <a:lnTo>
                    <a:pt x="742" y="153"/>
                  </a:lnTo>
                  <a:lnTo>
                    <a:pt x="739" y="148"/>
                  </a:lnTo>
                  <a:lnTo>
                    <a:pt x="737" y="141"/>
                  </a:lnTo>
                  <a:lnTo>
                    <a:pt x="737" y="134"/>
                  </a:lnTo>
                  <a:lnTo>
                    <a:pt x="737" y="127"/>
                  </a:lnTo>
                  <a:lnTo>
                    <a:pt x="737" y="120"/>
                  </a:lnTo>
                  <a:lnTo>
                    <a:pt x="737" y="115"/>
                  </a:lnTo>
                  <a:lnTo>
                    <a:pt x="737" y="113"/>
                  </a:lnTo>
                  <a:lnTo>
                    <a:pt x="737" y="108"/>
                  </a:lnTo>
                  <a:lnTo>
                    <a:pt x="739" y="106"/>
                  </a:lnTo>
                  <a:lnTo>
                    <a:pt x="732" y="106"/>
                  </a:lnTo>
                  <a:lnTo>
                    <a:pt x="725" y="108"/>
                  </a:lnTo>
                  <a:lnTo>
                    <a:pt x="718" y="113"/>
                  </a:lnTo>
                  <a:lnTo>
                    <a:pt x="711" y="115"/>
                  </a:lnTo>
                  <a:lnTo>
                    <a:pt x="704" y="118"/>
                  </a:lnTo>
                  <a:lnTo>
                    <a:pt x="699" y="118"/>
                  </a:lnTo>
                  <a:lnTo>
                    <a:pt x="699" y="118"/>
                  </a:lnTo>
                  <a:lnTo>
                    <a:pt x="697" y="118"/>
                  </a:lnTo>
                  <a:lnTo>
                    <a:pt x="697" y="118"/>
                  </a:lnTo>
                  <a:lnTo>
                    <a:pt x="697" y="118"/>
                  </a:lnTo>
                  <a:lnTo>
                    <a:pt x="690" y="118"/>
                  </a:lnTo>
                  <a:lnTo>
                    <a:pt x="687" y="118"/>
                  </a:lnTo>
                  <a:lnTo>
                    <a:pt x="683" y="115"/>
                  </a:lnTo>
                  <a:lnTo>
                    <a:pt x="680" y="113"/>
                  </a:lnTo>
                  <a:lnTo>
                    <a:pt x="680" y="111"/>
                  </a:lnTo>
                  <a:lnTo>
                    <a:pt x="678" y="106"/>
                  </a:lnTo>
                  <a:lnTo>
                    <a:pt x="675" y="101"/>
                  </a:lnTo>
                  <a:lnTo>
                    <a:pt x="671" y="96"/>
                  </a:lnTo>
                  <a:lnTo>
                    <a:pt x="668" y="94"/>
                  </a:lnTo>
                  <a:lnTo>
                    <a:pt x="664" y="92"/>
                  </a:lnTo>
                  <a:lnTo>
                    <a:pt x="659" y="92"/>
                  </a:lnTo>
                  <a:lnTo>
                    <a:pt x="652" y="92"/>
                  </a:lnTo>
                  <a:lnTo>
                    <a:pt x="647" y="92"/>
                  </a:lnTo>
                  <a:lnTo>
                    <a:pt x="640" y="94"/>
                  </a:lnTo>
                  <a:lnTo>
                    <a:pt x="635" y="96"/>
                  </a:lnTo>
                  <a:lnTo>
                    <a:pt x="631" y="101"/>
                  </a:lnTo>
                  <a:lnTo>
                    <a:pt x="626" y="106"/>
                  </a:lnTo>
                  <a:lnTo>
                    <a:pt x="616" y="120"/>
                  </a:lnTo>
                  <a:lnTo>
                    <a:pt x="607" y="137"/>
                  </a:lnTo>
                  <a:lnTo>
                    <a:pt x="598" y="153"/>
                  </a:lnTo>
                  <a:lnTo>
                    <a:pt x="593" y="170"/>
                  </a:lnTo>
                  <a:lnTo>
                    <a:pt x="590" y="174"/>
                  </a:lnTo>
                  <a:lnTo>
                    <a:pt x="588" y="177"/>
                  </a:lnTo>
                  <a:lnTo>
                    <a:pt x="588" y="179"/>
                  </a:lnTo>
                  <a:lnTo>
                    <a:pt x="586" y="182"/>
                  </a:lnTo>
                  <a:lnTo>
                    <a:pt x="586" y="184"/>
                  </a:lnTo>
                  <a:lnTo>
                    <a:pt x="583" y="184"/>
                  </a:lnTo>
                  <a:lnTo>
                    <a:pt x="583" y="186"/>
                  </a:lnTo>
                  <a:lnTo>
                    <a:pt x="581" y="189"/>
                  </a:lnTo>
                  <a:lnTo>
                    <a:pt x="579" y="193"/>
                  </a:lnTo>
                  <a:lnTo>
                    <a:pt x="572" y="198"/>
                  </a:lnTo>
                  <a:lnTo>
                    <a:pt x="567" y="200"/>
                  </a:lnTo>
                  <a:lnTo>
                    <a:pt x="562" y="203"/>
                  </a:lnTo>
                  <a:lnTo>
                    <a:pt x="557" y="205"/>
                  </a:lnTo>
                  <a:lnTo>
                    <a:pt x="550" y="191"/>
                  </a:lnTo>
                  <a:lnTo>
                    <a:pt x="546" y="182"/>
                  </a:lnTo>
                  <a:lnTo>
                    <a:pt x="541" y="170"/>
                  </a:lnTo>
                  <a:lnTo>
                    <a:pt x="536" y="163"/>
                  </a:lnTo>
                  <a:lnTo>
                    <a:pt x="531" y="156"/>
                  </a:lnTo>
                  <a:lnTo>
                    <a:pt x="529" y="153"/>
                  </a:lnTo>
                  <a:lnTo>
                    <a:pt x="527" y="153"/>
                  </a:lnTo>
                  <a:lnTo>
                    <a:pt x="522" y="151"/>
                  </a:lnTo>
                  <a:lnTo>
                    <a:pt x="517" y="148"/>
                  </a:lnTo>
                  <a:lnTo>
                    <a:pt x="508" y="146"/>
                  </a:lnTo>
                  <a:lnTo>
                    <a:pt x="508" y="146"/>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64" name="Freeform 153">
              <a:extLst>
                <a:ext uri="{FF2B5EF4-FFF2-40B4-BE49-F238E27FC236}">
                  <a16:creationId xmlns:a16="http://schemas.microsoft.com/office/drawing/2014/main" id="{A4F31F01-9AC0-4D94-859F-FAD68168E078}"/>
                </a:ext>
              </a:extLst>
            </p:cNvPr>
            <p:cNvSpPr>
              <a:spLocks/>
            </p:cNvSpPr>
            <p:nvPr/>
          </p:nvSpPr>
          <p:spPr bwMode="auto">
            <a:xfrm>
              <a:off x="3219065" y="2810486"/>
              <a:ext cx="816161" cy="333220"/>
            </a:xfrm>
            <a:custGeom>
              <a:avLst/>
              <a:gdLst/>
              <a:ahLst/>
              <a:cxnLst>
                <a:cxn ang="0">
                  <a:pos x="1084" y="178"/>
                </a:cxn>
                <a:cxn ang="0">
                  <a:pos x="1056" y="154"/>
                </a:cxn>
                <a:cxn ang="0">
                  <a:pos x="971" y="111"/>
                </a:cxn>
                <a:cxn ang="0">
                  <a:pos x="910" y="50"/>
                </a:cxn>
                <a:cxn ang="0">
                  <a:pos x="820" y="5"/>
                </a:cxn>
                <a:cxn ang="0">
                  <a:pos x="751" y="5"/>
                </a:cxn>
                <a:cxn ang="0">
                  <a:pos x="725" y="45"/>
                </a:cxn>
                <a:cxn ang="0">
                  <a:pos x="718" y="64"/>
                </a:cxn>
                <a:cxn ang="0">
                  <a:pos x="707" y="81"/>
                </a:cxn>
                <a:cxn ang="0">
                  <a:pos x="614" y="74"/>
                </a:cxn>
                <a:cxn ang="0">
                  <a:pos x="560" y="93"/>
                </a:cxn>
                <a:cxn ang="0">
                  <a:pos x="518" y="48"/>
                </a:cxn>
                <a:cxn ang="0">
                  <a:pos x="397" y="62"/>
                </a:cxn>
                <a:cxn ang="0">
                  <a:pos x="340" y="81"/>
                </a:cxn>
                <a:cxn ang="0">
                  <a:pos x="277" y="133"/>
                </a:cxn>
                <a:cxn ang="0">
                  <a:pos x="248" y="137"/>
                </a:cxn>
                <a:cxn ang="0">
                  <a:pos x="168" y="104"/>
                </a:cxn>
                <a:cxn ang="0">
                  <a:pos x="118" y="88"/>
                </a:cxn>
                <a:cxn ang="0">
                  <a:pos x="95" y="69"/>
                </a:cxn>
                <a:cxn ang="0">
                  <a:pos x="33" y="78"/>
                </a:cxn>
                <a:cxn ang="0">
                  <a:pos x="0" y="168"/>
                </a:cxn>
                <a:cxn ang="0">
                  <a:pos x="31" y="220"/>
                </a:cxn>
                <a:cxn ang="0">
                  <a:pos x="62" y="218"/>
                </a:cxn>
                <a:cxn ang="0">
                  <a:pos x="111" y="189"/>
                </a:cxn>
                <a:cxn ang="0">
                  <a:pos x="123" y="251"/>
                </a:cxn>
                <a:cxn ang="0">
                  <a:pos x="154" y="267"/>
                </a:cxn>
                <a:cxn ang="0">
                  <a:pos x="180" y="284"/>
                </a:cxn>
                <a:cxn ang="0">
                  <a:pos x="166" y="317"/>
                </a:cxn>
                <a:cxn ang="0">
                  <a:pos x="196" y="336"/>
                </a:cxn>
                <a:cxn ang="0">
                  <a:pos x="225" y="381"/>
                </a:cxn>
                <a:cxn ang="0">
                  <a:pos x="241" y="421"/>
                </a:cxn>
                <a:cxn ang="0">
                  <a:pos x="262" y="437"/>
                </a:cxn>
                <a:cxn ang="0">
                  <a:pos x="279" y="416"/>
                </a:cxn>
                <a:cxn ang="0">
                  <a:pos x="314" y="421"/>
                </a:cxn>
                <a:cxn ang="0">
                  <a:pos x="362" y="421"/>
                </a:cxn>
                <a:cxn ang="0">
                  <a:pos x="397" y="445"/>
                </a:cxn>
                <a:cxn ang="0">
                  <a:pos x="428" y="454"/>
                </a:cxn>
                <a:cxn ang="0">
                  <a:pos x="440" y="501"/>
                </a:cxn>
                <a:cxn ang="0">
                  <a:pos x="473" y="506"/>
                </a:cxn>
                <a:cxn ang="0">
                  <a:pos x="503" y="522"/>
                </a:cxn>
                <a:cxn ang="0">
                  <a:pos x="553" y="513"/>
                </a:cxn>
                <a:cxn ang="0">
                  <a:pos x="558" y="478"/>
                </a:cxn>
                <a:cxn ang="0">
                  <a:pos x="581" y="449"/>
                </a:cxn>
                <a:cxn ang="0">
                  <a:pos x="650" y="480"/>
                </a:cxn>
                <a:cxn ang="0">
                  <a:pos x="676" y="466"/>
                </a:cxn>
                <a:cxn ang="0">
                  <a:pos x="673" y="404"/>
                </a:cxn>
                <a:cxn ang="0">
                  <a:pos x="721" y="416"/>
                </a:cxn>
                <a:cxn ang="0">
                  <a:pos x="742" y="409"/>
                </a:cxn>
                <a:cxn ang="0">
                  <a:pos x="773" y="421"/>
                </a:cxn>
                <a:cxn ang="0">
                  <a:pos x="784" y="452"/>
                </a:cxn>
                <a:cxn ang="0">
                  <a:pos x="919" y="433"/>
                </a:cxn>
                <a:cxn ang="0">
                  <a:pos x="1011" y="414"/>
                </a:cxn>
                <a:cxn ang="0">
                  <a:pos x="1047" y="381"/>
                </a:cxn>
                <a:cxn ang="0">
                  <a:pos x="1089" y="409"/>
                </a:cxn>
                <a:cxn ang="0">
                  <a:pos x="1120" y="371"/>
                </a:cxn>
                <a:cxn ang="0">
                  <a:pos x="1132" y="341"/>
                </a:cxn>
                <a:cxn ang="0">
                  <a:pos x="1143" y="296"/>
                </a:cxn>
                <a:cxn ang="0">
                  <a:pos x="1162" y="286"/>
                </a:cxn>
                <a:cxn ang="0">
                  <a:pos x="1146" y="260"/>
                </a:cxn>
                <a:cxn ang="0">
                  <a:pos x="1139" y="230"/>
                </a:cxn>
                <a:cxn ang="0">
                  <a:pos x="1195" y="185"/>
                </a:cxn>
              </a:cxnLst>
              <a:rect l="0" t="0" r="r" b="b"/>
              <a:pathLst>
                <a:path w="1198" h="534">
                  <a:moveTo>
                    <a:pt x="1193" y="185"/>
                  </a:moveTo>
                  <a:lnTo>
                    <a:pt x="1191" y="182"/>
                  </a:lnTo>
                  <a:lnTo>
                    <a:pt x="1188" y="180"/>
                  </a:lnTo>
                  <a:lnTo>
                    <a:pt x="1162" y="170"/>
                  </a:lnTo>
                  <a:lnTo>
                    <a:pt x="1153" y="168"/>
                  </a:lnTo>
                  <a:lnTo>
                    <a:pt x="1136" y="168"/>
                  </a:lnTo>
                  <a:lnTo>
                    <a:pt x="1117" y="170"/>
                  </a:lnTo>
                  <a:lnTo>
                    <a:pt x="1101" y="173"/>
                  </a:lnTo>
                  <a:lnTo>
                    <a:pt x="1084" y="178"/>
                  </a:lnTo>
                  <a:lnTo>
                    <a:pt x="1080" y="180"/>
                  </a:lnTo>
                  <a:lnTo>
                    <a:pt x="1077" y="180"/>
                  </a:lnTo>
                  <a:lnTo>
                    <a:pt x="1073" y="178"/>
                  </a:lnTo>
                  <a:lnTo>
                    <a:pt x="1070" y="178"/>
                  </a:lnTo>
                  <a:lnTo>
                    <a:pt x="1068" y="175"/>
                  </a:lnTo>
                  <a:lnTo>
                    <a:pt x="1066" y="170"/>
                  </a:lnTo>
                  <a:lnTo>
                    <a:pt x="1063" y="163"/>
                  </a:lnTo>
                  <a:lnTo>
                    <a:pt x="1058" y="159"/>
                  </a:lnTo>
                  <a:lnTo>
                    <a:pt x="1056" y="154"/>
                  </a:lnTo>
                  <a:lnTo>
                    <a:pt x="1051" y="149"/>
                  </a:lnTo>
                  <a:lnTo>
                    <a:pt x="1047" y="145"/>
                  </a:lnTo>
                  <a:lnTo>
                    <a:pt x="1040" y="140"/>
                  </a:lnTo>
                  <a:lnTo>
                    <a:pt x="1035" y="137"/>
                  </a:lnTo>
                  <a:lnTo>
                    <a:pt x="1028" y="135"/>
                  </a:lnTo>
                  <a:lnTo>
                    <a:pt x="1021" y="133"/>
                  </a:lnTo>
                  <a:lnTo>
                    <a:pt x="999" y="126"/>
                  </a:lnTo>
                  <a:lnTo>
                    <a:pt x="978" y="116"/>
                  </a:lnTo>
                  <a:lnTo>
                    <a:pt x="971" y="111"/>
                  </a:lnTo>
                  <a:lnTo>
                    <a:pt x="969" y="109"/>
                  </a:lnTo>
                  <a:lnTo>
                    <a:pt x="966" y="107"/>
                  </a:lnTo>
                  <a:lnTo>
                    <a:pt x="962" y="102"/>
                  </a:lnTo>
                  <a:lnTo>
                    <a:pt x="957" y="95"/>
                  </a:lnTo>
                  <a:lnTo>
                    <a:pt x="947" y="83"/>
                  </a:lnTo>
                  <a:lnTo>
                    <a:pt x="936" y="74"/>
                  </a:lnTo>
                  <a:lnTo>
                    <a:pt x="921" y="62"/>
                  </a:lnTo>
                  <a:lnTo>
                    <a:pt x="914" y="57"/>
                  </a:lnTo>
                  <a:lnTo>
                    <a:pt x="910" y="50"/>
                  </a:lnTo>
                  <a:lnTo>
                    <a:pt x="900" y="38"/>
                  </a:lnTo>
                  <a:lnTo>
                    <a:pt x="888" y="24"/>
                  </a:lnTo>
                  <a:lnTo>
                    <a:pt x="877" y="15"/>
                  </a:lnTo>
                  <a:lnTo>
                    <a:pt x="865" y="5"/>
                  </a:lnTo>
                  <a:lnTo>
                    <a:pt x="862" y="3"/>
                  </a:lnTo>
                  <a:lnTo>
                    <a:pt x="860" y="0"/>
                  </a:lnTo>
                  <a:lnTo>
                    <a:pt x="853" y="0"/>
                  </a:lnTo>
                  <a:lnTo>
                    <a:pt x="836" y="3"/>
                  </a:lnTo>
                  <a:lnTo>
                    <a:pt x="820" y="5"/>
                  </a:lnTo>
                  <a:lnTo>
                    <a:pt x="801" y="7"/>
                  </a:lnTo>
                  <a:lnTo>
                    <a:pt x="792" y="7"/>
                  </a:lnTo>
                  <a:lnTo>
                    <a:pt x="787" y="7"/>
                  </a:lnTo>
                  <a:lnTo>
                    <a:pt x="784" y="7"/>
                  </a:lnTo>
                  <a:lnTo>
                    <a:pt x="782" y="7"/>
                  </a:lnTo>
                  <a:lnTo>
                    <a:pt x="775" y="7"/>
                  </a:lnTo>
                  <a:lnTo>
                    <a:pt x="768" y="7"/>
                  </a:lnTo>
                  <a:lnTo>
                    <a:pt x="756" y="5"/>
                  </a:lnTo>
                  <a:lnTo>
                    <a:pt x="751" y="5"/>
                  </a:lnTo>
                  <a:lnTo>
                    <a:pt x="747" y="5"/>
                  </a:lnTo>
                  <a:lnTo>
                    <a:pt x="740" y="7"/>
                  </a:lnTo>
                  <a:lnTo>
                    <a:pt x="732" y="12"/>
                  </a:lnTo>
                  <a:lnTo>
                    <a:pt x="728" y="17"/>
                  </a:lnTo>
                  <a:lnTo>
                    <a:pt x="728" y="22"/>
                  </a:lnTo>
                  <a:lnTo>
                    <a:pt x="725" y="26"/>
                  </a:lnTo>
                  <a:lnTo>
                    <a:pt x="725" y="33"/>
                  </a:lnTo>
                  <a:lnTo>
                    <a:pt x="725" y="41"/>
                  </a:lnTo>
                  <a:lnTo>
                    <a:pt x="725" y="45"/>
                  </a:lnTo>
                  <a:lnTo>
                    <a:pt x="725" y="48"/>
                  </a:lnTo>
                  <a:lnTo>
                    <a:pt x="725" y="48"/>
                  </a:lnTo>
                  <a:lnTo>
                    <a:pt x="725" y="50"/>
                  </a:lnTo>
                  <a:lnTo>
                    <a:pt x="725" y="50"/>
                  </a:lnTo>
                  <a:lnTo>
                    <a:pt x="725" y="52"/>
                  </a:lnTo>
                  <a:lnTo>
                    <a:pt x="723" y="55"/>
                  </a:lnTo>
                  <a:lnTo>
                    <a:pt x="723" y="57"/>
                  </a:lnTo>
                  <a:lnTo>
                    <a:pt x="721" y="62"/>
                  </a:lnTo>
                  <a:lnTo>
                    <a:pt x="718" y="64"/>
                  </a:lnTo>
                  <a:lnTo>
                    <a:pt x="718" y="69"/>
                  </a:lnTo>
                  <a:lnTo>
                    <a:pt x="718" y="71"/>
                  </a:lnTo>
                  <a:lnTo>
                    <a:pt x="716" y="74"/>
                  </a:lnTo>
                  <a:lnTo>
                    <a:pt x="716" y="76"/>
                  </a:lnTo>
                  <a:lnTo>
                    <a:pt x="714" y="78"/>
                  </a:lnTo>
                  <a:lnTo>
                    <a:pt x="711" y="78"/>
                  </a:lnTo>
                  <a:lnTo>
                    <a:pt x="709" y="81"/>
                  </a:lnTo>
                  <a:lnTo>
                    <a:pt x="709" y="81"/>
                  </a:lnTo>
                  <a:lnTo>
                    <a:pt x="707" y="81"/>
                  </a:lnTo>
                  <a:lnTo>
                    <a:pt x="707" y="81"/>
                  </a:lnTo>
                  <a:lnTo>
                    <a:pt x="704" y="81"/>
                  </a:lnTo>
                  <a:lnTo>
                    <a:pt x="688" y="81"/>
                  </a:lnTo>
                  <a:lnTo>
                    <a:pt x="671" y="78"/>
                  </a:lnTo>
                  <a:lnTo>
                    <a:pt x="666" y="76"/>
                  </a:lnTo>
                  <a:lnTo>
                    <a:pt x="662" y="76"/>
                  </a:lnTo>
                  <a:lnTo>
                    <a:pt x="643" y="74"/>
                  </a:lnTo>
                  <a:lnTo>
                    <a:pt x="621" y="74"/>
                  </a:lnTo>
                  <a:lnTo>
                    <a:pt x="614" y="74"/>
                  </a:lnTo>
                  <a:lnTo>
                    <a:pt x="610" y="76"/>
                  </a:lnTo>
                  <a:lnTo>
                    <a:pt x="598" y="83"/>
                  </a:lnTo>
                  <a:lnTo>
                    <a:pt x="581" y="93"/>
                  </a:lnTo>
                  <a:lnTo>
                    <a:pt x="577" y="95"/>
                  </a:lnTo>
                  <a:lnTo>
                    <a:pt x="574" y="95"/>
                  </a:lnTo>
                  <a:lnTo>
                    <a:pt x="572" y="95"/>
                  </a:lnTo>
                  <a:lnTo>
                    <a:pt x="572" y="95"/>
                  </a:lnTo>
                  <a:lnTo>
                    <a:pt x="565" y="95"/>
                  </a:lnTo>
                  <a:lnTo>
                    <a:pt x="560" y="93"/>
                  </a:lnTo>
                  <a:lnTo>
                    <a:pt x="544" y="83"/>
                  </a:lnTo>
                  <a:lnTo>
                    <a:pt x="536" y="78"/>
                  </a:lnTo>
                  <a:lnTo>
                    <a:pt x="532" y="74"/>
                  </a:lnTo>
                  <a:lnTo>
                    <a:pt x="527" y="71"/>
                  </a:lnTo>
                  <a:lnTo>
                    <a:pt x="525" y="67"/>
                  </a:lnTo>
                  <a:lnTo>
                    <a:pt x="520" y="62"/>
                  </a:lnTo>
                  <a:lnTo>
                    <a:pt x="520" y="57"/>
                  </a:lnTo>
                  <a:lnTo>
                    <a:pt x="518" y="52"/>
                  </a:lnTo>
                  <a:lnTo>
                    <a:pt x="518" y="48"/>
                  </a:lnTo>
                  <a:lnTo>
                    <a:pt x="515" y="48"/>
                  </a:lnTo>
                  <a:lnTo>
                    <a:pt x="510" y="48"/>
                  </a:lnTo>
                  <a:lnTo>
                    <a:pt x="506" y="48"/>
                  </a:lnTo>
                  <a:lnTo>
                    <a:pt x="494" y="50"/>
                  </a:lnTo>
                  <a:lnTo>
                    <a:pt x="470" y="50"/>
                  </a:lnTo>
                  <a:lnTo>
                    <a:pt x="449" y="52"/>
                  </a:lnTo>
                  <a:lnTo>
                    <a:pt x="425" y="57"/>
                  </a:lnTo>
                  <a:lnTo>
                    <a:pt x="404" y="62"/>
                  </a:lnTo>
                  <a:lnTo>
                    <a:pt x="397" y="62"/>
                  </a:lnTo>
                  <a:lnTo>
                    <a:pt x="390" y="64"/>
                  </a:lnTo>
                  <a:lnTo>
                    <a:pt x="383" y="62"/>
                  </a:lnTo>
                  <a:lnTo>
                    <a:pt x="376" y="64"/>
                  </a:lnTo>
                  <a:lnTo>
                    <a:pt x="369" y="64"/>
                  </a:lnTo>
                  <a:lnTo>
                    <a:pt x="362" y="67"/>
                  </a:lnTo>
                  <a:lnTo>
                    <a:pt x="355" y="69"/>
                  </a:lnTo>
                  <a:lnTo>
                    <a:pt x="350" y="71"/>
                  </a:lnTo>
                  <a:lnTo>
                    <a:pt x="345" y="76"/>
                  </a:lnTo>
                  <a:lnTo>
                    <a:pt x="340" y="81"/>
                  </a:lnTo>
                  <a:lnTo>
                    <a:pt x="338" y="83"/>
                  </a:lnTo>
                  <a:lnTo>
                    <a:pt x="333" y="85"/>
                  </a:lnTo>
                  <a:lnTo>
                    <a:pt x="322" y="93"/>
                  </a:lnTo>
                  <a:lnTo>
                    <a:pt x="312" y="100"/>
                  </a:lnTo>
                  <a:lnTo>
                    <a:pt x="303" y="109"/>
                  </a:lnTo>
                  <a:lnTo>
                    <a:pt x="293" y="116"/>
                  </a:lnTo>
                  <a:lnTo>
                    <a:pt x="284" y="126"/>
                  </a:lnTo>
                  <a:lnTo>
                    <a:pt x="279" y="130"/>
                  </a:lnTo>
                  <a:lnTo>
                    <a:pt x="277" y="133"/>
                  </a:lnTo>
                  <a:lnTo>
                    <a:pt x="277" y="135"/>
                  </a:lnTo>
                  <a:lnTo>
                    <a:pt x="272" y="137"/>
                  </a:lnTo>
                  <a:lnTo>
                    <a:pt x="267" y="140"/>
                  </a:lnTo>
                  <a:lnTo>
                    <a:pt x="262" y="142"/>
                  </a:lnTo>
                  <a:lnTo>
                    <a:pt x="260" y="142"/>
                  </a:lnTo>
                  <a:lnTo>
                    <a:pt x="255" y="142"/>
                  </a:lnTo>
                  <a:lnTo>
                    <a:pt x="253" y="142"/>
                  </a:lnTo>
                  <a:lnTo>
                    <a:pt x="251" y="140"/>
                  </a:lnTo>
                  <a:lnTo>
                    <a:pt x="248" y="137"/>
                  </a:lnTo>
                  <a:lnTo>
                    <a:pt x="246" y="135"/>
                  </a:lnTo>
                  <a:lnTo>
                    <a:pt x="244" y="133"/>
                  </a:lnTo>
                  <a:lnTo>
                    <a:pt x="241" y="133"/>
                  </a:lnTo>
                  <a:lnTo>
                    <a:pt x="225" y="126"/>
                  </a:lnTo>
                  <a:lnTo>
                    <a:pt x="208" y="119"/>
                  </a:lnTo>
                  <a:lnTo>
                    <a:pt x="192" y="111"/>
                  </a:lnTo>
                  <a:lnTo>
                    <a:pt x="173" y="107"/>
                  </a:lnTo>
                  <a:lnTo>
                    <a:pt x="170" y="107"/>
                  </a:lnTo>
                  <a:lnTo>
                    <a:pt x="168" y="104"/>
                  </a:lnTo>
                  <a:lnTo>
                    <a:pt x="166" y="104"/>
                  </a:lnTo>
                  <a:lnTo>
                    <a:pt x="147" y="100"/>
                  </a:lnTo>
                  <a:lnTo>
                    <a:pt x="144" y="97"/>
                  </a:lnTo>
                  <a:lnTo>
                    <a:pt x="142" y="97"/>
                  </a:lnTo>
                  <a:lnTo>
                    <a:pt x="142" y="97"/>
                  </a:lnTo>
                  <a:lnTo>
                    <a:pt x="140" y="97"/>
                  </a:lnTo>
                  <a:lnTo>
                    <a:pt x="135" y="95"/>
                  </a:lnTo>
                  <a:lnTo>
                    <a:pt x="123" y="90"/>
                  </a:lnTo>
                  <a:lnTo>
                    <a:pt x="118" y="88"/>
                  </a:lnTo>
                  <a:lnTo>
                    <a:pt x="116" y="88"/>
                  </a:lnTo>
                  <a:lnTo>
                    <a:pt x="116" y="83"/>
                  </a:lnTo>
                  <a:lnTo>
                    <a:pt x="114" y="81"/>
                  </a:lnTo>
                  <a:lnTo>
                    <a:pt x="114" y="78"/>
                  </a:lnTo>
                  <a:lnTo>
                    <a:pt x="111" y="76"/>
                  </a:lnTo>
                  <a:lnTo>
                    <a:pt x="107" y="71"/>
                  </a:lnTo>
                  <a:lnTo>
                    <a:pt x="104" y="71"/>
                  </a:lnTo>
                  <a:lnTo>
                    <a:pt x="104" y="71"/>
                  </a:lnTo>
                  <a:lnTo>
                    <a:pt x="95" y="69"/>
                  </a:lnTo>
                  <a:lnTo>
                    <a:pt x="88" y="69"/>
                  </a:lnTo>
                  <a:lnTo>
                    <a:pt x="81" y="67"/>
                  </a:lnTo>
                  <a:lnTo>
                    <a:pt x="74" y="64"/>
                  </a:lnTo>
                  <a:lnTo>
                    <a:pt x="62" y="67"/>
                  </a:lnTo>
                  <a:lnTo>
                    <a:pt x="55" y="69"/>
                  </a:lnTo>
                  <a:lnTo>
                    <a:pt x="50" y="71"/>
                  </a:lnTo>
                  <a:lnTo>
                    <a:pt x="45" y="76"/>
                  </a:lnTo>
                  <a:lnTo>
                    <a:pt x="40" y="81"/>
                  </a:lnTo>
                  <a:lnTo>
                    <a:pt x="33" y="78"/>
                  </a:lnTo>
                  <a:lnTo>
                    <a:pt x="29" y="76"/>
                  </a:lnTo>
                  <a:lnTo>
                    <a:pt x="24" y="78"/>
                  </a:lnTo>
                  <a:lnTo>
                    <a:pt x="19" y="83"/>
                  </a:lnTo>
                  <a:lnTo>
                    <a:pt x="12" y="100"/>
                  </a:lnTo>
                  <a:lnTo>
                    <a:pt x="5" y="116"/>
                  </a:lnTo>
                  <a:lnTo>
                    <a:pt x="5" y="121"/>
                  </a:lnTo>
                  <a:lnTo>
                    <a:pt x="3" y="128"/>
                  </a:lnTo>
                  <a:lnTo>
                    <a:pt x="0" y="166"/>
                  </a:lnTo>
                  <a:lnTo>
                    <a:pt x="0" y="168"/>
                  </a:lnTo>
                  <a:lnTo>
                    <a:pt x="0" y="170"/>
                  </a:lnTo>
                  <a:lnTo>
                    <a:pt x="0" y="175"/>
                  </a:lnTo>
                  <a:lnTo>
                    <a:pt x="3" y="180"/>
                  </a:lnTo>
                  <a:lnTo>
                    <a:pt x="7" y="182"/>
                  </a:lnTo>
                  <a:lnTo>
                    <a:pt x="12" y="187"/>
                  </a:lnTo>
                  <a:lnTo>
                    <a:pt x="17" y="189"/>
                  </a:lnTo>
                  <a:lnTo>
                    <a:pt x="24" y="199"/>
                  </a:lnTo>
                  <a:lnTo>
                    <a:pt x="29" y="208"/>
                  </a:lnTo>
                  <a:lnTo>
                    <a:pt x="31" y="220"/>
                  </a:lnTo>
                  <a:lnTo>
                    <a:pt x="33" y="225"/>
                  </a:lnTo>
                  <a:lnTo>
                    <a:pt x="33" y="225"/>
                  </a:lnTo>
                  <a:lnTo>
                    <a:pt x="36" y="227"/>
                  </a:lnTo>
                  <a:lnTo>
                    <a:pt x="40" y="225"/>
                  </a:lnTo>
                  <a:lnTo>
                    <a:pt x="43" y="225"/>
                  </a:lnTo>
                  <a:lnTo>
                    <a:pt x="48" y="225"/>
                  </a:lnTo>
                  <a:lnTo>
                    <a:pt x="52" y="225"/>
                  </a:lnTo>
                  <a:lnTo>
                    <a:pt x="59" y="222"/>
                  </a:lnTo>
                  <a:lnTo>
                    <a:pt x="62" y="218"/>
                  </a:lnTo>
                  <a:lnTo>
                    <a:pt x="64" y="218"/>
                  </a:lnTo>
                  <a:lnTo>
                    <a:pt x="66" y="215"/>
                  </a:lnTo>
                  <a:lnTo>
                    <a:pt x="74" y="204"/>
                  </a:lnTo>
                  <a:lnTo>
                    <a:pt x="78" y="199"/>
                  </a:lnTo>
                  <a:lnTo>
                    <a:pt x="83" y="196"/>
                  </a:lnTo>
                  <a:lnTo>
                    <a:pt x="90" y="194"/>
                  </a:lnTo>
                  <a:lnTo>
                    <a:pt x="97" y="192"/>
                  </a:lnTo>
                  <a:lnTo>
                    <a:pt x="102" y="189"/>
                  </a:lnTo>
                  <a:lnTo>
                    <a:pt x="111" y="189"/>
                  </a:lnTo>
                  <a:lnTo>
                    <a:pt x="111" y="189"/>
                  </a:lnTo>
                  <a:lnTo>
                    <a:pt x="114" y="194"/>
                  </a:lnTo>
                  <a:lnTo>
                    <a:pt x="111" y="199"/>
                  </a:lnTo>
                  <a:lnTo>
                    <a:pt x="114" y="206"/>
                  </a:lnTo>
                  <a:lnTo>
                    <a:pt x="114" y="218"/>
                  </a:lnTo>
                  <a:lnTo>
                    <a:pt x="116" y="230"/>
                  </a:lnTo>
                  <a:lnTo>
                    <a:pt x="118" y="234"/>
                  </a:lnTo>
                  <a:lnTo>
                    <a:pt x="121" y="241"/>
                  </a:lnTo>
                  <a:lnTo>
                    <a:pt x="123" y="251"/>
                  </a:lnTo>
                  <a:lnTo>
                    <a:pt x="123" y="253"/>
                  </a:lnTo>
                  <a:lnTo>
                    <a:pt x="125" y="258"/>
                  </a:lnTo>
                  <a:lnTo>
                    <a:pt x="128" y="260"/>
                  </a:lnTo>
                  <a:lnTo>
                    <a:pt x="130" y="263"/>
                  </a:lnTo>
                  <a:lnTo>
                    <a:pt x="133" y="265"/>
                  </a:lnTo>
                  <a:lnTo>
                    <a:pt x="135" y="265"/>
                  </a:lnTo>
                  <a:lnTo>
                    <a:pt x="140" y="267"/>
                  </a:lnTo>
                  <a:lnTo>
                    <a:pt x="144" y="267"/>
                  </a:lnTo>
                  <a:lnTo>
                    <a:pt x="154" y="267"/>
                  </a:lnTo>
                  <a:lnTo>
                    <a:pt x="166" y="267"/>
                  </a:lnTo>
                  <a:lnTo>
                    <a:pt x="175" y="270"/>
                  </a:lnTo>
                  <a:lnTo>
                    <a:pt x="187" y="274"/>
                  </a:lnTo>
                  <a:lnTo>
                    <a:pt x="185" y="274"/>
                  </a:lnTo>
                  <a:lnTo>
                    <a:pt x="185" y="277"/>
                  </a:lnTo>
                  <a:lnTo>
                    <a:pt x="185" y="277"/>
                  </a:lnTo>
                  <a:lnTo>
                    <a:pt x="185" y="282"/>
                  </a:lnTo>
                  <a:lnTo>
                    <a:pt x="182" y="284"/>
                  </a:lnTo>
                  <a:lnTo>
                    <a:pt x="180" y="284"/>
                  </a:lnTo>
                  <a:lnTo>
                    <a:pt x="177" y="286"/>
                  </a:lnTo>
                  <a:lnTo>
                    <a:pt x="177" y="289"/>
                  </a:lnTo>
                  <a:lnTo>
                    <a:pt x="170" y="293"/>
                  </a:lnTo>
                  <a:lnTo>
                    <a:pt x="166" y="298"/>
                  </a:lnTo>
                  <a:lnTo>
                    <a:pt x="163" y="305"/>
                  </a:lnTo>
                  <a:lnTo>
                    <a:pt x="163" y="312"/>
                  </a:lnTo>
                  <a:lnTo>
                    <a:pt x="163" y="312"/>
                  </a:lnTo>
                  <a:lnTo>
                    <a:pt x="166" y="315"/>
                  </a:lnTo>
                  <a:lnTo>
                    <a:pt x="166" y="317"/>
                  </a:lnTo>
                  <a:lnTo>
                    <a:pt x="168" y="317"/>
                  </a:lnTo>
                  <a:lnTo>
                    <a:pt x="185" y="319"/>
                  </a:lnTo>
                  <a:lnTo>
                    <a:pt x="201" y="322"/>
                  </a:lnTo>
                  <a:lnTo>
                    <a:pt x="199" y="322"/>
                  </a:lnTo>
                  <a:lnTo>
                    <a:pt x="199" y="324"/>
                  </a:lnTo>
                  <a:lnTo>
                    <a:pt x="199" y="326"/>
                  </a:lnTo>
                  <a:lnTo>
                    <a:pt x="199" y="329"/>
                  </a:lnTo>
                  <a:lnTo>
                    <a:pt x="199" y="329"/>
                  </a:lnTo>
                  <a:lnTo>
                    <a:pt x="196" y="336"/>
                  </a:lnTo>
                  <a:lnTo>
                    <a:pt x="196" y="338"/>
                  </a:lnTo>
                  <a:lnTo>
                    <a:pt x="196" y="343"/>
                  </a:lnTo>
                  <a:lnTo>
                    <a:pt x="199" y="350"/>
                  </a:lnTo>
                  <a:lnTo>
                    <a:pt x="201" y="359"/>
                  </a:lnTo>
                  <a:lnTo>
                    <a:pt x="203" y="364"/>
                  </a:lnTo>
                  <a:lnTo>
                    <a:pt x="208" y="369"/>
                  </a:lnTo>
                  <a:lnTo>
                    <a:pt x="215" y="376"/>
                  </a:lnTo>
                  <a:lnTo>
                    <a:pt x="220" y="378"/>
                  </a:lnTo>
                  <a:lnTo>
                    <a:pt x="225" y="381"/>
                  </a:lnTo>
                  <a:lnTo>
                    <a:pt x="227" y="383"/>
                  </a:lnTo>
                  <a:lnTo>
                    <a:pt x="229" y="385"/>
                  </a:lnTo>
                  <a:lnTo>
                    <a:pt x="232" y="388"/>
                  </a:lnTo>
                  <a:lnTo>
                    <a:pt x="232" y="393"/>
                  </a:lnTo>
                  <a:lnTo>
                    <a:pt x="234" y="397"/>
                  </a:lnTo>
                  <a:lnTo>
                    <a:pt x="234" y="404"/>
                  </a:lnTo>
                  <a:lnTo>
                    <a:pt x="236" y="411"/>
                  </a:lnTo>
                  <a:lnTo>
                    <a:pt x="239" y="416"/>
                  </a:lnTo>
                  <a:lnTo>
                    <a:pt x="241" y="421"/>
                  </a:lnTo>
                  <a:lnTo>
                    <a:pt x="239" y="423"/>
                  </a:lnTo>
                  <a:lnTo>
                    <a:pt x="241" y="428"/>
                  </a:lnTo>
                  <a:lnTo>
                    <a:pt x="241" y="437"/>
                  </a:lnTo>
                  <a:lnTo>
                    <a:pt x="244" y="445"/>
                  </a:lnTo>
                  <a:lnTo>
                    <a:pt x="248" y="454"/>
                  </a:lnTo>
                  <a:lnTo>
                    <a:pt x="253" y="447"/>
                  </a:lnTo>
                  <a:lnTo>
                    <a:pt x="260" y="442"/>
                  </a:lnTo>
                  <a:lnTo>
                    <a:pt x="262" y="437"/>
                  </a:lnTo>
                  <a:lnTo>
                    <a:pt x="262" y="437"/>
                  </a:lnTo>
                  <a:lnTo>
                    <a:pt x="262" y="435"/>
                  </a:lnTo>
                  <a:lnTo>
                    <a:pt x="265" y="435"/>
                  </a:lnTo>
                  <a:lnTo>
                    <a:pt x="262" y="428"/>
                  </a:lnTo>
                  <a:lnTo>
                    <a:pt x="265" y="423"/>
                  </a:lnTo>
                  <a:lnTo>
                    <a:pt x="265" y="421"/>
                  </a:lnTo>
                  <a:lnTo>
                    <a:pt x="267" y="419"/>
                  </a:lnTo>
                  <a:lnTo>
                    <a:pt x="270" y="416"/>
                  </a:lnTo>
                  <a:lnTo>
                    <a:pt x="274" y="416"/>
                  </a:lnTo>
                  <a:lnTo>
                    <a:pt x="279" y="416"/>
                  </a:lnTo>
                  <a:lnTo>
                    <a:pt x="284" y="416"/>
                  </a:lnTo>
                  <a:lnTo>
                    <a:pt x="291" y="419"/>
                  </a:lnTo>
                  <a:lnTo>
                    <a:pt x="296" y="421"/>
                  </a:lnTo>
                  <a:lnTo>
                    <a:pt x="300" y="423"/>
                  </a:lnTo>
                  <a:lnTo>
                    <a:pt x="303" y="423"/>
                  </a:lnTo>
                  <a:lnTo>
                    <a:pt x="305" y="423"/>
                  </a:lnTo>
                  <a:lnTo>
                    <a:pt x="307" y="423"/>
                  </a:lnTo>
                  <a:lnTo>
                    <a:pt x="312" y="421"/>
                  </a:lnTo>
                  <a:lnTo>
                    <a:pt x="314" y="421"/>
                  </a:lnTo>
                  <a:lnTo>
                    <a:pt x="314" y="421"/>
                  </a:lnTo>
                  <a:lnTo>
                    <a:pt x="317" y="421"/>
                  </a:lnTo>
                  <a:lnTo>
                    <a:pt x="324" y="416"/>
                  </a:lnTo>
                  <a:lnTo>
                    <a:pt x="333" y="416"/>
                  </a:lnTo>
                  <a:lnTo>
                    <a:pt x="340" y="414"/>
                  </a:lnTo>
                  <a:lnTo>
                    <a:pt x="350" y="416"/>
                  </a:lnTo>
                  <a:lnTo>
                    <a:pt x="355" y="419"/>
                  </a:lnTo>
                  <a:lnTo>
                    <a:pt x="357" y="419"/>
                  </a:lnTo>
                  <a:lnTo>
                    <a:pt x="362" y="421"/>
                  </a:lnTo>
                  <a:lnTo>
                    <a:pt x="364" y="426"/>
                  </a:lnTo>
                  <a:lnTo>
                    <a:pt x="371" y="428"/>
                  </a:lnTo>
                  <a:lnTo>
                    <a:pt x="376" y="433"/>
                  </a:lnTo>
                  <a:lnTo>
                    <a:pt x="378" y="435"/>
                  </a:lnTo>
                  <a:lnTo>
                    <a:pt x="383" y="437"/>
                  </a:lnTo>
                  <a:lnTo>
                    <a:pt x="385" y="440"/>
                  </a:lnTo>
                  <a:lnTo>
                    <a:pt x="388" y="442"/>
                  </a:lnTo>
                  <a:lnTo>
                    <a:pt x="392" y="442"/>
                  </a:lnTo>
                  <a:lnTo>
                    <a:pt x="397" y="445"/>
                  </a:lnTo>
                  <a:lnTo>
                    <a:pt x="402" y="445"/>
                  </a:lnTo>
                  <a:lnTo>
                    <a:pt x="407" y="445"/>
                  </a:lnTo>
                  <a:lnTo>
                    <a:pt x="411" y="445"/>
                  </a:lnTo>
                  <a:lnTo>
                    <a:pt x="418" y="445"/>
                  </a:lnTo>
                  <a:lnTo>
                    <a:pt x="421" y="445"/>
                  </a:lnTo>
                  <a:lnTo>
                    <a:pt x="423" y="445"/>
                  </a:lnTo>
                  <a:lnTo>
                    <a:pt x="423" y="445"/>
                  </a:lnTo>
                  <a:lnTo>
                    <a:pt x="425" y="447"/>
                  </a:lnTo>
                  <a:lnTo>
                    <a:pt x="428" y="454"/>
                  </a:lnTo>
                  <a:lnTo>
                    <a:pt x="430" y="461"/>
                  </a:lnTo>
                  <a:lnTo>
                    <a:pt x="430" y="468"/>
                  </a:lnTo>
                  <a:lnTo>
                    <a:pt x="430" y="478"/>
                  </a:lnTo>
                  <a:lnTo>
                    <a:pt x="430" y="487"/>
                  </a:lnTo>
                  <a:lnTo>
                    <a:pt x="430" y="492"/>
                  </a:lnTo>
                  <a:lnTo>
                    <a:pt x="430" y="497"/>
                  </a:lnTo>
                  <a:lnTo>
                    <a:pt x="433" y="501"/>
                  </a:lnTo>
                  <a:lnTo>
                    <a:pt x="437" y="506"/>
                  </a:lnTo>
                  <a:lnTo>
                    <a:pt x="440" y="501"/>
                  </a:lnTo>
                  <a:lnTo>
                    <a:pt x="444" y="499"/>
                  </a:lnTo>
                  <a:lnTo>
                    <a:pt x="449" y="497"/>
                  </a:lnTo>
                  <a:lnTo>
                    <a:pt x="456" y="497"/>
                  </a:lnTo>
                  <a:lnTo>
                    <a:pt x="456" y="497"/>
                  </a:lnTo>
                  <a:lnTo>
                    <a:pt x="459" y="497"/>
                  </a:lnTo>
                  <a:lnTo>
                    <a:pt x="463" y="497"/>
                  </a:lnTo>
                  <a:lnTo>
                    <a:pt x="468" y="499"/>
                  </a:lnTo>
                  <a:lnTo>
                    <a:pt x="470" y="504"/>
                  </a:lnTo>
                  <a:lnTo>
                    <a:pt x="473" y="506"/>
                  </a:lnTo>
                  <a:lnTo>
                    <a:pt x="473" y="511"/>
                  </a:lnTo>
                  <a:lnTo>
                    <a:pt x="473" y="515"/>
                  </a:lnTo>
                  <a:lnTo>
                    <a:pt x="473" y="520"/>
                  </a:lnTo>
                  <a:lnTo>
                    <a:pt x="473" y="527"/>
                  </a:lnTo>
                  <a:lnTo>
                    <a:pt x="470" y="534"/>
                  </a:lnTo>
                  <a:lnTo>
                    <a:pt x="475" y="530"/>
                  </a:lnTo>
                  <a:lnTo>
                    <a:pt x="480" y="527"/>
                  </a:lnTo>
                  <a:lnTo>
                    <a:pt x="492" y="525"/>
                  </a:lnTo>
                  <a:lnTo>
                    <a:pt x="503" y="522"/>
                  </a:lnTo>
                  <a:lnTo>
                    <a:pt x="518" y="520"/>
                  </a:lnTo>
                  <a:lnTo>
                    <a:pt x="525" y="518"/>
                  </a:lnTo>
                  <a:lnTo>
                    <a:pt x="529" y="518"/>
                  </a:lnTo>
                  <a:lnTo>
                    <a:pt x="532" y="518"/>
                  </a:lnTo>
                  <a:lnTo>
                    <a:pt x="541" y="520"/>
                  </a:lnTo>
                  <a:lnTo>
                    <a:pt x="548" y="522"/>
                  </a:lnTo>
                  <a:lnTo>
                    <a:pt x="551" y="518"/>
                  </a:lnTo>
                  <a:lnTo>
                    <a:pt x="551" y="515"/>
                  </a:lnTo>
                  <a:lnTo>
                    <a:pt x="553" y="513"/>
                  </a:lnTo>
                  <a:lnTo>
                    <a:pt x="555" y="511"/>
                  </a:lnTo>
                  <a:lnTo>
                    <a:pt x="555" y="508"/>
                  </a:lnTo>
                  <a:lnTo>
                    <a:pt x="555" y="506"/>
                  </a:lnTo>
                  <a:lnTo>
                    <a:pt x="558" y="504"/>
                  </a:lnTo>
                  <a:lnTo>
                    <a:pt x="558" y="499"/>
                  </a:lnTo>
                  <a:lnTo>
                    <a:pt x="558" y="494"/>
                  </a:lnTo>
                  <a:lnTo>
                    <a:pt x="558" y="489"/>
                  </a:lnTo>
                  <a:lnTo>
                    <a:pt x="558" y="482"/>
                  </a:lnTo>
                  <a:lnTo>
                    <a:pt x="558" y="478"/>
                  </a:lnTo>
                  <a:lnTo>
                    <a:pt x="555" y="471"/>
                  </a:lnTo>
                  <a:lnTo>
                    <a:pt x="555" y="466"/>
                  </a:lnTo>
                  <a:lnTo>
                    <a:pt x="558" y="461"/>
                  </a:lnTo>
                  <a:lnTo>
                    <a:pt x="560" y="459"/>
                  </a:lnTo>
                  <a:lnTo>
                    <a:pt x="562" y="454"/>
                  </a:lnTo>
                  <a:lnTo>
                    <a:pt x="565" y="452"/>
                  </a:lnTo>
                  <a:lnTo>
                    <a:pt x="570" y="452"/>
                  </a:lnTo>
                  <a:lnTo>
                    <a:pt x="574" y="449"/>
                  </a:lnTo>
                  <a:lnTo>
                    <a:pt x="581" y="449"/>
                  </a:lnTo>
                  <a:lnTo>
                    <a:pt x="588" y="449"/>
                  </a:lnTo>
                  <a:lnTo>
                    <a:pt x="595" y="452"/>
                  </a:lnTo>
                  <a:lnTo>
                    <a:pt x="598" y="452"/>
                  </a:lnTo>
                  <a:lnTo>
                    <a:pt x="600" y="454"/>
                  </a:lnTo>
                  <a:lnTo>
                    <a:pt x="617" y="466"/>
                  </a:lnTo>
                  <a:lnTo>
                    <a:pt x="629" y="473"/>
                  </a:lnTo>
                  <a:lnTo>
                    <a:pt x="636" y="478"/>
                  </a:lnTo>
                  <a:lnTo>
                    <a:pt x="643" y="480"/>
                  </a:lnTo>
                  <a:lnTo>
                    <a:pt x="650" y="480"/>
                  </a:lnTo>
                  <a:lnTo>
                    <a:pt x="659" y="482"/>
                  </a:lnTo>
                  <a:lnTo>
                    <a:pt x="659" y="480"/>
                  </a:lnTo>
                  <a:lnTo>
                    <a:pt x="662" y="480"/>
                  </a:lnTo>
                  <a:lnTo>
                    <a:pt x="666" y="480"/>
                  </a:lnTo>
                  <a:lnTo>
                    <a:pt x="671" y="478"/>
                  </a:lnTo>
                  <a:lnTo>
                    <a:pt x="673" y="475"/>
                  </a:lnTo>
                  <a:lnTo>
                    <a:pt x="676" y="473"/>
                  </a:lnTo>
                  <a:lnTo>
                    <a:pt x="678" y="471"/>
                  </a:lnTo>
                  <a:lnTo>
                    <a:pt x="676" y="466"/>
                  </a:lnTo>
                  <a:lnTo>
                    <a:pt x="676" y="463"/>
                  </a:lnTo>
                  <a:lnTo>
                    <a:pt x="673" y="459"/>
                  </a:lnTo>
                  <a:lnTo>
                    <a:pt x="671" y="454"/>
                  </a:lnTo>
                  <a:lnTo>
                    <a:pt x="669" y="447"/>
                  </a:lnTo>
                  <a:lnTo>
                    <a:pt x="666" y="416"/>
                  </a:lnTo>
                  <a:lnTo>
                    <a:pt x="666" y="411"/>
                  </a:lnTo>
                  <a:lnTo>
                    <a:pt x="666" y="407"/>
                  </a:lnTo>
                  <a:lnTo>
                    <a:pt x="669" y="404"/>
                  </a:lnTo>
                  <a:lnTo>
                    <a:pt x="673" y="404"/>
                  </a:lnTo>
                  <a:lnTo>
                    <a:pt x="681" y="404"/>
                  </a:lnTo>
                  <a:lnTo>
                    <a:pt x="690" y="404"/>
                  </a:lnTo>
                  <a:lnTo>
                    <a:pt x="695" y="404"/>
                  </a:lnTo>
                  <a:lnTo>
                    <a:pt x="697" y="407"/>
                  </a:lnTo>
                  <a:lnTo>
                    <a:pt x="707" y="411"/>
                  </a:lnTo>
                  <a:lnTo>
                    <a:pt x="711" y="414"/>
                  </a:lnTo>
                  <a:lnTo>
                    <a:pt x="714" y="414"/>
                  </a:lnTo>
                  <a:lnTo>
                    <a:pt x="716" y="416"/>
                  </a:lnTo>
                  <a:lnTo>
                    <a:pt x="721" y="416"/>
                  </a:lnTo>
                  <a:lnTo>
                    <a:pt x="725" y="419"/>
                  </a:lnTo>
                  <a:lnTo>
                    <a:pt x="725" y="419"/>
                  </a:lnTo>
                  <a:lnTo>
                    <a:pt x="728" y="419"/>
                  </a:lnTo>
                  <a:lnTo>
                    <a:pt x="730" y="419"/>
                  </a:lnTo>
                  <a:lnTo>
                    <a:pt x="730" y="419"/>
                  </a:lnTo>
                  <a:lnTo>
                    <a:pt x="730" y="419"/>
                  </a:lnTo>
                  <a:lnTo>
                    <a:pt x="730" y="419"/>
                  </a:lnTo>
                  <a:lnTo>
                    <a:pt x="735" y="414"/>
                  </a:lnTo>
                  <a:lnTo>
                    <a:pt x="742" y="409"/>
                  </a:lnTo>
                  <a:lnTo>
                    <a:pt x="749" y="407"/>
                  </a:lnTo>
                  <a:lnTo>
                    <a:pt x="758" y="407"/>
                  </a:lnTo>
                  <a:lnTo>
                    <a:pt x="758" y="407"/>
                  </a:lnTo>
                  <a:lnTo>
                    <a:pt x="761" y="407"/>
                  </a:lnTo>
                  <a:lnTo>
                    <a:pt x="766" y="407"/>
                  </a:lnTo>
                  <a:lnTo>
                    <a:pt x="770" y="409"/>
                  </a:lnTo>
                  <a:lnTo>
                    <a:pt x="770" y="411"/>
                  </a:lnTo>
                  <a:lnTo>
                    <a:pt x="773" y="414"/>
                  </a:lnTo>
                  <a:lnTo>
                    <a:pt x="773" y="421"/>
                  </a:lnTo>
                  <a:lnTo>
                    <a:pt x="773" y="426"/>
                  </a:lnTo>
                  <a:lnTo>
                    <a:pt x="773" y="430"/>
                  </a:lnTo>
                  <a:lnTo>
                    <a:pt x="770" y="435"/>
                  </a:lnTo>
                  <a:lnTo>
                    <a:pt x="770" y="440"/>
                  </a:lnTo>
                  <a:lnTo>
                    <a:pt x="773" y="445"/>
                  </a:lnTo>
                  <a:lnTo>
                    <a:pt x="775" y="447"/>
                  </a:lnTo>
                  <a:lnTo>
                    <a:pt x="777" y="449"/>
                  </a:lnTo>
                  <a:lnTo>
                    <a:pt x="780" y="452"/>
                  </a:lnTo>
                  <a:lnTo>
                    <a:pt x="784" y="452"/>
                  </a:lnTo>
                  <a:lnTo>
                    <a:pt x="789" y="452"/>
                  </a:lnTo>
                  <a:lnTo>
                    <a:pt x="801" y="449"/>
                  </a:lnTo>
                  <a:lnTo>
                    <a:pt x="810" y="447"/>
                  </a:lnTo>
                  <a:lnTo>
                    <a:pt x="834" y="442"/>
                  </a:lnTo>
                  <a:lnTo>
                    <a:pt x="858" y="440"/>
                  </a:lnTo>
                  <a:lnTo>
                    <a:pt x="884" y="435"/>
                  </a:lnTo>
                  <a:lnTo>
                    <a:pt x="910" y="435"/>
                  </a:lnTo>
                  <a:lnTo>
                    <a:pt x="914" y="433"/>
                  </a:lnTo>
                  <a:lnTo>
                    <a:pt x="919" y="433"/>
                  </a:lnTo>
                  <a:lnTo>
                    <a:pt x="921" y="433"/>
                  </a:lnTo>
                  <a:lnTo>
                    <a:pt x="945" y="426"/>
                  </a:lnTo>
                  <a:lnTo>
                    <a:pt x="957" y="423"/>
                  </a:lnTo>
                  <a:lnTo>
                    <a:pt x="971" y="423"/>
                  </a:lnTo>
                  <a:lnTo>
                    <a:pt x="978" y="421"/>
                  </a:lnTo>
                  <a:lnTo>
                    <a:pt x="988" y="421"/>
                  </a:lnTo>
                  <a:lnTo>
                    <a:pt x="997" y="419"/>
                  </a:lnTo>
                  <a:lnTo>
                    <a:pt x="1004" y="416"/>
                  </a:lnTo>
                  <a:lnTo>
                    <a:pt x="1011" y="414"/>
                  </a:lnTo>
                  <a:lnTo>
                    <a:pt x="1014" y="414"/>
                  </a:lnTo>
                  <a:lnTo>
                    <a:pt x="1016" y="411"/>
                  </a:lnTo>
                  <a:lnTo>
                    <a:pt x="1016" y="411"/>
                  </a:lnTo>
                  <a:lnTo>
                    <a:pt x="1018" y="411"/>
                  </a:lnTo>
                  <a:lnTo>
                    <a:pt x="1021" y="409"/>
                  </a:lnTo>
                  <a:lnTo>
                    <a:pt x="1028" y="397"/>
                  </a:lnTo>
                  <a:lnTo>
                    <a:pt x="1037" y="388"/>
                  </a:lnTo>
                  <a:lnTo>
                    <a:pt x="1042" y="383"/>
                  </a:lnTo>
                  <a:lnTo>
                    <a:pt x="1047" y="381"/>
                  </a:lnTo>
                  <a:lnTo>
                    <a:pt x="1054" y="378"/>
                  </a:lnTo>
                  <a:lnTo>
                    <a:pt x="1058" y="378"/>
                  </a:lnTo>
                  <a:lnTo>
                    <a:pt x="1061" y="378"/>
                  </a:lnTo>
                  <a:lnTo>
                    <a:pt x="1068" y="381"/>
                  </a:lnTo>
                  <a:lnTo>
                    <a:pt x="1073" y="383"/>
                  </a:lnTo>
                  <a:lnTo>
                    <a:pt x="1077" y="388"/>
                  </a:lnTo>
                  <a:lnTo>
                    <a:pt x="1082" y="395"/>
                  </a:lnTo>
                  <a:lnTo>
                    <a:pt x="1087" y="402"/>
                  </a:lnTo>
                  <a:lnTo>
                    <a:pt x="1089" y="409"/>
                  </a:lnTo>
                  <a:lnTo>
                    <a:pt x="1092" y="407"/>
                  </a:lnTo>
                  <a:lnTo>
                    <a:pt x="1094" y="404"/>
                  </a:lnTo>
                  <a:lnTo>
                    <a:pt x="1094" y="404"/>
                  </a:lnTo>
                  <a:lnTo>
                    <a:pt x="1094" y="402"/>
                  </a:lnTo>
                  <a:lnTo>
                    <a:pt x="1096" y="400"/>
                  </a:lnTo>
                  <a:lnTo>
                    <a:pt x="1099" y="395"/>
                  </a:lnTo>
                  <a:lnTo>
                    <a:pt x="1101" y="390"/>
                  </a:lnTo>
                  <a:lnTo>
                    <a:pt x="1108" y="383"/>
                  </a:lnTo>
                  <a:lnTo>
                    <a:pt x="1120" y="371"/>
                  </a:lnTo>
                  <a:lnTo>
                    <a:pt x="1125" y="369"/>
                  </a:lnTo>
                  <a:lnTo>
                    <a:pt x="1127" y="367"/>
                  </a:lnTo>
                  <a:lnTo>
                    <a:pt x="1129" y="362"/>
                  </a:lnTo>
                  <a:lnTo>
                    <a:pt x="1129" y="357"/>
                  </a:lnTo>
                  <a:lnTo>
                    <a:pt x="1132" y="352"/>
                  </a:lnTo>
                  <a:lnTo>
                    <a:pt x="1132" y="350"/>
                  </a:lnTo>
                  <a:lnTo>
                    <a:pt x="1132" y="348"/>
                  </a:lnTo>
                  <a:lnTo>
                    <a:pt x="1132" y="348"/>
                  </a:lnTo>
                  <a:lnTo>
                    <a:pt x="1132" y="341"/>
                  </a:lnTo>
                  <a:lnTo>
                    <a:pt x="1132" y="336"/>
                  </a:lnTo>
                  <a:lnTo>
                    <a:pt x="1129" y="329"/>
                  </a:lnTo>
                  <a:lnTo>
                    <a:pt x="1129" y="322"/>
                  </a:lnTo>
                  <a:lnTo>
                    <a:pt x="1132" y="317"/>
                  </a:lnTo>
                  <a:lnTo>
                    <a:pt x="1132" y="312"/>
                  </a:lnTo>
                  <a:lnTo>
                    <a:pt x="1134" y="308"/>
                  </a:lnTo>
                  <a:lnTo>
                    <a:pt x="1136" y="303"/>
                  </a:lnTo>
                  <a:lnTo>
                    <a:pt x="1141" y="298"/>
                  </a:lnTo>
                  <a:lnTo>
                    <a:pt x="1143" y="296"/>
                  </a:lnTo>
                  <a:lnTo>
                    <a:pt x="1148" y="293"/>
                  </a:lnTo>
                  <a:lnTo>
                    <a:pt x="1155" y="291"/>
                  </a:lnTo>
                  <a:lnTo>
                    <a:pt x="1158" y="291"/>
                  </a:lnTo>
                  <a:lnTo>
                    <a:pt x="1158" y="291"/>
                  </a:lnTo>
                  <a:lnTo>
                    <a:pt x="1162" y="289"/>
                  </a:lnTo>
                  <a:lnTo>
                    <a:pt x="1162" y="289"/>
                  </a:lnTo>
                  <a:lnTo>
                    <a:pt x="1162" y="286"/>
                  </a:lnTo>
                  <a:lnTo>
                    <a:pt x="1162" y="286"/>
                  </a:lnTo>
                  <a:lnTo>
                    <a:pt x="1162" y="286"/>
                  </a:lnTo>
                  <a:lnTo>
                    <a:pt x="1162" y="284"/>
                  </a:lnTo>
                  <a:lnTo>
                    <a:pt x="1162" y="284"/>
                  </a:lnTo>
                  <a:lnTo>
                    <a:pt x="1162" y="284"/>
                  </a:lnTo>
                  <a:lnTo>
                    <a:pt x="1165" y="284"/>
                  </a:lnTo>
                  <a:lnTo>
                    <a:pt x="1162" y="279"/>
                  </a:lnTo>
                  <a:lnTo>
                    <a:pt x="1162" y="274"/>
                  </a:lnTo>
                  <a:lnTo>
                    <a:pt x="1158" y="270"/>
                  </a:lnTo>
                  <a:lnTo>
                    <a:pt x="1153" y="265"/>
                  </a:lnTo>
                  <a:lnTo>
                    <a:pt x="1146" y="260"/>
                  </a:lnTo>
                  <a:lnTo>
                    <a:pt x="1139" y="256"/>
                  </a:lnTo>
                  <a:lnTo>
                    <a:pt x="1134" y="253"/>
                  </a:lnTo>
                  <a:lnTo>
                    <a:pt x="1132" y="251"/>
                  </a:lnTo>
                  <a:lnTo>
                    <a:pt x="1132" y="246"/>
                  </a:lnTo>
                  <a:lnTo>
                    <a:pt x="1132" y="244"/>
                  </a:lnTo>
                  <a:lnTo>
                    <a:pt x="1132" y="241"/>
                  </a:lnTo>
                  <a:lnTo>
                    <a:pt x="1132" y="237"/>
                  </a:lnTo>
                  <a:lnTo>
                    <a:pt x="1136" y="234"/>
                  </a:lnTo>
                  <a:lnTo>
                    <a:pt x="1139" y="230"/>
                  </a:lnTo>
                  <a:lnTo>
                    <a:pt x="1151" y="220"/>
                  </a:lnTo>
                  <a:lnTo>
                    <a:pt x="1158" y="215"/>
                  </a:lnTo>
                  <a:lnTo>
                    <a:pt x="1165" y="211"/>
                  </a:lnTo>
                  <a:lnTo>
                    <a:pt x="1172" y="206"/>
                  </a:lnTo>
                  <a:lnTo>
                    <a:pt x="1181" y="201"/>
                  </a:lnTo>
                  <a:lnTo>
                    <a:pt x="1188" y="194"/>
                  </a:lnTo>
                  <a:lnTo>
                    <a:pt x="1198" y="189"/>
                  </a:lnTo>
                  <a:lnTo>
                    <a:pt x="1198" y="187"/>
                  </a:lnTo>
                  <a:lnTo>
                    <a:pt x="1195" y="185"/>
                  </a:lnTo>
                  <a:lnTo>
                    <a:pt x="1193" y="185"/>
                  </a:lnTo>
                  <a:lnTo>
                    <a:pt x="1193" y="185"/>
                  </a:lnTo>
                  <a:lnTo>
                    <a:pt x="1193" y="185"/>
                  </a:lnTo>
                  <a:lnTo>
                    <a:pt x="1193" y="185"/>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65" name="Freeform 154">
              <a:extLst>
                <a:ext uri="{FF2B5EF4-FFF2-40B4-BE49-F238E27FC236}">
                  <a16:creationId xmlns:a16="http://schemas.microsoft.com/office/drawing/2014/main" id="{F979AE81-A66B-43C0-9A5E-E809CBD8A553}"/>
                </a:ext>
              </a:extLst>
            </p:cNvPr>
            <p:cNvSpPr>
              <a:spLocks/>
            </p:cNvSpPr>
            <p:nvPr/>
          </p:nvSpPr>
          <p:spPr bwMode="auto">
            <a:xfrm>
              <a:off x="3283599" y="3046517"/>
              <a:ext cx="973698" cy="1034370"/>
            </a:xfrm>
            <a:custGeom>
              <a:avLst/>
              <a:gdLst/>
              <a:ahLst/>
              <a:cxnLst>
                <a:cxn ang="0">
                  <a:pos x="963" y="0"/>
                </a:cxn>
                <a:cxn ang="0">
                  <a:pos x="824" y="55"/>
                </a:cxn>
                <a:cxn ang="0">
                  <a:pos x="675" y="33"/>
                </a:cxn>
                <a:cxn ang="0">
                  <a:pos x="612" y="33"/>
                </a:cxn>
                <a:cxn ang="0">
                  <a:pos x="567" y="102"/>
                </a:cxn>
                <a:cxn ang="0">
                  <a:pos x="460" y="93"/>
                </a:cxn>
                <a:cxn ang="0">
                  <a:pos x="439" y="220"/>
                </a:cxn>
                <a:cxn ang="0">
                  <a:pos x="456" y="277"/>
                </a:cxn>
                <a:cxn ang="0">
                  <a:pos x="472" y="374"/>
                </a:cxn>
                <a:cxn ang="0">
                  <a:pos x="446" y="435"/>
                </a:cxn>
                <a:cxn ang="0">
                  <a:pos x="401" y="492"/>
                </a:cxn>
                <a:cxn ang="0">
                  <a:pos x="340" y="556"/>
                </a:cxn>
                <a:cxn ang="0">
                  <a:pos x="248" y="534"/>
                </a:cxn>
                <a:cxn ang="0">
                  <a:pos x="158" y="560"/>
                </a:cxn>
                <a:cxn ang="0">
                  <a:pos x="104" y="584"/>
                </a:cxn>
                <a:cxn ang="0">
                  <a:pos x="71" y="600"/>
                </a:cxn>
                <a:cxn ang="0">
                  <a:pos x="35" y="678"/>
                </a:cxn>
                <a:cxn ang="0">
                  <a:pos x="106" y="664"/>
                </a:cxn>
                <a:cxn ang="0">
                  <a:pos x="82" y="792"/>
                </a:cxn>
                <a:cxn ang="0">
                  <a:pos x="94" y="889"/>
                </a:cxn>
                <a:cxn ang="0">
                  <a:pos x="59" y="971"/>
                </a:cxn>
                <a:cxn ang="0">
                  <a:pos x="82" y="1080"/>
                </a:cxn>
                <a:cxn ang="0">
                  <a:pos x="104" y="1219"/>
                </a:cxn>
                <a:cxn ang="0">
                  <a:pos x="115" y="1288"/>
                </a:cxn>
                <a:cxn ang="0">
                  <a:pos x="283" y="1243"/>
                </a:cxn>
                <a:cxn ang="0">
                  <a:pos x="354" y="1252"/>
                </a:cxn>
                <a:cxn ang="0">
                  <a:pos x="411" y="1224"/>
                </a:cxn>
                <a:cxn ang="0">
                  <a:pos x="475" y="1099"/>
                </a:cxn>
                <a:cxn ang="0">
                  <a:pos x="446" y="1049"/>
                </a:cxn>
                <a:cxn ang="0">
                  <a:pos x="633" y="938"/>
                </a:cxn>
                <a:cxn ang="0">
                  <a:pos x="706" y="978"/>
                </a:cxn>
                <a:cxn ang="0">
                  <a:pos x="680" y="1089"/>
                </a:cxn>
                <a:cxn ang="0">
                  <a:pos x="600" y="1087"/>
                </a:cxn>
                <a:cxn ang="0">
                  <a:pos x="526" y="1269"/>
                </a:cxn>
                <a:cxn ang="0">
                  <a:pos x="581" y="1338"/>
                </a:cxn>
                <a:cxn ang="0">
                  <a:pos x="621" y="1451"/>
                </a:cxn>
                <a:cxn ang="0">
                  <a:pos x="581" y="1574"/>
                </a:cxn>
                <a:cxn ang="0">
                  <a:pos x="614" y="1654"/>
                </a:cxn>
                <a:cxn ang="0">
                  <a:pos x="727" y="1607"/>
                </a:cxn>
                <a:cxn ang="0">
                  <a:pos x="826" y="1526"/>
                </a:cxn>
                <a:cxn ang="0">
                  <a:pos x="862" y="1475"/>
                </a:cxn>
                <a:cxn ang="0">
                  <a:pos x="916" y="1401"/>
                </a:cxn>
                <a:cxn ang="0">
                  <a:pos x="852" y="1328"/>
                </a:cxn>
                <a:cxn ang="0">
                  <a:pos x="791" y="1229"/>
                </a:cxn>
                <a:cxn ang="0">
                  <a:pos x="871" y="1186"/>
                </a:cxn>
                <a:cxn ang="0">
                  <a:pos x="1046" y="1132"/>
                </a:cxn>
                <a:cxn ang="0">
                  <a:pos x="1169" y="1054"/>
                </a:cxn>
                <a:cxn ang="0">
                  <a:pos x="1185" y="1014"/>
                </a:cxn>
                <a:cxn ang="0">
                  <a:pos x="1134" y="896"/>
                </a:cxn>
                <a:cxn ang="0">
                  <a:pos x="1188" y="891"/>
                </a:cxn>
                <a:cxn ang="0">
                  <a:pos x="1237" y="867"/>
                </a:cxn>
                <a:cxn ang="0">
                  <a:pos x="1320" y="841"/>
                </a:cxn>
                <a:cxn ang="0">
                  <a:pos x="1396" y="754"/>
                </a:cxn>
                <a:cxn ang="0">
                  <a:pos x="1400" y="664"/>
                </a:cxn>
                <a:cxn ang="0">
                  <a:pos x="1426" y="615"/>
                </a:cxn>
                <a:cxn ang="0">
                  <a:pos x="1363" y="603"/>
                </a:cxn>
                <a:cxn ang="0">
                  <a:pos x="1285" y="608"/>
                </a:cxn>
                <a:cxn ang="0">
                  <a:pos x="1226" y="515"/>
                </a:cxn>
                <a:cxn ang="0">
                  <a:pos x="1245" y="440"/>
                </a:cxn>
                <a:cxn ang="0">
                  <a:pos x="1164" y="364"/>
                </a:cxn>
                <a:cxn ang="0">
                  <a:pos x="1096" y="248"/>
                </a:cxn>
                <a:cxn ang="0">
                  <a:pos x="1056" y="149"/>
                </a:cxn>
              </a:cxnLst>
              <a:rect l="0" t="0" r="r" b="b"/>
              <a:pathLst>
                <a:path w="1429" h="1659">
                  <a:moveTo>
                    <a:pt x="1013" y="88"/>
                  </a:moveTo>
                  <a:lnTo>
                    <a:pt x="1011" y="83"/>
                  </a:lnTo>
                  <a:lnTo>
                    <a:pt x="1008" y="81"/>
                  </a:lnTo>
                  <a:lnTo>
                    <a:pt x="1004" y="74"/>
                  </a:lnTo>
                  <a:lnTo>
                    <a:pt x="999" y="69"/>
                  </a:lnTo>
                  <a:lnTo>
                    <a:pt x="997" y="67"/>
                  </a:lnTo>
                  <a:lnTo>
                    <a:pt x="997" y="64"/>
                  </a:lnTo>
                  <a:lnTo>
                    <a:pt x="994" y="57"/>
                  </a:lnTo>
                  <a:lnTo>
                    <a:pt x="992" y="52"/>
                  </a:lnTo>
                  <a:lnTo>
                    <a:pt x="992" y="45"/>
                  </a:lnTo>
                  <a:lnTo>
                    <a:pt x="992" y="41"/>
                  </a:lnTo>
                  <a:lnTo>
                    <a:pt x="992" y="36"/>
                  </a:lnTo>
                  <a:lnTo>
                    <a:pt x="994" y="31"/>
                  </a:lnTo>
                  <a:lnTo>
                    <a:pt x="992" y="24"/>
                  </a:lnTo>
                  <a:lnTo>
                    <a:pt x="987" y="17"/>
                  </a:lnTo>
                  <a:lnTo>
                    <a:pt x="982" y="10"/>
                  </a:lnTo>
                  <a:lnTo>
                    <a:pt x="978" y="5"/>
                  </a:lnTo>
                  <a:lnTo>
                    <a:pt x="973" y="3"/>
                  </a:lnTo>
                  <a:lnTo>
                    <a:pt x="966" y="0"/>
                  </a:lnTo>
                  <a:lnTo>
                    <a:pt x="963" y="0"/>
                  </a:lnTo>
                  <a:lnTo>
                    <a:pt x="959" y="0"/>
                  </a:lnTo>
                  <a:lnTo>
                    <a:pt x="952" y="3"/>
                  </a:lnTo>
                  <a:lnTo>
                    <a:pt x="947" y="5"/>
                  </a:lnTo>
                  <a:lnTo>
                    <a:pt x="942" y="10"/>
                  </a:lnTo>
                  <a:lnTo>
                    <a:pt x="933" y="19"/>
                  </a:lnTo>
                  <a:lnTo>
                    <a:pt x="926" y="31"/>
                  </a:lnTo>
                  <a:lnTo>
                    <a:pt x="923" y="33"/>
                  </a:lnTo>
                  <a:lnTo>
                    <a:pt x="921" y="33"/>
                  </a:lnTo>
                  <a:lnTo>
                    <a:pt x="921" y="33"/>
                  </a:lnTo>
                  <a:lnTo>
                    <a:pt x="919" y="36"/>
                  </a:lnTo>
                  <a:lnTo>
                    <a:pt x="916" y="36"/>
                  </a:lnTo>
                  <a:lnTo>
                    <a:pt x="909" y="38"/>
                  </a:lnTo>
                  <a:lnTo>
                    <a:pt x="902" y="41"/>
                  </a:lnTo>
                  <a:lnTo>
                    <a:pt x="893" y="43"/>
                  </a:lnTo>
                  <a:lnTo>
                    <a:pt x="883" y="43"/>
                  </a:lnTo>
                  <a:lnTo>
                    <a:pt x="876" y="45"/>
                  </a:lnTo>
                  <a:lnTo>
                    <a:pt x="862" y="45"/>
                  </a:lnTo>
                  <a:lnTo>
                    <a:pt x="850" y="48"/>
                  </a:lnTo>
                  <a:lnTo>
                    <a:pt x="826" y="55"/>
                  </a:lnTo>
                  <a:lnTo>
                    <a:pt x="824" y="55"/>
                  </a:lnTo>
                  <a:lnTo>
                    <a:pt x="819" y="55"/>
                  </a:lnTo>
                  <a:lnTo>
                    <a:pt x="815" y="57"/>
                  </a:lnTo>
                  <a:lnTo>
                    <a:pt x="789" y="57"/>
                  </a:lnTo>
                  <a:lnTo>
                    <a:pt x="763" y="62"/>
                  </a:lnTo>
                  <a:lnTo>
                    <a:pt x="739" y="64"/>
                  </a:lnTo>
                  <a:lnTo>
                    <a:pt x="715" y="69"/>
                  </a:lnTo>
                  <a:lnTo>
                    <a:pt x="706" y="71"/>
                  </a:lnTo>
                  <a:lnTo>
                    <a:pt x="694" y="74"/>
                  </a:lnTo>
                  <a:lnTo>
                    <a:pt x="689" y="74"/>
                  </a:lnTo>
                  <a:lnTo>
                    <a:pt x="685" y="74"/>
                  </a:lnTo>
                  <a:lnTo>
                    <a:pt x="682" y="71"/>
                  </a:lnTo>
                  <a:lnTo>
                    <a:pt x="680" y="69"/>
                  </a:lnTo>
                  <a:lnTo>
                    <a:pt x="678" y="67"/>
                  </a:lnTo>
                  <a:lnTo>
                    <a:pt x="675" y="62"/>
                  </a:lnTo>
                  <a:lnTo>
                    <a:pt x="675" y="57"/>
                  </a:lnTo>
                  <a:lnTo>
                    <a:pt x="678" y="52"/>
                  </a:lnTo>
                  <a:lnTo>
                    <a:pt x="678" y="48"/>
                  </a:lnTo>
                  <a:lnTo>
                    <a:pt x="678" y="43"/>
                  </a:lnTo>
                  <a:lnTo>
                    <a:pt x="678" y="36"/>
                  </a:lnTo>
                  <a:lnTo>
                    <a:pt x="675" y="33"/>
                  </a:lnTo>
                  <a:lnTo>
                    <a:pt x="675" y="31"/>
                  </a:lnTo>
                  <a:lnTo>
                    <a:pt x="671" y="29"/>
                  </a:lnTo>
                  <a:lnTo>
                    <a:pt x="666" y="29"/>
                  </a:lnTo>
                  <a:lnTo>
                    <a:pt x="663" y="29"/>
                  </a:lnTo>
                  <a:lnTo>
                    <a:pt x="663" y="29"/>
                  </a:lnTo>
                  <a:lnTo>
                    <a:pt x="654" y="29"/>
                  </a:lnTo>
                  <a:lnTo>
                    <a:pt x="647" y="31"/>
                  </a:lnTo>
                  <a:lnTo>
                    <a:pt x="640" y="36"/>
                  </a:lnTo>
                  <a:lnTo>
                    <a:pt x="635" y="41"/>
                  </a:lnTo>
                  <a:lnTo>
                    <a:pt x="635" y="41"/>
                  </a:lnTo>
                  <a:lnTo>
                    <a:pt x="635" y="41"/>
                  </a:lnTo>
                  <a:lnTo>
                    <a:pt x="635" y="41"/>
                  </a:lnTo>
                  <a:lnTo>
                    <a:pt x="633" y="41"/>
                  </a:lnTo>
                  <a:lnTo>
                    <a:pt x="630" y="41"/>
                  </a:lnTo>
                  <a:lnTo>
                    <a:pt x="630" y="41"/>
                  </a:lnTo>
                  <a:lnTo>
                    <a:pt x="626" y="38"/>
                  </a:lnTo>
                  <a:lnTo>
                    <a:pt x="621" y="38"/>
                  </a:lnTo>
                  <a:lnTo>
                    <a:pt x="619" y="36"/>
                  </a:lnTo>
                  <a:lnTo>
                    <a:pt x="616" y="36"/>
                  </a:lnTo>
                  <a:lnTo>
                    <a:pt x="612" y="33"/>
                  </a:lnTo>
                  <a:lnTo>
                    <a:pt x="602" y="29"/>
                  </a:lnTo>
                  <a:lnTo>
                    <a:pt x="600" y="26"/>
                  </a:lnTo>
                  <a:lnTo>
                    <a:pt x="595" y="26"/>
                  </a:lnTo>
                  <a:lnTo>
                    <a:pt x="586" y="26"/>
                  </a:lnTo>
                  <a:lnTo>
                    <a:pt x="578" y="26"/>
                  </a:lnTo>
                  <a:lnTo>
                    <a:pt x="574" y="26"/>
                  </a:lnTo>
                  <a:lnTo>
                    <a:pt x="571" y="29"/>
                  </a:lnTo>
                  <a:lnTo>
                    <a:pt x="571" y="33"/>
                  </a:lnTo>
                  <a:lnTo>
                    <a:pt x="571" y="38"/>
                  </a:lnTo>
                  <a:lnTo>
                    <a:pt x="574" y="69"/>
                  </a:lnTo>
                  <a:lnTo>
                    <a:pt x="576" y="76"/>
                  </a:lnTo>
                  <a:lnTo>
                    <a:pt x="578" y="81"/>
                  </a:lnTo>
                  <a:lnTo>
                    <a:pt x="581" y="85"/>
                  </a:lnTo>
                  <a:lnTo>
                    <a:pt x="581" y="88"/>
                  </a:lnTo>
                  <a:lnTo>
                    <a:pt x="583" y="93"/>
                  </a:lnTo>
                  <a:lnTo>
                    <a:pt x="581" y="95"/>
                  </a:lnTo>
                  <a:lnTo>
                    <a:pt x="578" y="97"/>
                  </a:lnTo>
                  <a:lnTo>
                    <a:pt x="576" y="100"/>
                  </a:lnTo>
                  <a:lnTo>
                    <a:pt x="571" y="102"/>
                  </a:lnTo>
                  <a:lnTo>
                    <a:pt x="567" y="102"/>
                  </a:lnTo>
                  <a:lnTo>
                    <a:pt x="564" y="102"/>
                  </a:lnTo>
                  <a:lnTo>
                    <a:pt x="564" y="104"/>
                  </a:lnTo>
                  <a:lnTo>
                    <a:pt x="555" y="102"/>
                  </a:lnTo>
                  <a:lnTo>
                    <a:pt x="548" y="102"/>
                  </a:lnTo>
                  <a:lnTo>
                    <a:pt x="541" y="100"/>
                  </a:lnTo>
                  <a:lnTo>
                    <a:pt x="534" y="95"/>
                  </a:lnTo>
                  <a:lnTo>
                    <a:pt x="522" y="88"/>
                  </a:lnTo>
                  <a:lnTo>
                    <a:pt x="505" y="76"/>
                  </a:lnTo>
                  <a:lnTo>
                    <a:pt x="503" y="74"/>
                  </a:lnTo>
                  <a:lnTo>
                    <a:pt x="500" y="74"/>
                  </a:lnTo>
                  <a:lnTo>
                    <a:pt x="493" y="71"/>
                  </a:lnTo>
                  <a:lnTo>
                    <a:pt x="486" y="71"/>
                  </a:lnTo>
                  <a:lnTo>
                    <a:pt x="479" y="71"/>
                  </a:lnTo>
                  <a:lnTo>
                    <a:pt x="475" y="74"/>
                  </a:lnTo>
                  <a:lnTo>
                    <a:pt x="470" y="74"/>
                  </a:lnTo>
                  <a:lnTo>
                    <a:pt x="467" y="76"/>
                  </a:lnTo>
                  <a:lnTo>
                    <a:pt x="465" y="81"/>
                  </a:lnTo>
                  <a:lnTo>
                    <a:pt x="463" y="83"/>
                  </a:lnTo>
                  <a:lnTo>
                    <a:pt x="460" y="88"/>
                  </a:lnTo>
                  <a:lnTo>
                    <a:pt x="460" y="93"/>
                  </a:lnTo>
                  <a:lnTo>
                    <a:pt x="463" y="100"/>
                  </a:lnTo>
                  <a:lnTo>
                    <a:pt x="463" y="104"/>
                  </a:lnTo>
                  <a:lnTo>
                    <a:pt x="463" y="111"/>
                  </a:lnTo>
                  <a:lnTo>
                    <a:pt x="463" y="116"/>
                  </a:lnTo>
                  <a:lnTo>
                    <a:pt x="463" y="121"/>
                  </a:lnTo>
                  <a:lnTo>
                    <a:pt x="463" y="126"/>
                  </a:lnTo>
                  <a:lnTo>
                    <a:pt x="460" y="128"/>
                  </a:lnTo>
                  <a:lnTo>
                    <a:pt x="460" y="130"/>
                  </a:lnTo>
                  <a:lnTo>
                    <a:pt x="460" y="133"/>
                  </a:lnTo>
                  <a:lnTo>
                    <a:pt x="458" y="135"/>
                  </a:lnTo>
                  <a:lnTo>
                    <a:pt x="456" y="137"/>
                  </a:lnTo>
                  <a:lnTo>
                    <a:pt x="456" y="140"/>
                  </a:lnTo>
                  <a:lnTo>
                    <a:pt x="453" y="144"/>
                  </a:lnTo>
                  <a:lnTo>
                    <a:pt x="456" y="144"/>
                  </a:lnTo>
                  <a:lnTo>
                    <a:pt x="439" y="180"/>
                  </a:lnTo>
                  <a:lnTo>
                    <a:pt x="432" y="199"/>
                  </a:lnTo>
                  <a:lnTo>
                    <a:pt x="427" y="218"/>
                  </a:lnTo>
                  <a:lnTo>
                    <a:pt x="427" y="222"/>
                  </a:lnTo>
                  <a:lnTo>
                    <a:pt x="432" y="220"/>
                  </a:lnTo>
                  <a:lnTo>
                    <a:pt x="439" y="220"/>
                  </a:lnTo>
                  <a:lnTo>
                    <a:pt x="444" y="220"/>
                  </a:lnTo>
                  <a:lnTo>
                    <a:pt x="449" y="222"/>
                  </a:lnTo>
                  <a:lnTo>
                    <a:pt x="453" y="222"/>
                  </a:lnTo>
                  <a:lnTo>
                    <a:pt x="458" y="225"/>
                  </a:lnTo>
                  <a:lnTo>
                    <a:pt x="463" y="227"/>
                  </a:lnTo>
                  <a:lnTo>
                    <a:pt x="470" y="230"/>
                  </a:lnTo>
                  <a:lnTo>
                    <a:pt x="472" y="232"/>
                  </a:lnTo>
                  <a:lnTo>
                    <a:pt x="472" y="234"/>
                  </a:lnTo>
                  <a:lnTo>
                    <a:pt x="475" y="237"/>
                  </a:lnTo>
                  <a:lnTo>
                    <a:pt x="475" y="241"/>
                  </a:lnTo>
                  <a:lnTo>
                    <a:pt x="475" y="244"/>
                  </a:lnTo>
                  <a:lnTo>
                    <a:pt x="472" y="246"/>
                  </a:lnTo>
                  <a:lnTo>
                    <a:pt x="472" y="251"/>
                  </a:lnTo>
                  <a:lnTo>
                    <a:pt x="470" y="256"/>
                  </a:lnTo>
                  <a:lnTo>
                    <a:pt x="465" y="265"/>
                  </a:lnTo>
                  <a:lnTo>
                    <a:pt x="463" y="270"/>
                  </a:lnTo>
                  <a:lnTo>
                    <a:pt x="458" y="274"/>
                  </a:lnTo>
                  <a:lnTo>
                    <a:pt x="458" y="277"/>
                  </a:lnTo>
                  <a:lnTo>
                    <a:pt x="456" y="277"/>
                  </a:lnTo>
                  <a:lnTo>
                    <a:pt x="456" y="277"/>
                  </a:lnTo>
                  <a:lnTo>
                    <a:pt x="456" y="277"/>
                  </a:lnTo>
                  <a:lnTo>
                    <a:pt x="456" y="279"/>
                  </a:lnTo>
                  <a:lnTo>
                    <a:pt x="453" y="282"/>
                  </a:lnTo>
                  <a:lnTo>
                    <a:pt x="449" y="286"/>
                  </a:lnTo>
                  <a:lnTo>
                    <a:pt x="446" y="289"/>
                  </a:lnTo>
                  <a:lnTo>
                    <a:pt x="441" y="291"/>
                  </a:lnTo>
                  <a:lnTo>
                    <a:pt x="437" y="296"/>
                  </a:lnTo>
                  <a:lnTo>
                    <a:pt x="432" y="298"/>
                  </a:lnTo>
                  <a:lnTo>
                    <a:pt x="427" y="303"/>
                  </a:lnTo>
                  <a:lnTo>
                    <a:pt x="425" y="305"/>
                  </a:lnTo>
                  <a:lnTo>
                    <a:pt x="423" y="307"/>
                  </a:lnTo>
                  <a:lnTo>
                    <a:pt x="423" y="312"/>
                  </a:lnTo>
                  <a:lnTo>
                    <a:pt x="423" y="315"/>
                  </a:lnTo>
                  <a:lnTo>
                    <a:pt x="425" y="319"/>
                  </a:lnTo>
                  <a:lnTo>
                    <a:pt x="427" y="324"/>
                  </a:lnTo>
                  <a:lnTo>
                    <a:pt x="430" y="326"/>
                  </a:lnTo>
                  <a:lnTo>
                    <a:pt x="437" y="331"/>
                  </a:lnTo>
                  <a:lnTo>
                    <a:pt x="451" y="348"/>
                  </a:lnTo>
                  <a:lnTo>
                    <a:pt x="465" y="367"/>
                  </a:lnTo>
                  <a:lnTo>
                    <a:pt x="472" y="374"/>
                  </a:lnTo>
                  <a:lnTo>
                    <a:pt x="472" y="378"/>
                  </a:lnTo>
                  <a:lnTo>
                    <a:pt x="472" y="381"/>
                  </a:lnTo>
                  <a:lnTo>
                    <a:pt x="470" y="385"/>
                  </a:lnTo>
                  <a:lnTo>
                    <a:pt x="467" y="390"/>
                  </a:lnTo>
                  <a:lnTo>
                    <a:pt x="465" y="395"/>
                  </a:lnTo>
                  <a:lnTo>
                    <a:pt x="463" y="400"/>
                  </a:lnTo>
                  <a:lnTo>
                    <a:pt x="458" y="402"/>
                  </a:lnTo>
                  <a:lnTo>
                    <a:pt x="453" y="404"/>
                  </a:lnTo>
                  <a:lnTo>
                    <a:pt x="451" y="407"/>
                  </a:lnTo>
                  <a:lnTo>
                    <a:pt x="451" y="407"/>
                  </a:lnTo>
                  <a:lnTo>
                    <a:pt x="446" y="409"/>
                  </a:lnTo>
                  <a:lnTo>
                    <a:pt x="444" y="409"/>
                  </a:lnTo>
                  <a:lnTo>
                    <a:pt x="444" y="411"/>
                  </a:lnTo>
                  <a:lnTo>
                    <a:pt x="441" y="416"/>
                  </a:lnTo>
                  <a:lnTo>
                    <a:pt x="441" y="419"/>
                  </a:lnTo>
                  <a:lnTo>
                    <a:pt x="441" y="423"/>
                  </a:lnTo>
                  <a:lnTo>
                    <a:pt x="441" y="426"/>
                  </a:lnTo>
                  <a:lnTo>
                    <a:pt x="444" y="430"/>
                  </a:lnTo>
                  <a:lnTo>
                    <a:pt x="444" y="433"/>
                  </a:lnTo>
                  <a:lnTo>
                    <a:pt x="446" y="435"/>
                  </a:lnTo>
                  <a:lnTo>
                    <a:pt x="451" y="437"/>
                  </a:lnTo>
                  <a:lnTo>
                    <a:pt x="456" y="440"/>
                  </a:lnTo>
                  <a:lnTo>
                    <a:pt x="449" y="445"/>
                  </a:lnTo>
                  <a:lnTo>
                    <a:pt x="441" y="449"/>
                  </a:lnTo>
                  <a:lnTo>
                    <a:pt x="437" y="452"/>
                  </a:lnTo>
                  <a:lnTo>
                    <a:pt x="432" y="456"/>
                  </a:lnTo>
                  <a:lnTo>
                    <a:pt x="423" y="461"/>
                  </a:lnTo>
                  <a:lnTo>
                    <a:pt x="411" y="466"/>
                  </a:lnTo>
                  <a:lnTo>
                    <a:pt x="408" y="468"/>
                  </a:lnTo>
                  <a:lnTo>
                    <a:pt x="406" y="471"/>
                  </a:lnTo>
                  <a:lnTo>
                    <a:pt x="404" y="473"/>
                  </a:lnTo>
                  <a:lnTo>
                    <a:pt x="404" y="478"/>
                  </a:lnTo>
                  <a:lnTo>
                    <a:pt x="404" y="480"/>
                  </a:lnTo>
                  <a:lnTo>
                    <a:pt x="404" y="482"/>
                  </a:lnTo>
                  <a:lnTo>
                    <a:pt x="404" y="482"/>
                  </a:lnTo>
                  <a:lnTo>
                    <a:pt x="404" y="485"/>
                  </a:lnTo>
                  <a:lnTo>
                    <a:pt x="404" y="487"/>
                  </a:lnTo>
                  <a:lnTo>
                    <a:pt x="404" y="489"/>
                  </a:lnTo>
                  <a:lnTo>
                    <a:pt x="404" y="489"/>
                  </a:lnTo>
                  <a:lnTo>
                    <a:pt x="401" y="492"/>
                  </a:lnTo>
                  <a:lnTo>
                    <a:pt x="401" y="492"/>
                  </a:lnTo>
                  <a:lnTo>
                    <a:pt x="401" y="494"/>
                  </a:lnTo>
                  <a:lnTo>
                    <a:pt x="399" y="496"/>
                  </a:lnTo>
                  <a:lnTo>
                    <a:pt x="399" y="496"/>
                  </a:lnTo>
                  <a:lnTo>
                    <a:pt x="399" y="499"/>
                  </a:lnTo>
                  <a:lnTo>
                    <a:pt x="404" y="508"/>
                  </a:lnTo>
                  <a:lnTo>
                    <a:pt x="408" y="520"/>
                  </a:lnTo>
                  <a:lnTo>
                    <a:pt x="411" y="525"/>
                  </a:lnTo>
                  <a:lnTo>
                    <a:pt x="413" y="532"/>
                  </a:lnTo>
                  <a:lnTo>
                    <a:pt x="413" y="539"/>
                  </a:lnTo>
                  <a:lnTo>
                    <a:pt x="415" y="548"/>
                  </a:lnTo>
                  <a:lnTo>
                    <a:pt x="404" y="548"/>
                  </a:lnTo>
                  <a:lnTo>
                    <a:pt x="392" y="551"/>
                  </a:lnTo>
                  <a:lnTo>
                    <a:pt x="380" y="551"/>
                  </a:lnTo>
                  <a:lnTo>
                    <a:pt x="371" y="551"/>
                  </a:lnTo>
                  <a:lnTo>
                    <a:pt x="361" y="551"/>
                  </a:lnTo>
                  <a:lnTo>
                    <a:pt x="354" y="551"/>
                  </a:lnTo>
                  <a:lnTo>
                    <a:pt x="347" y="551"/>
                  </a:lnTo>
                  <a:lnTo>
                    <a:pt x="340" y="556"/>
                  </a:lnTo>
                  <a:lnTo>
                    <a:pt x="340" y="556"/>
                  </a:lnTo>
                  <a:lnTo>
                    <a:pt x="338" y="556"/>
                  </a:lnTo>
                  <a:lnTo>
                    <a:pt x="335" y="556"/>
                  </a:lnTo>
                  <a:lnTo>
                    <a:pt x="333" y="556"/>
                  </a:lnTo>
                  <a:lnTo>
                    <a:pt x="333" y="556"/>
                  </a:lnTo>
                  <a:lnTo>
                    <a:pt x="321" y="553"/>
                  </a:lnTo>
                  <a:lnTo>
                    <a:pt x="314" y="551"/>
                  </a:lnTo>
                  <a:lnTo>
                    <a:pt x="307" y="546"/>
                  </a:lnTo>
                  <a:lnTo>
                    <a:pt x="300" y="541"/>
                  </a:lnTo>
                  <a:lnTo>
                    <a:pt x="288" y="530"/>
                  </a:lnTo>
                  <a:lnTo>
                    <a:pt x="281" y="522"/>
                  </a:lnTo>
                  <a:lnTo>
                    <a:pt x="276" y="518"/>
                  </a:lnTo>
                  <a:lnTo>
                    <a:pt x="274" y="518"/>
                  </a:lnTo>
                  <a:lnTo>
                    <a:pt x="269" y="515"/>
                  </a:lnTo>
                  <a:lnTo>
                    <a:pt x="269" y="515"/>
                  </a:lnTo>
                  <a:lnTo>
                    <a:pt x="267" y="515"/>
                  </a:lnTo>
                  <a:lnTo>
                    <a:pt x="262" y="520"/>
                  </a:lnTo>
                  <a:lnTo>
                    <a:pt x="257" y="525"/>
                  </a:lnTo>
                  <a:lnTo>
                    <a:pt x="255" y="530"/>
                  </a:lnTo>
                  <a:lnTo>
                    <a:pt x="250" y="532"/>
                  </a:lnTo>
                  <a:lnTo>
                    <a:pt x="248" y="534"/>
                  </a:lnTo>
                  <a:lnTo>
                    <a:pt x="243" y="539"/>
                  </a:lnTo>
                  <a:lnTo>
                    <a:pt x="238" y="541"/>
                  </a:lnTo>
                  <a:lnTo>
                    <a:pt x="234" y="544"/>
                  </a:lnTo>
                  <a:lnTo>
                    <a:pt x="229" y="544"/>
                  </a:lnTo>
                  <a:lnTo>
                    <a:pt x="222" y="546"/>
                  </a:lnTo>
                  <a:lnTo>
                    <a:pt x="217" y="546"/>
                  </a:lnTo>
                  <a:lnTo>
                    <a:pt x="210" y="546"/>
                  </a:lnTo>
                  <a:lnTo>
                    <a:pt x="205" y="544"/>
                  </a:lnTo>
                  <a:lnTo>
                    <a:pt x="201" y="544"/>
                  </a:lnTo>
                  <a:lnTo>
                    <a:pt x="189" y="539"/>
                  </a:lnTo>
                  <a:lnTo>
                    <a:pt x="179" y="539"/>
                  </a:lnTo>
                  <a:lnTo>
                    <a:pt x="170" y="541"/>
                  </a:lnTo>
                  <a:lnTo>
                    <a:pt x="165" y="544"/>
                  </a:lnTo>
                  <a:lnTo>
                    <a:pt x="160" y="546"/>
                  </a:lnTo>
                  <a:lnTo>
                    <a:pt x="158" y="546"/>
                  </a:lnTo>
                  <a:lnTo>
                    <a:pt x="158" y="548"/>
                  </a:lnTo>
                  <a:lnTo>
                    <a:pt x="158" y="553"/>
                  </a:lnTo>
                  <a:lnTo>
                    <a:pt x="158" y="558"/>
                  </a:lnTo>
                  <a:lnTo>
                    <a:pt x="158" y="560"/>
                  </a:lnTo>
                  <a:lnTo>
                    <a:pt x="158" y="560"/>
                  </a:lnTo>
                  <a:lnTo>
                    <a:pt x="158" y="563"/>
                  </a:lnTo>
                  <a:lnTo>
                    <a:pt x="158" y="563"/>
                  </a:lnTo>
                  <a:lnTo>
                    <a:pt x="158" y="565"/>
                  </a:lnTo>
                  <a:lnTo>
                    <a:pt x="158" y="565"/>
                  </a:lnTo>
                  <a:lnTo>
                    <a:pt x="156" y="567"/>
                  </a:lnTo>
                  <a:lnTo>
                    <a:pt x="156" y="567"/>
                  </a:lnTo>
                  <a:lnTo>
                    <a:pt x="156" y="567"/>
                  </a:lnTo>
                  <a:lnTo>
                    <a:pt x="156" y="567"/>
                  </a:lnTo>
                  <a:lnTo>
                    <a:pt x="153" y="570"/>
                  </a:lnTo>
                  <a:lnTo>
                    <a:pt x="153" y="570"/>
                  </a:lnTo>
                  <a:lnTo>
                    <a:pt x="151" y="570"/>
                  </a:lnTo>
                  <a:lnTo>
                    <a:pt x="146" y="572"/>
                  </a:lnTo>
                  <a:lnTo>
                    <a:pt x="144" y="572"/>
                  </a:lnTo>
                  <a:lnTo>
                    <a:pt x="137" y="570"/>
                  </a:lnTo>
                  <a:lnTo>
                    <a:pt x="130" y="570"/>
                  </a:lnTo>
                  <a:lnTo>
                    <a:pt x="125" y="570"/>
                  </a:lnTo>
                  <a:lnTo>
                    <a:pt x="120" y="572"/>
                  </a:lnTo>
                  <a:lnTo>
                    <a:pt x="115" y="572"/>
                  </a:lnTo>
                  <a:lnTo>
                    <a:pt x="111" y="577"/>
                  </a:lnTo>
                  <a:lnTo>
                    <a:pt x="104" y="584"/>
                  </a:lnTo>
                  <a:lnTo>
                    <a:pt x="101" y="586"/>
                  </a:lnTo>
                  <a:lnTo>
                    <a:pt x="99" y="589"/>
                  </a:lnTo>
                  <a:lnTo>
                    <a:pt x="99" y="591"/>
                  </a:lnTo>
                  <a:lnTo>
                    <a:pt x="97" y="591"/>
                  </a:lnTo>
                  <a:lnTo>
                    <a:pt x="97" y="591"/>
                  </a:lnTo>
                  <a:lnTo>
                    <a:pt x="97" y="591"/>
                  </a:lnTo>
                  <a:lnTo>
                    <a:pt x="97" y="596"/>
                  </a:lnTo>
                  <a:lnTo>
                    <a:pt x="92" y="596"/>
                  </a:lnTo>
                  <a:lnTo>
                    <a:pt x="90" y="598"/>
                  </a:lnTo>
                  <a:lnTo>
                    <a:pt x="87" y="598"/>
                  </a:lnTo>
                  <a:lnTo>
                    <a:pt x="87" y="600"/>
                  </a:lnTo>
                  <a:lnTo>
                    <a:pt x="85" y="600"/>
                  </a:lnTo>
                  <a:lnTo>
                    <a:pt x="82" y="600"/>
                  </a:lnTo>
                  <a:lnTo>
                    <a:pt x="80" y="600"/>
                  </a:lnTo>
                  <a:lnTo>
                    <a:pt x="78" y="603"/>
                  </a:lnTo>
                  <a:lnTo>
                    <a:pt x="75" y="603"/>
                  </a:lnTo>
                  <a:lnTo>
                    <a:pt x="73" y="600"/>
                  </a:lnTo>
                  <a:lnTo>
                    <a:pt x="73" y="600"/>
                  </a:lnTo>
                  <a:lnTo>
                    <a:pt x="73" y="600"/>
                  </a:lnTo>
                  <a:lnTo>
                    <a:pt x="71" y="600"/>
                  </a:lnTo>
                  <a:lnTo>
                    <a:pt x="66" y="600"/>
                  </a:lnTo>
                  <a:lnTo>
                    <a:pt x="56" y="598"/>
                  </a:lnTo>
                  <a:lnTo>
                    <a:pt x="47" y="598"/>
                  </a:lnTo>
                  <a:lnTo>
                    <a:pt x="38" y="600"/>
                  </a:lnTo>
                  <a:lnTo>
                    <a:pt x="28" y="603"/>
                  </a:lnTo>
                  <a:lnTo>
                    <a:pt x="19" y="608"/>
                  </a:lnTo>
                  <a:lnTo>
                    <a:pt x="16" y="610"/>
                  </a:lnTo>
                  <a:lnTo>
                    <a:pt x="12" y="612"/>
                  </a:lnTo>
                  <a:lnTo>
                    <a:pt x="4" y="619"/>
                  </a:lnTo>
                  <a:lnTo>
                    <a:pt x="0" y="626"/>
                  </a:lnTo>
                  <a:lnTo>
                    <a:pt x="2" y="636"/>
                  </a:lnTo>
                  <a:lnTo>
                    <a:pt x="2" y="638"/>
                  </a:lnTo>
                  <a:lnTo>
                    <a:pt x="4" y="643"/>
                  </a:lnTo>
                  <a:lnTo>
                    <a:pt x="16" y="655"/>
                  </a:lnTo>
                  <a:lnTo>
                    <a:pt x="21" y="662"/>
                  </a:lnTo>
                  <a:lnTo>
                    <a:pt x="28" y="667"/>
                  </a:lnTo>
                  <a:lnTo>
                    <a:pt x="28" y="671"/>
                  </a:lnTo>
                  <a:lnTo>
                    <a:pt x="30" y="674"/>
                  </a:lnTo>
                  <a:lnTo>
                    <a:pt x="33" y="676"/>
                  </a:lnTo>
                  <a:lnTo>
                    <a:pt x="35" y="678"/>
                  </a:lnTo>
                  <a:lnTo>
                    <a:pt x="42" y="681"/>
                  </a:lnTo>
                  <a:lnTo>
                    <a:pt x="45" y="683"/>
                  </a:lnTo>
                  <a:lnTo>
                    <a:pt x="49" y="683"/>
                  </a:lnTo>
                  <a:lnTo>
                    <a:pt x="52" y="683"/>
                  </a:lnTo>
                  <a:lnTo>
                    <a:pt x="52" y="683"/>
                  </a:lnTo>
                  <a:lnTo>
                    <a:pt x="54" y="683"/>
                  </a:lnTo>
                  <a:lnTo>
                    <a:pt x="56" y="683"/>
                  </a:lnTo>
                  <a:lnTo>
                    <a:pt x="61" y="683"/>
                  </a:lnTo>
                  <a:lnTo>
                    <a:pt x="64" y="683"/>
                  </a:lnTo>
                  <a:lnTo>
                    <a:pt x="66" y="681"/>
                  </a:lnTo>
                  <a:lnTo>
                    <a:pt x="71" y="678"/>
                  </a:lnTo>
                  <a:lnTo>
                    <a:pt x="75" y="674"/>
                  </a:lnTo>
                  <a:lnTo>
                    <a:pt x="78" y="674"/>
                  </a:lnTo>
                  <a:lnTo>
                    <a:pt x="78" y="671"/>
                  </a:lnTo>
                  <a:lnTo>
                    <a:pt x="82" y="671"/>
                  </a:lnTo>
                  <a:lnTo>
                    <a:pt x="85" y="667"/>
                  </a:lnTo>
                  <a:lnTo>
                    <a:pt x="90" y="664"/>
                  </a:lnTo>
                  <a:lnTo>
                    <a:pt x="97" y="664"/>
                  </a:lnTo>
                  <a:lnTo>
                    <a:pt x="101" y="664"/>
                  </a:lnTo>
                  <a:lnTo>
                    <a:pt x="106" y="664"/>
                  </a:lnTo>
                  <a:lnTo>
                    <a:pt x="108" y="667"/>
                  </a:lnTo>
                  <a:lnTo>
                    <a:pt x="113" y="667"/>
                  </a:lnTo>
                  <a:lnTo>
                    <a:pt x="118" y="669"/>
                  </a:lnTo>
                  <a:lnTo>
                    <a:pt x="123" y="671"/>
                  </a:lnTo>
                  <a:lnTo>
                    <a:pt x="130" y="676"/>
                  </a:lnTo>
                  <a:lnTo>
                    <a:pt x="134" y="681"/>
                  </a:lnTo>
                  <a:lnTo>
                    <a:pt x="134" y="685"/>
                  </a:lnTo>
                  <a:lnTo>
                    <a:pt x="134" y="690"/>
                  </a:lnTo>
                  <a:lnTo>
                    <a:pt x="134" y="695"/>
                  </a:lnTo>
                  <a:lnTo>
                    <a:pt x="132" y="700"/>
                  </a:lnTo>
                  <a:lnTo>
                    <a:pt x="127" y="711"/>
                  </a:lnTo>
                  <a:lnTo>
                    <a:pt x="120" y="723"/>
                  </a:lnTo>
                  <a:lnTo>
                    <a:pt x="118" y="730"/>
                  </a:lnTo>
                  <a:lnTo>
                    <a:pt x="115" y="737"/>
                  </a:lnTo>
                  <a:lnTo>
                    <a:pt x="113" y="747"/>
                  </a:lnTo>
                  <a:lnTo>
                    <a:pt x="113" y="756"/>
                  </a:lnTo>
                  <a:lnTo>
                    <a:pt x="111" y="771"/>
                  </a:lnTo>
                  <a:lnTo>
                    <a:pt x="111" y="794"/>
                  </a:lnTo>
                  <a:lnTo>
                    <a:pt x="97" y="792"/>
                  </a:lnTo>
                  <a:lnTo>
                    <a:pt x="82" y="792"/>
                  </a:lnTo>
                  <a:lnTo>
                    <a:pt x="80" y="794"/>
                  </a:lnTo>
                  <a:lnTo>
                    <a:pt x="75" y="797"/>
                  </a:lnTo>
                  <a:lnTo>
                    <a:pt x="73" y="801"/>
                  </a:lnTo>
                  <a:lnTo>
                    <a:pt x="73" y="806"/>
                  </a:lnTo>
                  <a:lnTo>
                    <a:pt x="71" y="811"/>
                  </a:lnTo>
                  <a:lnTo>
                    <a:pt x="71" y="818"/>
                  </a:lnTo>
                  <a:lnTo>
                    <a:pt x="68" y="820"/>
                  </a:lnTo>
                  <a:lnTo>
                    <a:pt x="68" y="825"/>
                  </a:lnTo>
                  <a:lnTo>
                    <a:pt x="71" y="832"/>
                  </a:lnTo>
                  <a:lnTo>
                    <a:pt x="73" y="839"/>
                  </a:lnTo>
                  <a:lnTo>
                    <a:pt x="75" y="841"/>
                  </a:lnTo>
                  <a:lnTo>
                    <a:pt x="78" y="844"/>
                  </a:lnTo>
                  <a:lnTo>
                    <a:pt x="80" y="848"/>
                  </a:lnTo>
                  <a:lnTo>
                    <a:pt x="85" y="851"/>
                  </a:lnTo>
                  <a:lnTo>
                    <a:pt x="85" y="856"/>
                  </a:lnTo>
                  <a:lnTo>
                    <a:pt x="87" y="860"/>
                  </a:lnTo>
                  <a:lnTo>
                    <a:pt x="87" y="867"/>
                  </a:lnTo>
                  <a:lnTo>
                    <a:pt x="90" y="874"/>
                  </a:lnTo>
                  <a:lnTo>
                    <a:pt x="90" y="882"/>
                  </a:lnTo>
                  <a:lnTo>
                    <a:pt x="94" y="889"/>
                  </a:lnTo>
                  <a:lnTo>
                    <a:pt x="97" y="896"/>
                  </a:lnTo>
                  <a:lnTo>
                    <a:pt x="97" y="900"/>
                  </a:lnTo>
                  <a:lnTo>
                    <a:pt x="97" y="903"/>
                  </a:lnTo>
                  <a:lnTo>
                    <a:pt x="97" y="905"/>
                  </a:lnTo>
                  <a:lnTo>
                    <a:pt x="97" y="908"/>
                  </a:lnTo>
                  <a:lnTo>
                    <a:pt x="97" y="908"/>
                  </a:lnTo>
                  <a:lnTo>
                    <a:pt x="97" y="908"/>
                  </a:lnTo>
                  <a:lnTo>
                    <a:pt x="97" y="908"/>
                  </a:lnTo>
                  <a:lnTo>
                    <a:pt x="94" y="910"/>
                  </a:lnTo>
                  <a:lnTo>
                    <a:pt x="92" y="917"/>
                  </a:lnTo>
                  <a:lnTo>
                    <a:pt x="82" y="929"/>
                  </a:lnTo>
                  <a:lnTo>
                    <a:pt x="78" y="936"/>
                  </a:lnTo>
                  <a:lnTo>
                    <a:pt x="73" y="945"/>
                  </a:lnTo>
                  <a:lnTo>
                    <a:pt x="73" y="945"/>
                  </a:lnTo>
                  <a:lnTo>
                    <a:pt x="73" y="948"/>
                  </a:lnTo>
                  <a:lnTo>
                    <a:pt x="71" y="948"/>
                  </a:lnTo>
                  <a:lnTo>
                    <a:pt x="71" y="952"/>
                  </a:lnTo>
                  <a:lnTo>
                    <a:pt x="66" y="960"/>
                  </a:lnTo>
                  <a:lnTo>
                    <a:pt x="61" y="967"/>
                  </a:lnTo>
                  <a:lnTo>
                    <a:pt x="59" y="971"/>
                  </a:lnTo>
                  <a:lnTo>
                    <a:pt x="59" y="974"/>
                  </a:lnTo>
                  <a:lnTo>
                    <a:pt x="56" y="983"/>
                  </a:lnTo>
                  <a:lnTo>
                    <a:pt x="56" y="995"/>
                  </a:lnTo>
                  <a:lnTo>
                    <a:pt x="56" y="1007"/>
                  </a:lnTo>
                  <a:lnTo>
                    <a:pt x="56" y="1011"/>
                  </a:lnTo>
                  <a:lnTo>
                    <a:pt x="59" y="1019"/>
                  </a:lnTo>
                  <a:lnTo>
                    <a:pt x="61" y="1033"/>
                  </a:lnTo>
                  <a:lnTo>
                    <a:pt x="64" y="1035"/>
                  </a:lnTo>
                  <a:lnTo>
                    <a:pt x="64" y="1037"/>
                  </a:lnTo>
                  <a:lnTo>
                    <a:pt x="66" y="1040"/>
                  </a:lnTo>
                  <a:lnTo>
                    <a:pt x="73" y="1042"/>
                  </a:lnTo>
                  <a:lnTo>
                    <a:pt x="78" y="1045"/>
                  </a:lnTo>
                  <a:lnTo>
                    <a:pt x="80" y="1047"/>
                  </a:lnTo>
                  <a:lnTo>
                    <a:pt x="82" y="1052"/>
                  </a:lnTo>
                  <a:lnTo>
                    <a:pt x="85" y="1054"/>
                  </a:lnTo>
                  <a:lnTo>
                    <a:pt x="85" y="1059"/>
                  </a:lnTo>
                  <a:lnTo>
                    <a:pt x="87" y="1063"/>
                  </a:lnTo>
                  <a:lnTo>
                    <a:pt x="85" y="1068"/>
                  </a:lnTo>
                  <a:lnTo>
                    <a:pt x="85" y="1073"/>
                  </a:lnTo>
                  <a:lnTo>
                    <a:pt x="82" y="1080"/>
                  </a:lnTo>
                  <a:lnTo>
                    <a:pt x="80" y="1087"/>
                  </a:lnTo>
                  <a:lnTo>
                    <a:pt x="80" y="1092"/>
                  </a:lnTo>
                  <a:lnTo>
                    <a:pt x="80" y="1099"/>
                  </a:lnTo>
                  <a:lnTo>
                    <a:pt x="78" y="1106"/>
                  </a:lnTo>
                  <a:lnTo>
                    <a:pt x="75" y="1108"/>
                  </a:lnTo>
                  <a:lnTo>
                    <a:pt x="75" y="1111"/>
                  </a:lnTo>
                  <a:lnTo>
                    <a:pt x="75" y="1113"/>
                  </a:lnTo>
                  <a:lnTo>
                    <a:pt x="71" y="1125"/>
                  </a:lnTo>
                  <a:lnTo>
                    <a:pt x="71" y="1134"/>
                  </a:lnTo>
                  <a:lnTo>
                    <a:pt x="71" y="1141"/>
                  </a:lnTo>
                  <a:lnTo>
                    <a:pt x="71" y="1146"/>
                  </a:lnTo>
                  <a:lnTo>
                    <a:pt x="75" y="1158"/>
                  </a:lnTo>
                  <a:lnTo>
                    <a:pt x="82" y="1172"/>
                  </a:lnTo>
                  <a:lnTo>
                    <a:pt x="90" y="1189"/>
                  </a:lnTo>
                  <a:lnTo>
                    <a:pt x="94" y="1193"/>
                  </a:lnTo>
                  <a:lnTo>
                    <a:pt x="94" y="1196"/>
                  </a:lnTo>
                  <a:lnTo>
                    <a:pt x="97" y="1198"/>
                  </a:lnTo>
                  <a:lnTo>
                    <a:pt x="104" y="1215"/>
                  </a:lnTo>
                  <a:lnTo>
                    <a:pt x="104" y="1217"/>
                  </a:lnTo>
                  <a:lnTo>
                    <a:pt x="104" y="1219"/>
                  </a:lnTo>
                  <a:lnTo>
                    <a:pt x="104" y="1224"/>
                  </a:lnTo>
                  <a:lnTo>
                    <a:pt x="104" y="1224"/>
                  </a:lnTo>
                  <a:lnTo>
                    <a:pt x="106" y="1226"/>
                  </a:lnTo>
                  <a:lnTo>
                    <a:pt x="104" y="1231"/>
                  </a:lnTo>
                  <a:lnTo>
                    <a:pt x="101" y="1238"/>
                  </a:lnTo>
                  <a:lnTo>
                    <a:pt x="97" y="1245"/>
                  </a:lnTo>
                  <a:lnTo>
                    <a:pt x="94" y="1255"/>
                  </a:lnTo>
                  <a:lnTo>
                    <a:pt x="92" y="1257"/>
                  </a:lnTo>
                  <a:lnTo>
                    <a:pt x="92" y="1257"/>
                  </a:lnTo>
                  <a:lnTo>
                    <a:pt x="92" y="1257"/>
                  </a:lnTo>
                  <a:lnTo>
                    <a:pt x="92" y="1257"/>
                  </a:lnTo>
                  <a:lnTo>
                    <a:pt x="92" y="1260"/>
                  </a:lnTo>
                  <a:lnTo>
                    <a:pt x="90" y="1260"/>
                  </a:lnTo>
                  <a:lnTo>
                    <a:pt x="85" y="1264"/>
                  </a:lnTo>
                  <a:lnTo>
                    <a:pt x="80" y="1269"/>
                  </a:lnTo>
                  <a:lnTo>
                    <a:pt x="78" y="1274"/>
                  </a:lnTo>
                  <a:lnTo>
                    <a:pt x="78" y="1278"/>
                  </a:lnTo>
                  <a:lnTo>
                    <a:pt x="92" y="1281"/>
                  </a:lnTo>
                  <a:lnTo>
                    <a:pt x="106" y="1286"/>
                  </a:lnTo>
                  <a:lnTo>
                    <a:pt x="115" y="1288"/>
                  </a:lnTo>
                  <a:lnTo>
                    <a:pt x="120" y="1290"/>
                  </a:lnTo>
                  <a:lnTo>
                    <a:pt x="120" y="1290"/>
                  </a:lnTo>
                  <a:lnTo>
                    <a:pt x="120" y="1290"/>
                  </a:lnTo>
                  <a:lnTo>
                    <a:pt x="123" y="1290"/>
                  </a:lnTo>
                  <a:lnTo>
                    <a:pt x="125" y="1290"/>
                  </a:lnTo>
                  <a:lnTo>
                    <a:pt x="134" y="1293"/>
                  </a:lnTo>
                  <a:lnTo>
                    <a:pt x="139" y="1293"/>
                  </a:lnTo>
                  <a:lnTo>
                    <a:pt x="141" y="1293"/>
                  </a:lnTo>
                  <a:lnTo>
                    <a:pt x="144" y="1293"/>
                  </a:lnTo>
                  <a:lnTo>
                    <a:pt x="153" y="1293"/>
                  </a:lnTo>
                  <a:lnTo>
                    <a:pt x="163" y="1290"/>
                  </a:lnTo>
                  <a:lnTo>
                    <a:pt x="172" y="1288"/>
                  </a:lnTo>
                  <a:lnTo>
                    <a:pt x="182" y="1283"/>
                  </a:lnTo>
                  <a:lnTo>
                    <a:pt x="196" y="1276"/>
                  </a:lnTo>
                  <a:lnTo>
                    <a:pt x="212" y="1271"/>
                  </a:lnTo>
                  <a:lnTo>
                    <a:pt x="229" y="1264"/>
                  </a:lnTo>
                  <a:lnTo>
                    <a:pt x="245" y="1257"/>
                  </a:lnTo>
                  <a:lnTo>
                    <a:pt x="262" y="1250"/>
                  </a:lnTo>
                  <a:lnTo>
                    <a:pt x="278" y="1245"/>
                  </a:lnTo>
                  <a:lnTo>
                    <a:pt x="283" y="1243"/>
                  </a:lnTo>
                  <a:lnTo>
                    <a:pt x="290" y="1238"/>
                  </a:lnTo>
                  <a:lnTo>
                    <a:pt x="293" y="1234"/>
                  </a:lnTo>
                  <a:lnTo>
                    <a:pt x="297" y="1231"/>
                  </a:lnTo>
                  <a:lnTo>
                    <a:pt x="302" y="1229"/>
                  </a:lnTo>
                  <a:lnTo>
                    <a:pt x="307" y="1229"/>
                  </a:lnTo>
                  <a:lnTo>
                    <a:pt x="316" y="1229"/>
                  </a:lnTo>
                  <a:lnTo>
                    <a:pt x="321" y="1231"/>
                  </a:lnTo>
                  <a:lnTo>
                    <a:pt x="326" y="1234"/>
                  </a:lnTo>
                  <a:lnTo>
                    <a:pt x="330" y="1236"/>
                  </a:lnTo>
                  <a:lnTo>
                    <a:pt x="338" y="1236"/>
                  </a:lnTo>
                  <a:lnTo>
                    <a:pt x="340" y="1234"/>
                  </a:lnTo>
                  <a:lnTo>
                    <a:pt x="342" y="1234"/>
                  </a:lnTo>
                  <a:lnTo>
                    <a:pt x="347" y="1236"/>
                  </a:lnTo>
                  <a:lnTo>
                    <a:pt x="349" y="1236"/>
                  </a:lnTo>
                  <a:lnTo>
                    <a:pt x="349" y="1238"/>
                  </a:lnTo>
                  <a:lnTo>
                    <a:pt x="352" y="1243"/>
                  </a:lnTo>
                  <a:lnTo>
                    <a:pt x="349" y="1245"/>
                  </a:lnTo>
                  <a:lnTo>
                    <a:pt x="352" y="1248"/>
                  </a:lnTo>
                  <a:lnTo>
                    <a:pt x="352" y="1250"/>
                  </a:lnTo>
                  <a:lnTo>
                    <a:pt x="354" y="1252"/>
                  </a:lnTo>
                  <a:lnTo>
                    <a:pt x="356" y="1252"/>
                  </a:lnTo>
                  <a:lnTo>
                    <a:pt x="359" y="1252"/>
                  </a:lnTo>
                  <a:lnTo>
                    <a:pt x="361" y="1252"/>
                  </a:lnTo>
                  <a:lnTo>
                    <a:pt x="366" y="1252"/>
                  </a:lnTo>
                  <a:lnTo>
                    <a:pt x="375" y="1250"/>
                  </a:lnTo>
                  <a:lnTo>
                    <a:pt x="380" y="1248"/>
                  </a:lnTo>
                  <a:lnTo>
                    <a:pt x="382" y="1248"/>
                  </a:lnTo>
                  <a:lnTo>
                    <a:pt x="385" y="1248"/>
                  </a:lnTo>
                  <a:lnTo>
                    <a:pt x="389" y="1245"/>
                  </a:lnTo>
                  <a:lnTo>
                    <a:pt x="392" y="1243"/>
                  </a:lnTo>
                  <a:lnTo>
                    <a:pt x="397" y="1241"/>
                  </a:lnTo>
                  <a:lnTo>
                    <a:pt x="399" y="1238"/>
                  </a:lnTo>
                  <a:lnTo>
                    <a:pt x="401" y="1238"/>
                  </a:lnTo>
                  <a:lnTo>
                    <a:pt x="404" y="1236"/>
                  </a:lnTo>
                  <a:lnTo>
                    <a:pt x="406" y="1234"/>
                  </a:lnTo>
                  <a:lnTo>
                    <a:pt x="408" y="1229"/>
                  </a:lnTo>
                  <a:lnTo>
                    <a:pt x="408" y="1229"/>
                  </a:lnTo>
                  <a:lnTo>
                    <a:pt x="411" y="1226"/>
                  </a:lnTo>
                  <a:lnTo>
                    <a:pt x="411" y="1224"/>
                  </a:lnTo>
                  <a:lnTo>
                    <a:pt x="411" y="1224"/>
                  </a:lnTo>
                  <a:lnTo>
                    <a:pt x="411" y="1224"/>
                  </a:lnTo>
                  <a:lnTo>
                    <a:pt x="413" y="1224"/>
                  </a:lnTo>
                  <a:lnTo>
                    <a:pt x="413" y="1222"/>
                  </a:lnTo>
                  <a:lnTo>
                    <a:pt x="413" y="1219"/>
                  </a:lnTo>
                  <a:lnTo>
                    <a:pt x="415" y="1217"/>
                  </a:lnTo>
                  <a:lnTo>
                    <a:pt x="418" y="1205"/>
                  </a:lnTo>
                  <a:lnTo>
                    <a:pt x="420" y="1196"/>
                  </a:lnTo>
                  <a:lnTo>
                    <a:pt x="425" y="1186"/>
                  </a:lnTo>
                  <a:lnTo>
                    <a:pt x="432" y="1179"/>
                  </a:lnTo>
                  <a:lnTo>
                    <a:pt x="434" y="1175"/>
                  </a:lnTo>
                  <a:lnTo>
                    <a:pt x="437" y="1170"/>
                  </a:lnTo>
                  <a:lnTo>
                    <a:pt x="437" y="1167"/>
                  </a:lnTo>
                  <a:lnTo>
                    <a:pt x="446" y="1151"/>
                  </a:lnTo>
                  <a:lnTo>
                    <a:pt x="458" y="1130"/>
                  </a:lnTo>
                  <a:lnTo>
                    <a:pt x="470" y="1111"/>
                  </a:lnTo>
                  <a:lnTo>
                    <a:pt x="472" y="1106"/>
                  </a:lnTo>
                  <a:lnTo>
                    <a:pt x="472" y="1106"/>
                  </a:lnTo>
                  <a:lnTo>
                    <a:pt x="472" y="1104"/>
                  </a:lnTo>
                  <a:lnTo>
                    <a:pt x="472" y="1101"/>
                  </a:lnTo>
                  <a:lnTo>
                    <a:pt x="475" y="1099"/>
                  </a:lnTo>
                  <a:lnTo>
                    <a:pt x="475" y="1097"/>
                  </a:lnTo>
                  <a:lnTo>
                    <a:pt x="475" y="1092"/>
                  </a:lnTo>
                  <a:lnTo>
                    <a:pt x="472" y="1087"/>
                  </a:lnTo>
                  <a:lnTo>
                    <a:pt x="472" y="1082"/>
                  </a:lnTo>
                  <a:lnTo>
                    <a:pt x="472" y="1082"/>
                  </a:lnTo>
                  <a:lnTo>
                    <a:pt x="472" y="1082"/>
                  </a:lnTo>
                  <a:lnTo>
                    <a:pt x="472" y="1080"/>
                  </a:lnTo>
                  <a:lnTo>
                    <a:pt x="470" y="1078"/>
                  </a:lnTo>
                  <a:lnTo>
                    <a:pt x="470" y="1078"/>
                  </a:lnTo>
                  <a:lnTo>
                    <a:pt x="470" y="1078"/>
                  </a:lnTo>
                  <a:lnTo>
                    <a:pt x="470" y="1075"/>
                  </a:lnTo>
                  <a:lnTo>
                    <a:pt x="467" y="1071"/>
                  </a:lnTo>
                  <a:lnTo>
                    <a:pt x="465" y="1066"/>
                  </a:lnTo>
                  <a:lnTo>
                    <a:pt x="460" y="1063"/>
                  </a:lnTo>
                  <a:lnTo>
                    <a:pt x="458" y="1061"/>
                  </a:lnTo>
                  <a:lnTo>
                    <a:pt x="456" y="1056"/>
                  </a:lnTo>
                  <a:lnTo>
                    <a:pt x="451" y="1056"/>
                  </a:lnTo>
                  <a:lnTo>
                    <a:pt x="446" y="1054"/>
                  </a:lnTo>
                  <a:lnTo>
                    <a:pt x="441" y="1054"/>
                  </a:lnTo>
                  <a:lnTo>
                    <a:pt x="446" y="1049"/>
                  </a:lnTo>
                  <a:lnTo>
                    <a:pt x="451" y="1045"/>
                  </a:lnTo>
                  <a:lnTo>
                    <a:pt x="460" y="1035"/>
                  </a:lnTo>
                  <a:lnTo>
                    <a:pt x="467" y="1030"/>
                  </a:lnTo>
                  <a:lnTo>
                    <a:pt x="475" y="1028"/>
                  </a:lnTo>
                  <a:lnTo>
                    <a:pt x="482" y="1023"/>
                  </a:lnTo>
                  <a:lnTo>
                    <a:pt x="491" y="1023"/>
                  </a:lnTo>
                  <a:lnTo>
                    <a:pt x="500" y="1019"/>
                  </a:lnTo>
                  <a:lnTo>
                    <a:pt x="510" y="1016"/>
                  </a:lnTo>
                  <a:lnTo>
                    <a:pt x="534" y="1009"/>
                  </a:lnTo>
                  <a:lnTo>
                    <a:pt x="538" y="1004"/>
                  </a:lnTo>
                  <a:lnTo>
                    <a:pt x="543" y="1002"/>
                  </a:lnTo>
                  <a:lnTo>
                    <a:pt x="548" y="997"/>
                  </a:lnTo>
                  <a:lnTo>
                    <a:pt x="548" y="995"/>
                  </a:lnTo>
                  <a:lnTo>
                    <a:pt x="550" y="993"/>
                  </a:lnTo>
                  <a:lnTo>
                    <a:pt x="552" y="983"/>
                  </a:lnTo>
                  <a:lnTo>
                    <a:pt x="557" y="974"/>
                  </a:lnTo>
                  <a:lnTo>
                    <a:pt x="564" y="967"/>
                  </a:lnTo>
                  <a:lnTo>
                    <a:pt x="574" y="962"/>
                  </a:lnTo>
                  <a:lnTo>
                    <a:pt x="602" y="948"/>
                  </a:lnTo>
                  <a:lnTo>
                    <a:pt x="633" y="938"/>
                  </a:lnTo>
                  <a:lnTo>
                    <a:pt x="642" y="936"/>
                  </a:lnTo>
                  <a:lnTo>
                    <a:pt x="652" y="934"/>
                  </a:lnTo>
                  <a:lnTo>
                    <a:pt x="656" y="934"/>
                  </a:lnTo>
                  <a:lnTo>
                    <a:pt x="663" y="934"/>
                  </a:lnTo>
                  <a:lnTo>
                    <a:pt x="668" y="934"/>
                  </a:lnTo>
                  <a:lnTo>
                    <a:pt x="673" y="936"/>
                  </a:lnTo>
                  <a:lnTo>
                    <a:pt x="675" y="936"/>
                  </a:lnTo>
                  <a:lnTo>
                    <a:pt x="680" y="938"/>
                  </a:lnTo>
                  <a:lnTo>
                    <a:pt x="682" y="943"/>
                  </a:lnTo>
                  <a:lnTo>
                    <a:pt x="685" y="948"/>
                  </a:lnTo>
                  <a:lnTo>
                    <a:pt x="687" y="948"/>
                  </a:lnTo>
                  <a:lnTo>
                    <a:pt x="687" y="950"/>
                  </a:lnTo>
                  <a:lnTo>
                    <a:pt x="694" y="952"/>
                  </a:lnTo>
                  <a:lnTo>
                    <a:pt x="697" y="952"/>
                  </a:lnTo>
                  <a:lnTo>
                    <a:pt x="699" y="955"/>
                  </a:lnTo>
                  <a:lnTo>
                    <a:pt x="701" y="960"/>
                  </a:lnTo>
                  <a:lnTo>
                    <a:pt x="704" y="964"/>
                  </a:lnTo>
                  <a:lnTo>
                    <a:pt x="704" y="967"/>
                  </a:lnTo>
                  <a:lnTo>
                    <a:pt x="704" y="971"/>
                  </a:lnTo>
                  <a:lnTo>
                    <a:pt x="706" y="978"/>
                  </a:lnTo>
                  <a:lnTo>
                    <a:pt x="711" y="997"/>
                  </a:lnTo>
                  <a:lnTo>
                    <a:pt x="713" y="1004"/>
                  </a:lnTo>
                  <a:lnTo>
                    <a:pt x="718" y="1009"/>
                  </a:lnTo>
                  <a:lnTo>
                    <a:pt x="723" y="1011"/>
                  </a:lnTo>
                  <a:lnTo>
                    <a:pt x="730" y="1014"/>
                  </a:lnTo>
                  <a:lnTo>
                    <a:pt x="699" y="1014"/>
                  </a:lnTo>
                  <a:lnTo>
                    <a:pt x="666" y="1016"/>
                  </a:lnTo>
                  <a:lnTo>
                    <a:pt x="663" y="1026"/>
                  </a:lnTo>
                  <a:lnTo>
                    <a:pt x="663" y="1033"/>
                  </a:lnTo>
                  <a:lnTo>
                    <a:pt x="661" y="1042"/>
                  </a:lnTo>
                  <a:lnTo>
                    <a:pt x="663" y="1049"/>
                  </a:lnTo>
                  <a:lnTo>
                    <a:pt x="663" y="1056"/>
                  </a:lnTo>
                  <a:lnTo>
                    <a:pt x="666" y="1061"/>
                  </a:lnTo>
                  <a:lnTo>
                    <a:pt x="668" y="1068"/>
                  </a:lnTo>
                  <a:lnTo>
                    <a:pt x="671" y="1073"/>
                  </a:lnTo>
                  <a:lnTo>
                    <a:pt x="678" y="1080"/>
                  </a:lnTo>
                  <a:lnTo>
                    <a:pt x="678" y="1080"/>
                  </a:lnTo>
                  <a:lnTo>
                    <a:pt x="680" y="1082"/>
                  </a:lnTo>
                  <a:lnTo>
                    <a:pt x="680" y="1087"/>
                  </a:lnTo>
                  <a:lnTo>
                    <a:pt x="680" y="1089"/>
                  </a:lnTo>
                  <a:lnTo>
                    <a:pt x="680" y="1115"/>
                  </a:lnTo>
                  <a:lnTo>
                    <a:pt x="678" y="1104"/>
                  </a:lnTo>
                  <a:lnTo>
                    <a:pt x="675" y="1094"/>
                  </a:lnTo>
                  <a:lnTo>
                    <a:pt x="673" y="1085"/>
                  </a:lnTo>
                  <a:lnTo>
                    <a:pt x="668" y="1075"/>
                  </a:lnTo>
                  <a:lnTo>
                    <a:pt x="663" y="1068"/>
                  </a:lnTo>
                  <a:lnTo>
                    <a:pt x="661" y="1066"/>
                  </a:lnTo>
                  <a:lnTo>
                    <a:pt x="656" y="1063"/>
                  </a:lnTo>
                  <a:lnTo>
                    <a:pt x="649" y="1059"/>
                  </a:lnTo>
                  <a:lnTo>
                    <a:pt x="642" y="1059"/>
                  </a:lnTo>
                  <a:lnTo>
                    <a:pt x="637" y="1059"/>
                  </a:lnTo>
                  <a:lnTo>
                    <a:pt x="635" y="1059"/>
                  </a:lnTo>
                  <a:lnTo>
                    <a:pt x="633" y="1056"/>
                  </a:lnTo>
                  <a:lnTo>
                    <a:pt x="630" y="1056"/>
                  </a:lnTo>
                  <a:lnTo>
                    <a:pt x="623" y="1054"/>
                  </a:lnTo>
                  <a:lnTo>
                    <a:pt x="619" y="1056"/>
                  </a:lnTo>
                  <a:lnTo>
                    <a:pt x="614" y="1059"/>
                  </a:lnTo>
                  <a:lnTo>
                    <a:pt x="612" y="1063"/>
                  </a:lnTo>
                  <a:lnTo>
                    <a:pt x="604" y="1073"/>
                  </a:lnTo>
                  <a:lnTo>
                    <a:pt x="600" y="1087"/>
                  </a:lnTo>
                  <a:lnTo>
                    <a:pt x="600" y="1094"/>
                  </a:lnTo>
                  <a:lnTo>
                    <a:pt x="597" y="1101"/>
                  </a:lnTo>
                  <a:lnTo>
                    <a:pt x="597" y="1108"/>
                  </a:lnTo>
                  <a:lnTo>
                    <a:pt x="597" y="1118"/>
                  </a:lnTo>
                  <a:lnTo>
                    <a:pt x="595" y="1137"/>
                  </a:lnTo>
                  <a:lnTo>
                    <a:pt x="597" y="1153"/>
                  </a:lnTo>
                  <a:lnTo>
                    <a:pt x="597" y="1172"/>
                  </a:lnTo>
                  <a:lnTo>
                    <a:pt x="600" y="1189"/>
                  </a:lnTo>
                  <a:lnTo>
                    <a:pt x="597" y="1191"/>
                  </a:lnTo>
                  <a:lnTo>
                    <a:pt x="597" y="1191"/>
                  </a:lnTo>
                  <a:lnTo>
                    <a:pt x="597" y="1191"/>
                  </a:lnTo>
                  <a:lnTo>
                    <a:pt x="597" y="1193"/>
                  </a:lnTo>
                  <a:lnTo>
                    <a:pt x="597" y="1196"/>
                  </a:lnTo>
                  <a:lnTo>
                    <a:pt x="597" y="1198"/>
                  </a:lnTo>
                  <a:lnTo>
                    <a:pt x="595" y="1200"/>
                  </a:lnTo>
                  <a:lnTo>
                    <a:pt x="576" y="1219"/>
                  </a:lnTo>
                  <a:lnTo>
                    <a:pt x="557" y="1238"/>
                  </a:lnTo>
                  <a:lnTo>
                    <a:pt x="545" y="1250"/>
                  </a:lnTo>
                  <a:lnTo>
                    <a:pt x="536" y="1260"/>
                  </a:lnTo>
                  <a:lnTo>
                    <a:pt x="526" y="1269"/>
                  </a:lnTo>
                  <a:lnTo>
                    <a:pt x="522" y="1274"/>
                  </a:lnTo>
                  <a:lnTo>
                    <a:pt x="519" y="1278"/>
                  </a:lnTo>
                  <a:lnTo>
                    <a:pt x="517" y="1283"/>
                  </a:lnTo>
                  <a:lnTo>
                    <a:pt x="517" y="1286"/>
                  </a:lnTo>
                  <a:lnTo>
                    <a:pt x="517" y="1288"/>
                  </a:lnTo>
                  <a:lnTo>
                    <a:pt x="517" y="1290"/>
                  </a:lnTo>
                  <a:lnTo>
                    <a:pt x="519" y="1293"/>
                  </a:lnTo>
                  <a:lnTo>
                    <a:pt x="522" y="1293"/>
                  </a:lnTo>
                  <a:lnTo>
                    <a:pt x="522" y="1295"/>
                  </a:lnTo>
                  <a:lnTo>
                    <a:pt x="526" y="1295"/>
                  </a:lnTo>
                  <a:lnTo>
                    <a:pt x="529" y="1295"/>
                  </a:lnTo>
                  <a:lnTo>
                    <a:pt x="534" y="1297"/>
                  </a:lnTo>
                  <a:lnTo>
                    <a:pt x="538" y="1302"/>
                  </a:lnTo>
                  <a:lnTo>
                    <a:pt x="545" y="1307"/>
                  </a:lnTo>
                  <a:lnTo>
                    <a:pt x="552" y="1312"/>
                  </a:lnTo>
                  <a:lnTo>
                    <a:pt x="567" y="1323"/>
                  </a:lnTo>
                  <a:lnTo>
                    <a:pt x="576" y="1333"/>
                  </a:lnTo>
                  <a:lnTo>
                    <a:pt x="578" y="1333"/>
                  </a:lnTo>
                  <a:lnTo>
                    <a:pt x="578" y="1335"/>
                  </a:lnTo>
                  <a:lnTo>
                    <a:pt x="581" y="1338"/>
                  </a:lnTo>
                  <a:lnTo>
                    <a:pt x="583" y="1340"/>
                  </a:lnTo>
                  <a:lnTo>
                    <a:pt x="593" y="1347"/>
                  </a:lnTo>
                  <a:lnTo>
                    <a:pt x="607" y="1359"/>
                  </a:lnTo>
                  <a:lnTo>
                    <a:pt x="614" y="1366"/>
                  </a:lnTo>
                  <a:lnTo>
                    <a:pt x="616" y="1368"/>
                  </a:lnTo>
                  <a:lnTo>
                    <a:pt x="621" y="1371"/>
                  </a:lnTo>
                  <a:lnTo>
                    <a:pt x="621" y="1373"/>
                  </a:lnTo>
                  <a:lnTo>
                    <a:pt x="623" y="1378"/>
                  </a:lnTo>
                  <a:lnTo>
                    <a:pt x="623" y="1380"/>
                  </a:lnTo>
                  <a:lnTo>
                    <a:pt x="626" y="1382"/>
                  </a:lnTo>
                  <a:lnTo>
                    <a:pt x="626" y="1387"/>
                  </a:lnTo>
                  <a:lnTo>
                    <a:pt x="628" y="1397"/>
                  </a:lnTo>
                  <a:lnTo>
                    <a:pt x="630" y="1406"/>
                  </a:lnTo>
                  <a:lnTo>
                    <a:pt x="630" y="1415"/>
                  </a:lnTo>
                  <a:lnTo>
                    <a:pt x="630" y="1420"/>
                  </a:lnTo>
                  <a:lnTo>
                    <a:pt x="628" y="1425"/>
                  </a:lnTo>
                  <a:lnTo>
                    <a:pt x="628" y="1434"/>
                  </a:lnTo>
                  <a:lnTo>
                    <a:pt x="626" y="1437"/>
                  </a:lnTo>
                  <a:lnTo>
                    <a:pt x="623" y="1441"/>
                  </a:lnTo>
                  <a:lnTo>
                    <a:pt x="621" y="1451"/>
                  </a:lnTo>
                  <a:lnTo>
                    <a:pt x="619" y="1453"/>
                  </a:lnTo>
                  <a:lnTo>
                    <a:pt x="616" y="1458"/>
                  </a:lnTo>
                  <a:lnTo>
                    <a:pt x="614" y="1460"/>
                  </a:lnTo>
                  <a:lnTo>
                    <a:pt x="612" y="1463"/>
                  </a:lnTo>
                  <a:lnTo>
                    <a:pt x="593" y="1472"/>
                  </a:lnTo>
                  <a:lnTo>
                    <a:pt x="578" y="1484"/>
                  </a:lnTo>
                  <a:lnTo>
                    <a:pt x="562" y="1496"/>
                  </a:lnTo>
                  <a:lnTo>
                    <a:pt x="548" y="1510"/>
                  </a:lnTo>
                  <a:lnTo>
                    <a:pt x="545" y="1515"/>
                  </a:lnTo>
                  <a:lnTo>
                    <a:pt x="545" y="1517"/>
                  </a:lnTo>
                  <a:lnTo>
                    <a:pt x="548" y="1519"/>
                  </a:lnTo>
                  <a:lnTo>
                    <a:pt x="548" y="1524"/>
                  </a:lnTo>
                  <a:lnTo>
                    <a:pt x="555" y="1531"/>
                  </a:lnTo>
                  <a:lnTo>
                    <a:pt x="576" y="1552"/>
                  </a:lnTo>
                  <a:lnTo>
                    <a:pt x="578" y="1555"/>
                  </a:lnTo>
                  <a:lnTo>
                    <a:pt x="581" y="1560"/>
                  </a:lnTo>
                  <a:lnTo>
                    <a:pt x="581" y="1562"/>
                  </a:lnTo>
                  <a:lnTo>
                    <a:pt x="581" y="1562"/>
                  </a:lnTo>
                  <a:lnTo>
                    <a:pt x="581" y="1567"/>
                  </a:lnTo>
                  <a:lnTo>
                    <a:pt x="581" y="1574"/>
                  </a:lnTo>
                  <a:lnTo>
                    <a:pt x="581" y="1581"/>
                  </a:lnTo>
                  <a:lnTo>
                    <a:pt x="581" y="1583"/>
                  </a:lnTo>
                  <a:lnTo>
                    <a:pt x="578" y="1588"/>
                  </a:lnTo>
                  <a:lnTo>
                    <a:pt x="576" y="1593"/>
                  </a:lnTo>
                  <a:lnTo>
                    <a:pt x="574" y="1597"/>
                  </a:lnTo>
                  <a:lnTo>
                    <a:pt x="574" y="1597"/>
                  </a:lnTo>
                  <a:lnTo>
                    <a:pt x="574" y="1600"/>
                  </a:lnTo>
                  <a:lnTo>
                    <a:pt x="571" y="1600"/>
                  </a:lnTo>
                  <a:lnTo>
                    <a:pt x="571" y="1602"/>
                  </a:lnTo>
                  <a:lnTo>
                    <a:pt x="569" y="1604"/>
                  </a:lnTo>
                  <a:lnTo>
                    <a:pt x="562" y="1612"/>
                  </a:lnTo>
                  <a:lnTo>
                    <a:pt x="557" y="1614"/>
                  </a:lnTo>
                  <a:lnTo>
                    <a:pt x="552" y="1621"/>
                  </a:lnTo>
                  <a:lnTo>
                    <a:pt x="560" y="1628"/>
                  </a:lnTo>
                  <a:lnTo>
                    <a:pt x="567" y="1635"/>
                  </a:lnTo>
                  <a:lnTo>
                    <a:pt x="576" y="1642"/>
                  </a:lnTo>
                  <a:lnTo>
                    <a:pt x="586" y="1647"/>
                  </a:lnTo>
                  <a:lnTo>
                    <a:pt x="593" y="1649"/>
                  </a:lnTo>
                  <a:lnTo>
                    <a:pt x="604" y="1652"/>
                  </a:lnTo>
                  <a:lnTo>
                    <a:pt x="614" y="1654"/>
                  </a:lnTo>
                  <a:lnTo>
                    <a:pt x="623" y="1654"/>
                  </a:lnTo>
                  <a:lnTo>
                    <a:pt x="630" y="1654"/>
                  </a:lnTo>
                  <a:lnTo>
                    <a:pt x="640" y="1656"/>
                  </a:lnTo>
                  <a:lnTo>
                    <a:pt x="647" y="1656"/>
                  </a:lnTo>
                  <a:lnTo>
                    <a:pt x="654" y="1659"/>
                  </a:lnTo>
                  <a:lnTo>
                    <a:pt x="663" y="1659"/>
                  </a:lnTo>
                  <a:lnTo>
                    <a:pt x="671" y="1659"/>
                  </a:lnTo>
                  <a:lnTo>
                    <a:pt x="678" y="1656"/>
                  </a:lnTo>
                  <a:lnTo>
                    <a:pt x="687" y="1654"/>
                  </a:lnTo>
                  <a:lnTo>
                    <a:pt x="697" y="1652"/>
                  </a:lnTo>
                  <a:lnTo>
                    <a:pt x="704" y="1649"/>
                  </a:lnTo>
                  <a:lnTo>
                    <a:pt x="706" y="1649"/>
                  </a:lnTo>
                  <a:lnTo>
                    <a:pt x="708" y="1649"/>
                  </a:lnTo>
                  <a:lnTo>
                    <a:pt x="713" y="1638"/>
                  </a:lnTo>
                  <a:lnTo>
                    <a:pt x="718" y="1623"/>
                  </a:lnTo>
                  <a:lnTo>
                    <a:pt x="720" y="1621"/>
                  </a:lnTo>
                  <a:lnTo>
                    <a:pt x="723" y="1616"/>
                  </a:lnTo>
                  <a:lnTo>
                    <a:pt x="725" y="1612"/>
                  </a:lnTo>
                  <a:lnTo>
                    <a:pt x="727" y="1609"/>
                  </a:lnTo>
                  <a:lnTo>
                    <a:pt x="727" y="1607"/>
                  </a:lnTo>
                  <a:lnTo>
                    <a:pt x="730" y="1604"/>
                  </a:lnTo>
                  <a:lnTo>
                    <a:pt x="732" y="1597"/>
                  </a:lnTo>
                  <a:lnTo>
                    <a:pt x="732" y="1595"/>
                  </a:lnTo>
                  <a:lnTo>
                    <a:pt x="732" y="1595"/>
                  </a:lnTo>
                  <a:lnTo>
                    <a:pt x="732" y="1595"/>
                  </a:lnTo>
                  <a:lnTo>
                    <a:pt x="732" y="1595"/>
                  </a:lnTo>
                  <a:lnTo>
                    <a:pt x="732" y="1593"/>
                  </a:lnTo>
                  <a:lnTo>
                    <a:pt x="734" y="1588"/>
                  </a:lnTo>
                  <a:lnTo>
                    <a:pt x="737" y="1583"/>
                  </a:lnTo>
                  <a:lnTo>
                    <a:pt x="744" y="1571"/>
                  </a:lnTo>
                  <a:lnTo>
                    <a:pt x="751" y="1564"/>
                  </a:lnTo>
                  <a:lnTo>
                    <a:pt x="760" y="1557"/>
                  </a:lnTo>
                  <a:lnTo>
                    <a:pt x="772" y="1550"/>
                  </a:lnTo>
                  <a:lnTo>
                    <a:pt x="782" y="1545"/>
                  </a:lnTo>
                  <a:lnTo>
                    <a:pt x="793" y="1541"/>
                  </a:lnTo>
                  <a:lnTo>
                    <a:pt x="812" y="1529"/>
                  </a:lnTo>
                  <a:lnTo>
                    <a:pt x="815" y="1529"/>
                  </a:lnTo>
                  <a:lnTo>
                    <a:pt x="819" y="1529"/>
                  </a:lnTo>
                  <a:lnTo>
                    <a:pt x="822" y="1526"/>
                  </a:lnTo>
                  <a:lnTo>
                    <a:pt x="826" y="1526"/>
                  </a:lnTo>
                  <a:lnTo>
                    <a:pt x="826" y="1526"/>
                  </a:lnTo>
                  <a:lnTo>
                    <a:pt x="826" y="1526"/>
                  </a:lnTo>
                  <a:lnTo>
                    <a:pt x="826" y="1526"/>
                  </a:lnTo>
                  <a:lnTo>
                    <a:pt x="829" y="1526"/>
                  </a:lnTo>
                  <a:lnTo>
                    <a:pt x="829" y="1526"/>
                  </a:lnTo>
                  <a:lnTo>
                    <a:pt x="829" y="1526"/>
                  </a:lnTo>
                  <a:lnTo>
                    <a:pt x="831" y="1526"/>
                  </a:lnTo>
                  <a:lnTo>
                    <a:pt x="834" y="1526"/>
                  </a:lnTo>
                  <a:lnTo>
                    <a:pt x="834" y="1524"/>
                  </a:lnTo>
                  <a:lnTo>
                    <a:pt x="836" y="1524"/>
                  </a:lnTo>
                  <a:lnTo>
                    <a:pt x="838" y="1522"/>
                  </a:lnTo>
                  <a:lnTo>
                    <a:pt x="838" y="1519"/>
                  </a:lnTo>
                  <a:lnTo>
                    <a:pt x="836" y="1512"/>
                  </a:lnTo>
                  <a:lnTo>
                    <a:pt x="834" y="1508"/>
                  </a:lnTo>
                  <a:lnTo>
                    <a:pt x="831" y="1501"/>
                  </a:lnTo>
                  <a:lnTo>
                    <a:pt x="836" y="1493"/>
                  </a:lnTo>
                  <a:lnTo>
                    <a:pt x="843" y="1489"/>
                  </a:lnTo>
                  <a:lnTo>
                    <a:pt x="848" y="1484"/>
                  </a:lnTo>
                  <a:lnTo>
                    <a:pt x="857" y="1479"/>
                  </a:lnTo>
                  <a:lnTo>
                    <a:pt x="862" y="1475"/>
                  </a:lnTo>
                  <a:lnTo>
                    <a:pt x="869" y="1472"/>
                  </a:lnTo>
                  <a:lnTo>
                    <a:pt x="874" y="1470"/>
                  </a:lnTo>
                  <a:lnTo>
                    <a:pt x="881" y="1467"/>
                  </a:lnTo>
                  <a:lnTo>
                    <a:pt x="886" y="1467"/>
                  </a:lnTo>
                  <a:lnTo>
                    <a:pt x="895" y="1467"/>
                  </a:lnTo>
                  <a:lnTo>
                    <a:pt x="897" y="1465"/>
                  </a:lnTo>
                  <a:lnTo>
                    <a:pt x="897" y="1465"/>
                  </a:lnTo>
                  <a:lnTo>
                    <a:pt x="900" y="1465"/>
                  </a:lnTo>
                  <a:lnTo>
                    <a:pt x="900" y="1465"/>
                  </a:lnTo>
                  <a:lnTo>
                    <a:pt x="900" y="1465"/>
                  </a:lnTo>
                  <a:lnTo>
                    <a:pt x="902" y="1465"/>
                  </a:lnTo>
                  <a:lnTo>
                    <a:pt x="902" y="1458"/>
                  </a:lnTo>
                  <a:lnTo>
                    <a:pt x="902" y="1453"/>
                  </a:lnTo>
                  <a:lnTo>
                    <a:pt x="902" y="1444"/>
                  </a:lnTo>
                  <a:lnTo>
                    <a:pt x="902" y="1437"/>
                  </a:lnTo>
                  <a:lnTo>
                    <a:pt x="904" y="1432"/>
                  </a:lnTo>
                  <a:lnTo>
                    <a:pt x="904" y="1427"/>
                  </a:lnTo>
                  <a:lnTo>
                    <a:pt x="911" y="1415"/>
                  </a:lnTo>
                  <a:lnTo>
                    <a:pt x="914" y="1408"/>
                  </a:lnTo>
                  <a:lnTo>
                    <a:pt x="916" y="1401"/>
                  </a:lnTo>
                  <a:lnTo>
                    <a:pt x="919" y="1394"/>
                  </a:lnTo>
                  <a:lnTo>
                    <a:pt x="919" y="1387"/>
                  </a:lnTo>
                  <a:lnTo>
                    <a:pt x="916" y="1382"/>
                  </a:lnTo>
                  <a:lnTo>
                    <a:pt x="914" y="1378"/>
                  </a:lnTo>
                  <a:lnTo>
                    <a:pt x="909" y="1373"/>
                  </a:lnTo>
                  <a:lnTo>
                    <a:pt x="904" y="1368"/>
                  </a:lnTo>
                  <a:lnTo>
                    <a:pt x="900" y="1366"/>
                  </a:lnTo>
                  <a:lnTo>
                    <a:pt x="895" y="1361"/>
                  </a:lnTo>
                  <a:lnTo>
                    <a:pt x="895" y="1361"/>
                  </a:lnTo>
                  <a:lnTo>
                    <a:pt x="893" y="1354"/>
                  </a:lnTo>
                  <a:lnTo>
                    <a:pt x="893" y="1352"/>
                  </a:lnTo>
                  <a:lnTo>
                    <a:pt x="890" y="1347"/>
                  </a:lnTo>
                  <a:lnTo>
                    <a:pt x="890" y="1342"/>
                  </a:lnTo>
                  <a:lnTo>
                    <a:pt x="886" y="1338"/>
                  </a:lnTo>
                  <a:lnTo>
                    <a:pt x="883" y="1333"/>
                  </a:lnTo>
                  <a:lnTo>
                    <a:pt x="876" y="1330"/>
                  </a:lnTo>
                  <a:lnTo>
                    <a:pt x="871" y="1328"/>
                  </a:lnTo>
                  <a:lnTo>
                    <a:pt x="869" y="1328"/>
                  </a:lnTo>
                  <a:lnTo>
                    <a:pt x="860" y="1328"/>
                  </a:lnTo>
                  <a:lnTo>
                    <a:pt x="852" y="1328"/>
                  </a:lnTo>
                  <a:lnTo>
                    <a:pt x="848" y="1328"/>
                  </a:lnTo>
                  <a:lnTo>
                    <a:pt x="845" y="1328"/>
                  </a:lnTo>
                  <a:lnTo>
                    <a:pt x="841" y="1330"/>
                  </a:lnTo>
                  <a:lnTo>
                    <a:pt x="836" y="1330"/>
                  </a:lnTo>
                  <a:lnTo>
                    <a:pt x="834" y="1330"/>
                  </a:lnTo>
                  <a:lnTo>
                    <a:pt x="829" y="1330"/>
                  </a:lnTo>
                  <a:lnTo>
                    <a:pt x="824" y="1330"/>
                  </a:lnTo>
                  <a:lnTo>
                    <a:pt x="819" y="1330"/>
                  </a:lnTo>
                  <a:lnTo>
                    <a:pt x="812" y="1323"/>
                  </a:lnTo>
                  <a:lnTo>
                    <a:pt x="810" y="1321"/>
                  </a:lnTo>
                  <a:lnTo>
                    <a:pt x="808" y="1316"/>
                  </a:lnTo>
                  <a:lnTo>
                    <a:pt x="805" y="1312"/>
                  </a:lnTo>
                  <a:lnTo>
                    <a:pt x="805" y="1304"/>
                  </a:lnTo>
                  <a:lnTo>
                    <a:pt x="803" y="1295"/>
                  </a:lnTo>
                  <a:lnTo>
                    <a:pt x="800" y="1271"/>
                  </a:lnTo>
                  <a:lnTo>
                    <a:pt x="798" y="1267"/>
                  </a:lnTo>
                  <a:lnTo>
                    <a:pt x="798" y="1262"/>
                  </a:lnTo>
                  <a:lnTo>
                    <a:pt x="793" y="1255"/>
                  </a:lnTo>
                  <a:lnTo>
                    <a:pt x="791" y="1241"/>
                  </a:lnTo>
                  <a:lnTo>
                    <a:pt x="791" y="1229"/>
                  </a:lnTo>
                  <a:lnTo>
                    <a:pt x="793" y="1217"/>
                  </a:lnTo>
                  <a:lnTo>
                    <a:pt x="800" y="1205"/>
                  </a:lnTo>
                  <a:lnTo>
                    <a:pt x="803" y="1200"/>
                  </a:lnTo>
                  <a:lnTo>
                    <a:pt x="805" y="1198"/>
                  </a:lnTo>
                  <a:lnTo>
                    <a:pt x="822" y="1196"/>
                  </a:lnTo>
                  <a:lnTo>
                    <a:pt x="838" y="1196"/>
                  </a:lnTo>
                  <a:lnTo>
                    <a:pt x="838" y="1196"/>
                  </a:lnTo>
                  <a:lnTo>
                    <a:pt x="841" y="1196"/>
                  </a:lnTo>
                  <a:lnTo>
                    <a:pt x="845" y="1196"/>
                  </a:lnTo>
                  <a:lnTo>
                    <a:pt x="848" y="1196"/>
                  </a:lnTo>
                  <a:lnTo>
                    <a:pt x="850" y="1196"/>
                  </a:lnTo>
                  <a:lnTo>
                    <a:pt x="852" y="1196"/>
                  </a:lnTo>
                  <a:lnTo>
                    <a:pt x="855" y="1196"/>
                  </a:lnTo>
                  <a:lnTo>
                    <a:pt x="857" y="1193"/>
                  </a:lnTo>
                  <a:lnTo>
                    <a:pt x="857" y="1193"/>
                  </a:lnTo>
                  <a:lnTo>
                    <a:pt x="862" y="1191"/>
                  </a:lnTo>
                  <a:lnTo>
                    <a:pt x="864" y="1191"/>
                  </a:lnTo>
                  <a:lnTo>
                    <a:pt x="867" y="1189"/>
                  </a:lnTo>
                  <a:lnTo>
                    <a:pt x="869" y="1189"/>
                  </a:lnTo>
                  <a:lnTo>
                    <a:pt x="871" y="1186"/>
                  </a:lnTo>
                  <a:lnTo>
                    <a:pt x="874" y="1184"/>
                  </a:lnTo>
                  <a:lnTo>
                    <a:pt x="876" y="1179"/>
                  </a:lnTo>
                  <a:lnTo>
                    <a:pt x="878" y="1177"/>
                  </a:lnTo>
                  <a:lnTo>
                    <a:pt x="878" y="1175"/>
                  </a:lnTo>
                  <a:lnTo>
                    <a:pt x="881" y="1170"/>
                  </a:lnTo>
                  <a:lnTo>
                    <a:pt x="883" y="1165"/>
                  </a:lnTo>
                  <a:lnTo>
                    <a:pt x="883" y="1163"/>
                  </a:lnTo>
                  <a:lnTo>
                    <a:pt x="886" y="1156"/>
                  </a:lnTo>
                  <a:lnTo>
                    <a:pt x="886" y="1151"/>
                  </a:lnTo>
                  <a:lnTo>
                    <a:pt x="888" y="1146"/>
                  </a:lnTo>
                  <a:lnTo>
                    <a:pt x="893" y="1144"/>
                  </a:lnTo>
                  <a:lnTo>
                    <a:pt x="895" y="1139"/>
                  </a:lnTo>
                  <a:lnTo>
                    <a:pt x="897" y="1137"/>
                  </a:lnTo>
                  <a:lnTo>
                    <a:pt x="902" y="1134"/>
                  </a:lnTo>
                  <a:lnTo>
                    <a:pt x="907" y="1132"/>
                  </a:lnTo>
                  <a:lnTo>
                    <a:pt x="911" y="1132"/>
                  </a:lnTo>
                  <a:lnTo>
                    <a:pt x="919" y="1130"/>
                  </a:lnTo>
                  <a:lnTo>
                    <a:pt x="961" y="1130"/>
                  </a:lnTo>
                  <a:lnTo>
                    <a:pt x="1008" y="1130"/>
                  </a:lnTo>
                  <a:lnTo>
                    <a:pt x="1046" y="1132"/>
                  </a:lnTo>
                  <a:lnTo>
                    <a:pt x="1070" y="1134"/>
                  </a:lnTo>
                  <a:lnTo>
                    <a:pt x="1072" y="1134"/>
                  </a:lnTo>
                  <a:lnTo>
                    <a:pt x="1077" y="1134"/>
                  </a:lnTo>
                  <a:lnTo>
                    <a:pt x="1093" y="1132"/>
                  </a:lnTo>
                  <a:lnTo>
                    <a:pt x="1110" y="1130"/>
                  </a:lnTo>
                  <a:lnTo>
                    <a:pt x="1129" y="1130"/>
                  </a:lnTo>
                  <a:lnTo>
                    <a:pt x="1150" y="1130"/>
                  </a:lnTo>
                  <a:lnTo>
                    <a:pt x="1148" y="1125"/>
                  </a:lnTo>
                  <a:lnTo>
                    <a:pt x="1145" y="1123"/>
                  </a:lnTo>
                  <a:lnTo>
                    <a:pt x="1145" y="1111"/>
                  </a:lnTo>
                  <a:lnTo>
                    <a:pt x="1143" y="1101"/>
                  </a:lnTo>
                  <a:lnTo>
                    <a:pt x="1143" y="1089"/>
                  </a:lnTo>
                  <a:lnTo>
                    <a:pt x="1143" y="1085"/>
                  </a:lnTo>
                  <a:lnTo>
                    <a:pt x="1143" y="1082"/>
                  </a:lnTo>
                  <a:lnTo>
                    <a:pt x="1145" y="1073"/>
                  </a:lnTo>
                  <a:lnTo>
                    <a:pt x="1150" y="1068"/>
                  </a:lnTo>
                  <a:lnTo>
                    <a:pt x="1152" y="1063"/>
                  </a:lnTo>
                  <a:lnTo>
                    <a:pt x="1157" y="1059"/>
                  </a:lnTo>
                  <a:lnTo>
                    <a:pt x="1162" y="1056"/>
                  </a:lnTo>
                  <a:lnTo>
                    <a:pt x="1169" y="1054"/>
                  </a:lnTo>
                  <a:lnTo>
                    <a:pt x="1174" y="1052"/>
                  </a:lnTo>
                  <a:lnTo>
                    <a:pt x="1181" y="1052"/>
                  </a:lnTo>
                  <a:lnTo>
                    <a:pt x="1188" y="1052"/>
                  </a:lnTo>
                  <a:lnTo>
                    <a:pt x="1197" y="1052"/>
                  </a:lnTo>
                  <a:lnTo>
                    <a:pt x="1197" y="1052"/>
                  </a:lnTo>
                  <a:lnTo>
                    <a:pt x="1200" y="1052"/>
                  </a:lnTo>
                  <a:lnTo>
                    <a:pt x="1202" y="1052"/>
                  </a:lnTo>
                  <a:lnTo>
                    <a:pt x="1202" y="1052"/>
                  </a:lnTo>
                  <a:lnTo>
                    <a:pt x="1202" y="1052"/>
                  </a:lnTo>
                  <a:lnTo>
                    <a:pt x="1202" y="1052"/>
                  </a:lnTo>
                  <a:lnTo>
                    <a:pt x="1204" y="1047"/>
                  </a:lnTo>
                  <a:lnTo>
                    <a:pt x="1207" y="1042"/>
                  </a:lnTo>
                  <a:lnTo>
                    <a:pt x="1209" y="1040"/>
                  </a:lnTo>
                  <a:lnTo>
                    <a:pt x="1209" y="1035"/>
                  </a:lnTo>
                  <a:lnTo>
                    <a:pt x="1209" y="1033"/>
                  </a:lnTo>
                  <a:lnTo>
                    <a:pt x="1207" y="1030"/>
                  </a:lnTo>
                  <a:lnTo>
                    <a:pt x="1204" y="1026"/>
                  </a:lnTo>
                  <a:lnTo>
                    <a:pt x="1202" y="1026"/>
                  </a:lnTo>
                  <a:lnTo>
                    <a:pt x="1193" y="1019"/>
                  </a:lnTo>
                  <a:lnTo>
                    <a:pt x="1185" y="1014"/>
                  </a:lnTo>
                  <a:lnTo>
                    <a:pt x="1181" y="1009"/>
                  </a:lnTo>
                  <a:lnTo>
                    <a:pt x="1176" y="1004"/>
                  </a:lnTo>
                  <a:lnTo>
                    <a:pt x="1171" y="1000"/>
                  </a:lnTo>
                  <a:lnTo>
                    <a:pt x="1169" y="993"/>
                  </a:lnTo>
                  <a:lnTo>
                    <a:pt x="1169" y="988"/>
                  </a:lnTo>
                  <a:lnTo>
                    <a:pt x="1169" y="981"/>
                  </a:lnTo>
                  <a:lnTo>
                    <a:pt x="1169" y="976"/>
                  </a:lnTo>
                  <a:lnTo>
                    <a:pt x="1169" y="974"/>
                  </a:lnTo>
                  <a:lnTo>
                    <a:pt x="1171" y="960"/>
                  </a:lnTo>
                  <a:lnTo>
                    <a:pt x="1171" y="955"/>
                  </a:lnTo>
                  <a:lnTo>
                    <a:pt x="1171" y="950"/>
                  </a:lnTo>
                  <a:lnTo>
                    <a:pt x="1169" y="945"/>
                  </a:lnTo>
                  <a:lnTo>
                    <a:pt x="1164" y="941"/>
                  </a:lnTo>
                  <a:lnTo>
                    <a:pt x="1157" y="931"/>
                  </a:lnTo>
                  <a:lnTo>
                    <a:pt x="1150" y="919"/>
                  </a:lnTo>
                  <a:lnTo>
                    <a:pt x="1141" y="910"/>
                  </a:lnTo>
                  <a:lnTo>
                    <a:pt x="1136" y="905"/>
                  </a:lnTo>
                  <a:lnTo>
                    <a:pt x="1134" y="903"/>
                  </a:lnTo>
                  <a:lnTo>
                    <a:pt x="1134" y="900"/>
                  </a:lnTo>
                  <a:lnTo>
                    <a:pt x="1134" y="896"/>
                  </a:lnTo>
                  <a:lnTo>
                    <a:pt x="1134" y="891"/>
                  </a:lnTo>
                  <a:lnTo>
                    <a:pt x="1134" y="886"/>
                  </a:lnTo>
                  <a:lnTo>
                    <a:pt x="1138" y="884"/>
                  </a:lnTo>
                  <a:lnTo>
                    <a:pt x="1141" y="882"/>
                  </a:lnTo>
                  <a:lnTo>
                    <a:pt x="1145" y="882"/>
                  </a:lnTo>
                  <a:lnTo>
                    <a:pt x="1150" y="882"/>
                  </a:lnTo>
                  <a:lnTo>
                    <a:pt x="1157" y="884"/>
                  </a:lnTo>
                  <a:lnTo>
                    <a:pt x="1167" y="886"/>
                  </a:lnTo>
                  <a:lnTo>
                    <a:pt x="1178" y="891"/>
                  </a:lnTo>
                  <a:lnTo>
                    <a:pt x="1181" y="891"/>
                  </a:lnTo>
                  <a:lnTo>
                    <a:pt x="1181" y="891"/>
                  </a:lnTo>
                  <a:lnTo>
                    <a:pt x="1181" y="891"/>
                  </a:lnTo>
                  <a:lnTo>
                    <a:pt x="1183" y="891"/>
                  </a:lnTo>
                  <a:lnTo>
                    <a:pt x="1183" y="891"/>
                  </a:lnTo>
                  <a:lnTo>
                    <a:pt x="1185" y="891"/>
                  </a:lnTo>
                  <a:lnTo>
                    <a:pt x="1185" y="891"/>
                  </a:lnTo>
                  <a:lnTo>
                    <a:pt x="1185" y="893"/>
                  </a:lnTo>
                  <a:lnTo>
                    <a:pt x="1185" y="891"/>
                  </a:lnTo>
                  <a:lnTo>
                    <a:pt x="1188" y="891"/>
                  </a:lnTo>
                  <a:lnTo>
                    <a:pt x="1188" y="891"/>
                  </a:lnTo>
                  <a:lnTo>
                    <a:pt x="1190" y="891"/>
                  </a:lnTo>
                  <a:lnTo>
                    <a:pt x="1193" y="891"/>
                  </a:lnTo>
                  <a:lnTo>
                    <a:pt x="1193" y="889"/>
                  </a:lnTo>
                  <a:lnTo>
                    <a:pt x="1195" y="886"/>
                  </a:lnTo>
                  <a:lnTo>
                    <a:pt x="1195" y="884"/>
                  </a:lnTo>
                  <a:lnTo>
                    <a:pt x="1195" y="882"/>
                  </a:lnTo>
                  <a:lnTo>
                    <a:pt x="1195" y="879"/>
                  </a:lnTo>
                  <a:lnTo>
                    <a:pt x="1195" y="879"/>
                  </a:lnTo>
                  <a:lnTo>
                    <a:pt x="1195" y="877"/>
                  </a:lnTo>
                  <a:lnTo>
                    <a:pt x="1195" y="874"/>
                  </a:lnTo>
                  <a:lnTo>
                    <a:pt x="1195" y="865"/>
                  </a:lnTo>
                  <a:lnTo>
                    <a:pt x="1195" y="858"/>
                  </a:lnTo>
                  <a:lnTo>
                    <a:pt x="1195" y="853"/>
                  </a:lnTo>
                  <a:lnTo>
                    <a:pt x="1197" y="851"/>
                  </a:lnTo>
                  <a:lnTo>
                    <a:pt x="1200" y="848"/>
                  </a:lnTo>
                  <a:lnTo>
                    <a:pt x="1204" y="848"/>
                  </a:lnTo>
                  <a:lnTo>
                    <a:pt x="1209" y="851"/>
                  </a:lnTo>
                  <a:lnTo>
                    <a:pt x="1230" y="863"/>
                  </a:lnTo>
                  <a:lnTo>
                    <a:pt x="1233" y="865"/>
                  </a:lnTo>
                  <a:lnTo>
                    <a:pt x="1237" y="867"/>
                  </a:lnTo>
                  <a:lnTo>
                    <a:pt x="1242" y="872"/>
                  </a:lnTo>
                  <a:lnTo>
                    <a:pt x="1245" y="872"/>
                  </a:lnTo>
                  <a:lnTo>
                    <a:pt x="1249" y="874"/>
                  </a:lnTo>
                  <a:lnTo>
                    <a:pt x="1256" y="874"/>
                  </a:lnTo>
                  <a:lnTo>
                    <a:pt x="1259" y="874"/>
                  </a:lnTo>
                  <a:lnTo>
                    <a:pt x="1261" y="874"/>
                  </a:lnTo>
                  <a:lnTo>
                    <a:pt x="1263" y="874"/>
                  </a:lnTo>
                  <a:lnTo>
                    <a:pt x="1263" y="874"/>
                  </a:lnTo>
                  <a:lnTo>
                    <a:pt x="1263" y="874"/>
                  </a:lnTo>
                  <a:lnTo>
                    <a:pt x="1271" y="874"/>
                  </a:lnTo>
                  <a:lnTo>
                    <a:pt x="1280" y="872"/>
                  </a:lnTo>
                  <a:lnTo>
                    <a:pt x="1285" y="870"/>
                  </a:lnTo>
                  <a:lnTo>
                    <a:pt x="1292" y="867"/>
                  </a:lnTo>
                  <a:lnTo>
                    <a:pt x="1294" y="865"/>
                  </a:lnTo>
                  <a:lnTo>
                    <a:pt x="1299" y="863"/>
                  </a:lnTo>
                  <a:lnTo>
                    <a:pt x="1301" y="860"/>
                  </a:lnTo>
                  <a:lnTo>
                    <a:pt x="1304" y="858"/>
                  </a:lnTo>
                  <a:lnTo>
                    <a:pt x="1311" y="853"/>
                  </a:lnTo>
                  <a:lnTo>
                    <a:pt x="1315" y="846"/>
                  </a:lnTo>
                  <a:lnTo>
                    <a:pt x="1320" y="841"/>
                  </a:lnTo>
                  <a:lnTo>
                    <a:pt x="1327" y="834"/>
                  </a:lnTo>
                  <a:lnTo>
                    <a:pt x="1334" y="825"/>
                  </a:lnTo>
                  <a:lnTo>
                    <a:pt x="1341" y="818"/>
                  </a:lnTo>
                  <a:lnTo>
                    <a:pt x="1351" y="811"/>
                  </a:lnTo>
                  <a:lnTo>
                    <a:pt x="1363" y="806"/>
                  </a:lnTo>
                  <a:lnTo>
                    <a:pt x="1372" y="801"/>
                  </a:lnTo>
                  <a:lnTo>
                    <a:pt x="1382" y="797"/>
                  </a:lnTo>
                  <a:lnTo>
                    <a:pt x="1391" y="792"/>
                  </a:lnTo>
                  <a:lnTo>
                    <a:pt x="1398" y="787"/>
                  </a:lnTo>
                  <a:lnTo>
                    <a:pt x="1400" y="787"/>
                  </a:lnTo>
                  <a:lnTo>
                    <a:pt x="1400" y="785"/>
                  </a:lnTo>
                  <a:lnTo>
                    <a:pt x="1403" y="782"/>
                  </a:lnTo>
                  <a:lnTo>
                    <a:pt x="1405" y="780"/>
                  </a:lnTo>
                  <a:lnTo>
                    <a:pt x="1408" y="778"/>
                  </a:lnTo>
                  <a:lnTo>
                    <a:pt x="1408" y="775"/>
                  </a:lnTo>
                  <a:lnTo>
                    <a:pt x="1408" y="773"/>
                  </a:lnTo>
                  <a:lnTo>
                    <a:pt x="1408" y="768"/>
                  </a:lnTo>
                  <a:lnTo>
                    <a:pt x="1405" y="766"/>
                  </a:lnTo>
                  <a:lnTo>
                    <a:pt x="1400" y="759"/>
                  </a:lnTo>
                  <a:lnTo>
                    <a:pt x="1396" y="754"/>
                  </a:lnTo>
                  <a:lnTo>
                    <a:pt x="1391" y="749"/>
                  </a:lnTo>
                  <a:lnTo>
                    <a:pt x="1384" y="747"/>
                  </a:lnTo>
                  <a:lnTo>
                    <a:pt x="1382" y="745"/>
                  </a:lnTo>
                  <a:lnTo>
                    <a:pt x="1379" y="742"/>
                  </a:lnTo>
                  <a:lnTo>
                    <a:pt x="1377" y="737"/>
                  </a:lnTo>
                  <a:lnTo>
                    <a:pt x="1374" y="735"/>
                  </a:lnTo>
                  <a:lnTo>
                    <a:pt x="1374" y="733"/>
                  </a:lnTo>
                  <a:lnTo>
                    <a:pt x="1377" y="730"/>
                  </a:lnTo>
                  <a:lnTo>
                    <a:pt x="1382" y="723"/>
                  </a:lnTo>
                  <a:lnTo>
                    <a:pt x="1384" y="721"/>
                  </a:lnTo>
                  <a:lnTo>
                    <a:pt x="1384" y="716"/>
                  </a:lnTo>
                  <a:lnTo>
                    <a:pt x="1384" y="716"/>
                  </a:lnTo>
                  <a:lnTo>
                    <a:pt x="1386" y="714"/>
                  </a:lnTo>
                  <a:lnTo>
                    <a:pt x="1386" y="714"/>
                  </a:lnTo>
                  <a:lnTo>
                    <a:pt x="1389" y="707"/>
                  </a:lnTo>
                  <a:lnTo>
                    <a:pt x="1391" y="685"/>
                  </a:lnTo>
                  <a:lnTo>
                    <a:pt x="1393" y="678"/>
                  </a:lnTo>
                  <a:lnTo>
                    <a:pt x="1396" y="674"/>
                  </a:lnTo>
                  <a:lnTo>
                    <a:pt x="1398" y="669"/>
                  </a:lnTo>
                  <a:lnTo>
                    <a:pt x="1400" y="664"/>
                  </a:lnTo>
                  <a:lnTo>
                    <a:pt x="1405" y="662"/>
                  </a:lnTo>
                  <a:lnTo>
                    <a:pt x="1410" y="659"/>
                  </a:lnTo>
                  <a:lnTo>
                    <a:pt x="1415" y="657"/>
                  </a:lnTo>
                  <a:lnTo>
                    <a:pt x="1422" y="657"/>
                  </a:lnTo>
                  <a:lnTo>
                    <a:pt x="1422" y="655"/>
                  </a:lnTo>
                  <a:lnTo>
                    <a:pt x="1422" y="655"/>
                  </a:lnTo>
                  <a:lnTo>
                    <a:pt x="1422" y="655"/>
                  </a:lnTo>
                  <a:lnTo>
                    <a:pt x="1422" y="655"/>
                  </a:lnTo>
                  <a:lnTo>
                    <a:pt x="1422" y="655"/>
                  </a:lnTo>
                  <a:lnTo>
                    <a:pt x="1422" y="655"/>
                  </a:lnTo>
                  <a:lnTo>
                    <a:pt x="1422" y="652"/>
                  </a:lnTo>
                  <a:lnTo>
                    <a:pt x="1422" y="652"/>
                  </a:lnTo>
                  <a:lnTo>
                    <a:pt x="1422" y="652"/>
                  </a:lnTo>
                  <a:lnTo>
                    <a:pt x="1419" y="650"/>
                  </a:lnTo>
                  <a:lnTo>
                    <a:pt x="1419" y="648"/>
                  </a:lnTo>
                  <a:lnTo>
                    <a:pt x="1419" y="648"/>
                  </a:lnTo>
                  <a:lnTo>
                    <a:pt x="1424" y="643"/>
                  </a:lnTo>
                  <a:lnTo>
                    <a:pt x="1426" y="641"/>
                  </a:lnTo>
                  <a:lnTo>
                    <a:pt x="1429" y="641"/>
                  </a:lnTo>
                  <a:lnTo>
                    <a:pt x="1426" y="615"/>
                  </a:lnTo>
                  <a:lnTo>
                    <a:pt x="1424" y="610"/>
                  </a:lnTo>
                  <a:lnTo>
                    <a:pt x="1422" y="608"/>
                  </a:lnTo>
                  <a:lnTo>
                    <a:pt x="1415" y="605"/>
                  </a:lnTo>
                  <a:lnTo>
                    <a:pt x="1410" y="603"/>
                  </a:lnTo>
                  <a:lnTo>
                    <a:pt x="1408" y="603"/>
                  </a:lnTo>
                  <a:lnTo>
                    <a:pt x="1405" y="600"/>
                  </a:lnTo>
                  <a:lnTo>
                    <a:pt x="1403" y="600"/>
                  </a:lnTo>
                  <a:lnTo>
                    <a:pt x="1403" y="598"/>
                  </a:lnTo>
                  <a:lnTo>
                    <a:pt x="1400" y="596"/>
                  </a:lnTo>
                  <a:lnTo>
                    <a:pt x="1400" y="596"/>
                  </a:lnTo>
                  <a:lnTo>
                    <a:pt x="1398" y="593"/>
                  </a:lnTo>
                  <a:lnTo>
                    <a:pt x="1393" y="593"/>
                  </a:lnTo>
                  <a:lnTo>
                    <a:pt x="1391" y="593"/>
                  </a:lnTo>
                  <a:lnTo>
                    <a:pt x="1386" y="596"/>
                  </a:lnTo>
                  <a:lnTo>
                    <a:pt x="1382" y="598"/>
                  </a:lnTo>
                  <a:lnTo>
                    <a:pt x="1379" y="598"/>
                  </a:lnTo>
                  <a:lnTo>
                    <a:pt x="1374" y="600"/>
                  </a:lnTo>
                  <a:lnTo>
                    <a:pt x="1370" y="600"/>
                  </a:lnTo>
                  <a:lnTo>
                    <a:pt x="1367" y="603"/>
                  </a:lnTo>
                  <a:lnTo>
                    <a:pt x="1363" y="603"/>
                  </a:lnTo>
                  <a:lnTo>
                    <a:pt x="1358" y="603"/>
                  </a:lnTo>
                  <a:lnTo>
                    <a:pt x="1353" y="603"/>
                  </a:lnTo>
                  <a:lnTo>
                    <a:pt x="1348" y="605"/>
                  </a:lnTo>
                  <a:lnTo>
                    <a:pt x="1344" y="605"/>
                  </a:lnTo>
                  <a:lnTo>
                    <a:pt x="1339" y="608"/>
                  </a:lnTo>
                  <a:lnTo>
                    <a:pt x="1334" y="610"/>
                  </a:lnTo>
                  <a:lnTo>
                    <a:pt x="1332" y="612"/>
                  </a:lnTo>
                  <a:lnTo>
                    <a:pt x="1327" y="615"/>
                  </a:lnTo>
                  <a:lnTo>
                    <a:pt x="1325" y="615"/>
                  </a:lnTo>
                  <a:lnTo>
                    <a:pt x="1322" y="617"/>
                  </a:lnTo>
                  <a:lnTo>
                    <a:pt x="1315" y="617"/>
                  </a:lnTo>
                  <a:lnTo>
                    <a:pt x="1311" y="619"/>
                  </a:lnTo>
                  <a:lnTo>
                    <a:pt x="1301" y="622"/>
                  </a:lnTo>
                  <a:lnTo>
                    <a:pt x="1296" y="622"/>
                  </a:lnTo>
                  <a:lnTo>
                    <a:pt x="1292" y="622"/>
                  </a:lnTo>
                  <a:lnTo>
                    <a:pt x="1287" y="617"/>
                  </a:lnTo>
                  <a:lnTo>
                    <a:pt x="1287" y="615"/>
                  </a:lnTo>
                  <a:lnTo>
                    <a:pt x="1285" y="612"/>
                  </a:lnTo>
                  <a:lnTo>
                    <a:pt x="1285" y="610"/>
                  </a:lnTo>
                  <a:lnTo>
                    <a:pt x="1285" y="608"/>
                  </a:lnTo>
                  <a:lnTo>
                    <a:pt x="1285" y="603"/>
                  </a:lnTo>
                  <a:lnTo>
                    <a:pt x="1285" y="600"/>
                  </a:lnTo>
                  <a:lnTo>
                    <a:pt x="1287" y="596"/>
                  </a:lnTo>
                  <a:lnTo>
                    <a:pt x="1287" y="591"/>
                  </a:lnTo>
                  <a:lnTo>
                    <a:pt x="1289" y="584"/>
                  </a:lnTo>
                  <a:lnTo>
                    <a:pt x="1292" y="579"/>
                  </a:lnTo>
                  <a:lnTo>
                    <a:pt x="1292" y="574"/>
                  </a:lnTo>
                  <a:lnTo>
                    <a:pt x="1292" y="570"/>
                  </a:lnTo>
                  <a:lnTo>
                    <a:pt x="1292" y="565"/>
                  </a:lnTo>
                  <a:lnTo>
                    <a:pt x="1289" y="563"/>
                  </a:lnTo>
                  <a:lnTo>
                    <a:pt x="1285" y="558"/>
                  </a:lnTo>
                  <a:lnTo>
                    <a:pt x="1282" y="556"/>
                  </a:lnTo>
                  <a:lnTo>
                    <a:pt x="1275" y="553"/>
                  </a:lnTo>
                  <a:lnTo>
                    <a:pt x="1254" y="537"/>
                  </a:lnTo>
                  <a:lnTo>
                    <a:pt x="1242" y="530"/>
                  </a:lnTo>
                  <a:lnTo>
                    <a:pt x="1230" y="522"/>
                  </a:lnTo>
                  <a:lnTo>
                    <a:pt x="1228" y="520"/>
                  </a:lnTo>
                  <a:lnTo>
                    <a:pt x="1226" y="518"/>
                  </a:lnTo>
                  <a:lnTo>
                    <a:pt x="1226" y="515"/>
                  </a:lnTo>
                  <a:lnTo>
                    <a:pt x="1226" y="515"/>
                  </a:lnTo>
                  <a:lnTo>
                    <a:pt x="1228" y="513"/>
                  </a:lnTo>
                  <a:lnTo>
                    <a:pt x="1233" y="506"/>
                  </a:lnTo>
                  <a:lnTo>
                    <a:pt x="1237" y="501"/>
                  </a:lnTo>
                  <a:lnTo>
                    <a:pt x="1237" y="499"/>
                  </a:lnTo>
                  <a:lnTo>
                    <a:pt x="1237" y="499"/>
                  </a:lnTo>
                  <a:lnTo>
                    <a:pt x="1240" y="494"/>
                  </a:lnTo>
                  <a:lnTo>
                    <a:pt x="1245" y="489"/>
                  </a:lnTo>
                  <a:lnTo>
                    <a:pt x="1245" y="482"/>
                  </a:lnTo>
                  <a:lnTo>
                    <a:pt x="1245" y="480"/>
                  </a:lnTo>
                  <a:lnTo>
                    <a:pt x="1245" y="480"/>
                  </a:lnTo>
                  <a:lnTo>
                    <a:pt x="1245" y="480"/>
                  </a:lnTo>
                  <a:lnTo>
                    <a:pt x="1245" y="480"/>
                  </a:lnTo>
                  <a:lnTo>
                    <a:pt x="1247" y="478"/>
                  </a:lnTo>
                  <a:lnTo>
                    <a:pt x="1247" y="473"/>
                  </a:lnTo>
                  <a:lnTo>
                    <a:pt x="1247" y="471"/>
                  </a:lnTo>
                  <a:lnTo>
                    <a:pt x="1247" y="471"/>
                  </a:lnTo>
                  <a:lnTo>
                    <a:pt x="1247" y="471"/>
                  </a:lnTo>
                  <a:lnTo>
                    <a:pt x="1247" y="471"/>
                  </a:lnTo>
                  <a:lnTo>
                    <a:pt x="1247" y="463"/>
                  </a:lnTo>
                  <a:lnTo>
                    <a:pt x="1245" y="440"/>
                  </a:lnTo>
                  <a:lnTo>
                    <a:pt x="1242" y="416"/>
                  </a:lnTo>
                  <a:lnTo>
                    <a:pt x="1240" y="407"/>
                  </a:lnTo>
                  <a:lnTo>
                    <a:pt x="1240" y="400"/>
                  </a:lnTo>
                  <a:lnTo>
                    <a:pt x="1237" y="395"/>
                  </a:lnTo>
                  <a:lnTo>
                    <a:pt x="1235" y="390"/>
                  </a:lnTo>
                  <a:lnTo>
                    <a:pt x="1230" y="385"/>
                  </a:lnTo>
                  <a:lnTo>
                    <a:pt x="1228" y="383"/>
                  </a:lnTo>
                  <a:lnTo>
                    <a:pt x="1223" y="381"/>
                  </a:lnTo>
                  <a:lnTo>
                    <a:pt x="1216" y="381"/>
                  </a:lnTo>
                  <a:lnTo>
                    <a:pt x="1209" y="381"/>
                  </a:lnTo>
                  <a:lnTo>
                    <a:pt x="1202" y="381"/>
                  </a:lnTo>
                  <a:lnTo>
                    <a:pt x="1195" y="383"/>
                  </a:lnTo>
                  <a:lnTo>
                    <a:pt x="1190" y="383"/>
                  </a:lnTo>
                  <a:lnTo>
                    <a:pt x="1183" y="388"/>
                  </a:lnTo>
                  <a:lnTo>
                    <a:pt x="1174" y="397"/>
                  </a:lnTo>
                  <a:lnTo>
                    <a:pt x="1169" y="402"/>
                  </a:lnTo>
                  <a:lnTo>
                    <a:pt x="1167" y="383"/>
                  </a:lnTo>
                  <a:lnTo>
                    <a:pt x="1167" y="369"/>
                  </a:lnTo>
                  <a:lnTo>
                    <a:pt x="1164" y="367"/>
                  </a:lnTo>
                  <a:lnTo>
                    <a:pt x="1164" y="364"/>
                  </a:lnTo>
                  <a:lnTo>
                    <a:pt x="1164" y="362"/>
                  </a:lnTo>
                  <a:lnTo>
                    <a:pt x="1162" y="362"/>
                  </a:lnTo>
                  <a:lnTo>
                    <a:pt x="1157" y="362"/>
                  </a:lnTo>
                  <a:lnTo>
                    <a:pt x="1155" y="359"/>
                  </a:lnTo>
                  <a:lnTo>
                    <a:pt x="1152" y="357"/>
                  </a:lnTo>
                  <a:lnTo>
                    <a:pt x="1150" y="355"/>
                  </a:lnTo>
                  <a:lnTo>
                    <a:pt x="1141" y="343"/>
                  </a:lnTo>
                  <a:lnTo>
                    <a:pt x="1134" y="329"/>
                  </a:lnTo>
                  <a:lnTo>
                    <a:pt x="1124" y="315"/>
                  </a:lnTo>
                  <a:lnTo>
                    <a:pt x="1117" y="300"/>
                  </a:lnTo>
                  <a:lnTo>
                    <a:pt x="1115" y="298"/>
                  </a:lnTo>
                  <a:lnTo>
                    <a:pt x="1115" y="293"/>
                  </a:lnTo>
                  <a:lnTo>
                    <a:pt x="1115" y="289"/>
                  </a:lnTo>
                  <a:lnTo>
                    <a:pt x="1115" y="277"/>
                  </a:lnTo>
                  <a:lnTo>
                    <a:pt x="1112" y="270"/>
                  </a:lnTo>
                  <a:lnTo>
                    <a:pt x="1110" y="263"/>
                  </a:lnTo>
                  <a:lnTo>
                    <a:pt x="1105" y="256"/>
                  </a:lnTo>
                  <a:lnTo>
                    <a:pt x="1103" y="253"/>
                  </a:lnTo>
                  <a:lnTo>
                    <a:pt x="1100" y="251"/>
                  </a:lnTo>
                  <a:lnTo>
                    <a:pt x="1096" y="248"/>
                  </a:lnTo>
                  <a:lnTo>
                    <a:pt x="1072" y="246"/>
                  </a:lnTo>
                  <a:lnTo>
                    <a:pt x="1060" y="246"/>
                  </a:lnTo>
                  <a:lnTo>
                    <a:pt x="1051" y="246"/>
                  </a:lnTo>
                  <a:lnTo>
                    <a:pt x="1041" y="246"/>
                  </a:lnTo>
                  <a:lnTo>
                    <a:pt x="1041" y="227"/>
                  </a:lnTo>
                  <a:lnTo>
                    <a:pt x="1044" y="213"/>
                  </a:lnTo>
                  <a:lnTo>
                    <a:pt x="1046" y="208"/>
                  </a:lnTo>
                  <a:lnTo>
                    <a:pt x="1046" y="206"/>
                  </a:lnTo>
                  <a:lnTo>
                    <a:pt x="1048" y="206"/>
                  </a:lnTo>
                  <a:lnTo>
                    <a:pt x="1048" y="204"/>
                  </a:lnTo>
                  <a:lnTo>
                    <a:pt x="1051" y="201"/>
                  </a:lnTo>
                  <a:lnTo>
                    <a:pt x="1051" y="196"/>
                  </a:lnTo>
                  <a:lnTo>
                    <a:pt x="1051" y="194"/>
                  </a:lnTo>
                  <a:lnTo>
                    <a:pt x="1051" y="194"/>
                  </a:lnTo>
                  <a:lnTo>
                    <a:pt x="1051" y="180"/>
                  </a:lnTo>
                  <a:lnTo>
                    <a:pt x="1053" y="168"/>
                  </a:lnTo>
                  <a:lnTo>
                    <a:pt x="1056" y="163"/>
                  </a:lnTo>
                  <a:lnTo>
                    <a:pt x="1056" y="159"/>
                  </a:lnTo>
                  <a:lnTo>
                    <a:pt x="1056" y="154"/>
                  </a:lnTo>
                  <a:lnTo>
                    <a:pt x="1056" y="149"/>
                  </a:lnTo>
                  <a:lnTo>
                    <a:pt x="1051" y="140"/>
                  </a:lnTo>
                  <a:lnTo>
                    <a:pt x="1048" y="135"/>
                  </a:lnTo>
                  <a:lnTo>
                    <a:pt x="1044" y="133"/>
                  </a:lnTo>
                  <a:lnTo>
                    <a:pt x="1037" y="126"/>
                  </a:lnTo>
                  <a:lnTo>
                    <a:pt x="1030" y="116"/>
                  </a:lnTo>
                  <a:lnTo>
                    <a:pt x="1025" y="109"/>
                  </a:lnTo>
                  <a:lnTo>
                    <a:pt x="1020" y="100"/>
                  </a:lnTo>
                  <a:lnTo>
                    <a:pt x="1013" y="88"/>
                  </a:lnTo>
                  <a:lnTo>
                    <a:pt x="1013" y="88"/>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66" name="Freeform 155">
              <a:extLst>
                <a:ext uri="{FF2B5EF4-FFF2-40B4-BE49-F238E27FC236}">
                  <a16:creationId xmlns:a16="http://schemas.microsoft.com/office/drawing/2014/main" id="{740B1A2B-85BB-446C-941F-9EE72C3AFB04}"/>
                </a:ext>
              </a:extLst>
            </p:cNvPr>
            <p:cNvSpPr>
              <a:spLocks/>
            </p:cNvSpPr>
            <p:nvPr/>
          </p:nvSpPr>
          <p:spPr bwMode="auto">
            <a:xfrm>
              <a:off x="3959305" y="2919823"/>
              <a:ext cx="1157809" cy="885116"/>
            </a:xfrm>
            <a:custGeom>
              <a:avLst/>
              <a:gdLst/>
              <a:ahLst/>
              <a:cxnLst>
                <a:cxn ang="0">
                  <a:pos x="125" y="104"/>
                </a:cxn>
                <a:cxn ang="0">
                  <a:pos x="120" y="29"/>
                </a:cxn>
                <a:cxn ang="0">
                  <a:pos x="59" y="85"/>
                </a:cxn>
                <a:cxn ang="0">
                  <a:pos x="49" y="128"/>
                </a:cxn>
                <a:cxn ang="0">
                  <a:pos x="9" y="225"/>
                </a:cxn>
                <a:cxn ang="0">
                  <a:pos x="38" y="319"/>
                </a:cxn>
                <a:cxn ang="0">
                  <a:pos x="49" y="430"/>
                </a:cxn>
                <a:cxn ang="0">
                  <a:pos x="160" y="560"/>
                </a:cxn>
                <a:cxn ang="0">
                  <a:pos x="243" y="593"/>
                </a:cxn>
                <a:cxn ang="0">
                  <a:pos x="245" y="702"/>
                </a:cxn>
                <a:cxn ang="0">
                  <a:pos x="297" y="787"/>
                </a:cxn>
                <a:cxn ang="0">
                  <a:pos x="347" y="811"/>
                </a:cxn>
                <a:cxn ang="0">
                  <a:pos x="416" y="806"/>
                </a:cxn>
                <a:cxn ang="0">
                  <a:pos x="503" y="749"/>
                </a:cxn>
                <a:cxn ang="0">
                  <a:pos x="595" y="801"/>
                </a:cxn>
                <a:cxn ang="0">
                  <a:pos x="708" y="813"/>
                </a:cxn>
                <a:cxn ang="0">
                  <a:pos x="739" y="893"/>
                </a:cxn>
                <a:cxn ang="0">
                  <a:pos x="805" y="926"/>
                </a:cxn>
                <a:cxn ang="0">
                  <a:pos x="796" y="990"/>
                </a:cxn>
                <a:cxn ang="0">
                  <a:pos x="822" y="1085"/>
                </a:cxn>
                <a:cxn ang="0">
                  <a:pos x="860" y="1132"/>
                </a:cxn>
                <a:cxn ang="0">
                  <a:pos x="994" y="1141"/>
                </a:cxn>
                <a:cxn ang="0">
                  <a:pos x="975" y="1087"/>
                </a:cxn>
                <a:cxn ang="0">
                  <a:pos x="1013" y="988"/>
                </a:cxn>
                <a:cxn ang="0">
                  <a:pos x="1178" y="1073"/>
                </a:cxn>
                <a:cxn ang="0">
                  <a:pos x="1152" y="1229"/>
                </a:cxn>
                <a:cxn ang="0">
                  <a:pos x="1143" y="1323"/>
                </a:cxn>
                <a:cxn ang="0">
                  <a:pos x="1285" y="1394"/>
                </a:cxn>
                <a:cxn ang="0">
                  <a:pos x="1358" y="1290"/>
                </a:cxn>
                <a:cxn ang="0">
                  <a:pos x="1389" y="1264"/>
                </a:cxn>
                <a:cxn ang="0">
                  <a:pos x="1471" y="1236"/>
                </a:cxn>
                <a:cxn ang="0">
                  <a:pos x="1561" y="1122"/>
                </a:cxn>
                <a:cxn ang="0">
                  <a:pos x="1611" y="1158"/>
                </a:cxn>
                <a:cxn ang="0">
                  <a:pos x="1630" y="1059"/>
                </a:cxn>
                <a:cxn ang="0">
                  <a:pos x="1641" y="940"/>
                </a:cxn>
                <a:cxn ang="0">
                  <a:pos x="1653" y="829"/>
                </a:cxn>
                <a:cxn ang="0">
                  <a:pos x="1545" y="763"/>
                </a:cxn>
                <a:cxn ang="0">
                  <a:pos x="1457" y="681"/>
                </a:cxn>
                <a:cxn ang="0">
                  <a:pos x="1511" y="600"/>
                </a:cxn>
                <a:cxn ang="0">
                  <a:pos x="1573" y="567"/>
                </a:cxn>
                <a:cxn ang="0">
                  <a:pos x="1587" y="506"/>
                </a:cxn>
                <a:cxn ang="0">
                  <a:pos x="1457" y="518"/>
                </a:cxn>
                <a:cxn ang="0">
                  <a:pos x="1493" y="451"/>
                </a:cxn>
                <a:cxn ang="0">
                  <a:pos x="1452" y="347"/>
                </a:cxn>
                <a:cxn ang="0">
                  <a:pos x="1334" y="286"/>
                </a:cxn>
                <a:cxn ang="0">
                  <a:pos x="1334" y="206"/>
                </a:cxn>
                <a:cxn ang="0">
                  <a:pos x="1214" y="187"/>
                </a:cxn>
                <a:cxn ang="0">
                  <a:pos x="1134" y="206"/>
                </a:cxn>
                <a:cxn ang="0">
                  <a:pos x="1098" y="161"/>
                </a:cxn>
                <a:cxn ang="0">
                  <a:pos x="1008" y="114"/>
                </a:cxn>
                <a:cxn ang="0">
                  <a:pos x="919" y="140"/>
                </a:cxn>
                <a:cxn ang="0">
                  <a:pos x="949" y="90"/>
                </a:cxn>
                <a:cxn ang="0">
                  <a:pos x="909" y="26"/>
                </a:cxn>
                <a:cxn ang="0">
                  <a:pos x="765" y="102"/>
                </a:cxn>
                <a:cxn ang="0">
                  <a:pos x="715" y="144"/>
                </a:cxn>
                <a:cxn ang="0">
                  <a:pos x="647" y="130"/>
                </a:cxn>
                <a:cxn ang="0">
                  <a:pos x="586" y="156"/>
                </a:cxn>
                <a:cxn ang="0">
                  <a:pos x="543" y="88"/>
                </a:cxn>
                <a:cxn ang="0">
                  <a:pos x="432" y="118"/>
                </a:cxn>
                <a:cxn ang="0">
                  <a:pos x="342" y="114"/>
                </a:cxn>
                <a:cxn ang="0">
                  <a:pos x="274" y="142"/>
                </a:cxn>
              </a:cxnLst>
              <a:rect l="0" t="0" r="r" b="b"/>
              <a:pathLst>
                <a:path w="1698" h="1420">
                  <a:moveTo>
                    <a:pt x="248" y="140"/>
                  </a:moveTo>
                  <a:lnTo>
                    <a:pt x="241" y="135"/>
                  </a:lnTo>
                  <a:lnTo>
                    <a:pt x="231" y="133"/>
                  </a:lnTo>
                  <a:lnTo>
                    <a:pt x="222" y="128"/>
                  </a:lnTo>
                  <a:lnTo>
                    <a:pt x="212" y="125"/>
                  </a:lnTo>
                  <a:lnTo>
                    <a:pt x="208" y="123"/>
                  </a:lnTo>
                  <a:lnTo>
                    <a:pt x="203" y="121"/>
                  </a:lnTo>
                  <a:lnTo>
                    <a:pt x="196" y="116"/>
                  </a:lnTo>
                  <a:lnTo>
                    <a:pt x="191" y="114"/>
                  </a:lnTo>
                  <a:lnTo>
                    <a:pt x="189" y="114"/>
                  </a:lnTo>
                  <a:lnTo>
                    <a:pt x="186" y="111"/>
                  </a:lnTo>
                  <a:lnTo>
                    <a:pt x="177" y="109"/>
                  </a:lnTo>
                  <a:lnTo>
                    <a:pt x="165" y="109"/>
                  </a:lnTo>
                  <a:lnTo>
                    <a:pt x="156" y="107"/>
                  </a:lnTo>
                  <a:lnTo>
                    <a:pt x="144" y="109"/>
                  </a:lnTo>
                  <a:lnTo>
                    <a:pt x="139" y="107"/>
                  </a:lnTo>
                  <a:lnTo>
                    <a:pt x="134" y="107"/>
                  </a:lnTo>
                  <a:lnTo>
                    <a:pt x="132" y="107"/>
                  </a:lnTo>
                  <a:lnTo>
                    <a:pt x="127" y="107"/>
                  </a:lnTo>
                  <a:lnTo>
                    <a:pt x="125" y="104"/>
                  </a:lnTo>
                  <a:lnTo>
                    <a:pt x="123" y="104"/>
                  </a:lnTo>
                  <a:lnTo>
                    <a:pt x="120" y="102"/>
                  </a:lnTo>
                  <a:lnTo>
                    <a:pt x="118" y="99"/>
                  </a:lnTo>
                  <a:lnTo>
                    <a:pt x="118" y="97"/>
                  </a:lnTo>
                  <a:lnTo>
                    <a:pt x="116" y="95"/>
                  </a:lnTo>
                  <a:lnTo>
                    <a:pt x="116" y="92"/>
                  </a:lnTo>
                  <a:lnTo>
                    <a:pt x="116" y="90"/>
                  </a:lnTo>
                  <a:lnTo>
                    <a:pt x="116" y="83"/>
                  </a:lnTo>
                  <a:lnTo>
                    <a:pt x="118" y="73"/>
                  </a:lnTo>
                  <a:lnTo>
                    <a:pt x="120" y="66"/>
                  </a:lnTo>
                  <a:lnTo>
                    <a:pt x="120" y="64"/>
                  </a:lnTo>
                  <a:lnTo>
                    <a:pt x="120" y="64"/>
                  </a:lnTo>
                  <a:lnTo>
                    <a:pt x="120" y="62"/>
                  </a:lnTo>
                  <a:lnTo>
                    <a:pt x="120" y="62"/>
                  </a:lnTo>
                  <a:lnTo>
                    <a:pt x="123" y="59"/>
                  </a:lnTo>
                  <a:lnTo>
                    <a:pt x="123" y="52"/>
                  </a:lnTo>
                  <a:lnTo>
                    <a:pt x="123" y="45"/>
                  </a:lnTo>
                  <a:lnTo>
                    <a:pt x="123" y="40"/>
                  </a:lnTo>
                  <a:lnTo>
                    <a:pt x="123" y="33"/>
                  </a:lnTo>
                  <a:lnTo>
                    <a:pt x="120" y="29"/>
                  </a:lnTo>
                  <a:lnTo>
                    <a:pt x="118" y="24"/>
                  </a:lnTo>
                  <a:lnTo>
                    <a:pt x="118" y="19"/>
                  </a:lnTo>
                  <a:lnTo>
                    <a:pt x="113" y="17"/>
                  </a:lnTo>
                  <a:lnTo>
                    <a:pt x="111" y="14"/>
                  </a:lnTo>
                  <a:lnTo>
                    <a:pt x="101" y="19"/>
                  </a:lnTo>
                  <a:lnTo>
                    <a:pt x="94" y="26"/>
                  </a:lnTo>
                  <a:lnTo>
                    <a:pt x="85" y="31"/>
                  </a:lnTo>
                  <a:lnTo>
                    <a:pt x="78" y="36"/>
                  </a:lnTo>
                  <a:lnTo>
                    <a:pt x="71" y="40"/>
                  </a:lnTo>
                  <a:lnTo>
                    <a:pt x="64" y="45"/>
                  </a:lnTo>
                  <a:lnTo>
                    <a:pt x="52" y="55"/>
                  </a:lnTo>
                  <a:lnTo>
                    <a:pt x="49" y="59"/>
                  </a:lnTo>
                  <a:lnTo>
                    <a:pt x="45" y="62"/>
                  </a:lnTo>
                  <a:lnTo>
                    <a:pt x="45" y="66"/>
                  </a:lnTo>
                  <a:lnTo>
                    <a:pt x="45" y="69"/>
                  </a:lnTo>
                  <a:lnTo>
                    <a:pt x="45" y="71"/>
                  </a:lnTo>
                  <a:lnTo>
                    <a:pt x="45" y="76"/>
                  </a:lnTo>
                  <a:lnTo>
                    <a:pt x="47" y="78"/>
                  </a:lnTo>
                  <a:lnTo>
                    <a:pt x="52" y="81"/>
                  </a:lnTo>
                  <a:lnTo>
                    <a:pt x="59" y="85"/>
                  </a:lnTo>
                  <a:lnTo>
                    <a:pt x="66" y="90"/>
                  </a:lnTo>
                  <a:lnTo>
                    <a:pt x="71" y="95"/>
                  </a:lnTo>
                  <a:lnTo>
                    <a:pt x="75" y="99"/>
                  </a:lnTo>
                  <a:lnTo>
                    <a:pt x="75" y="104"/>
                  </a:lnTo>
                  <a:lnTo>
                    <a:pt x="78" y="109"/>
                  </a:lnTo>
                  <a:lnTo>
                    <a:pt x="75" y="109"/>
                  </a:lnTo>
                  <a:lnTo>
                    <a:pt x="75" y="109"/>
                  </a:lnTo>
                  <a:lnTo>
                    <a:pt x="75" y="109"/>
                  </a:lnTo>
                  <a:lnTo>
                    <a:pt x="75" y="111"/>
                  </a:lnTo>
                  <a:lnTo>
                    <a:pt x="75" y="111"/>
                  </a:lnTo>
                  <a:lnTo>
                    <a:pt x="75" y="111"/>
                  </a:lnTo>
                  <a:lnTo>
                    <a:pt x="75" y="114"/>
                  </a:lnTo>
                  <a:lnTo>
                    <a:pt x="75" y="114"/>
                  </a:lnTo>
                  <a:lnTo>
                    <a:pt x="71" y="116"/>
                  </a:lnTo>
                  <a:lnTo>
                    <a:pt x="71" y="116"/>
                  </a:lnTo>
                  <a:lnTo>
                    <a:pt x="68" y="116"/>
                  </a:lnTo>
                  <a:lnTo>
                    <a:pt x="61" y="118"/>
                  </a:lnTo>
                  <a:lnTo>
                    <a:pt x="56" y="121"/>
                  </a:lnTo>
                  <a:lnTo>
                    <a:pt x="54" y="123"/>
                  </a:lnTo>
                  <a:lnTo>
                    <a:pt x="49" y="128"/>
                  </a:lnTo>
                  <a:lnTo>
                    <a:pt x="47" y="133"/>
                  </a:lnTo>
                  <a:lnTo>
                    <a:pt x="45" y="137"/>
                  </a:lnTo>
                  <a:lnTo>
                    <a:pt x="45" y="142"/>
                  </a:lnTo>
                  <a:lnTo>
                    <a:pt x="42" y="147"/>
                  </a:lnTo>
                  <a:lnTo>
                    <a:pt x="42" y="154"/>
                  </a:lnTo>
                  <a:lnTo>
                    <a:pt x="45" y="161"/>
                  </a:lnTo>
                  <a:lnTo>
                    <a:pt x="45" y="166"/>
                  </a:lnTo>
                  <a:lnTo>
                    <a:pt x="45" y="173"/>
                  </a:lnTo>
                  <a:lnTo>
                    <a:pt x="45" y="173"/>
                  </a:lnTo>
                  <a:lnTo>
                    <a:pt x="45" y="175"/>
                  </a:lnTo>
                  <a:lnTo>
                    <a:pt x="45" y="177"/>
                  </a:lnTo>
                  <a:lnTo>
                    <a:pt x="42" y="182"/>
                  </a:lnTo>
                  <a:lnTo>
                    <a:pt x="42" y="187"/>
                  </a:lnTo>
                  <a:lnTo>
                    <a:pt x="40" y="192"/>
                  </a:lnTo>
                  <a:lnTo>
                    <a:pt x="38" y="194"/>
                  </a:lnTo>
                  <a:lnTo>
                    <a:pt x="33" y="196"/>
                  </a:lnTo>
                  <a:lnTo>
                    <a:pt x="21" y="208"/>
                  </a:lnTo>
                  <a:lnTo>
                    <a:pt x="14" y="215"/>
                  </a:lnTo>
                  <a:lnTo>
                    <a:pt x="12" y="220"/>
                  </a:lnTo>
                  <a:lnTo>
                    <a:pt x="9" y="225"/>
                  </a:lnTo>
                  <a:lnTo>
                    <a:pt x="7" y="227"/>
                  </a:lnTo>
                  <a:lnTo>
                    <a:pt x="7" y="229"/>
                  </a:lnTo>
                  <a:lnTo>
                    <a:pt x="7" y="229"/>
                  </a:lnTo>
                  <a:lnTo>
                    <a:pt x="5" y="232"/>
                  </a:lnTo>
                  <a:lnTo>
                    <a:pt x="2" y="234"/>
                  </a:lnTo>
                  <a:lnTo>
                    <a:pt x="0" y="239"/>
                  </a:lnTo>
                  <a:lnTo>
                    <a:pt x="0" y="244"/>
                  </a:lnTo>
                  <a:lnTo>
                    <a:pt x="0" y="248"/>
                  </a:lnTo>
                  <a:lnTo>
                    <a:pt x="0" y="255"/>
                  </a:lnTo>
                  <a:lnTo>
                    <a:pt x="2" y="260"/>
                  </a:lnTo>
                  <a:lnTo>
                    <a:pt x="5" y="267"/>
                  </a:lnTo>
                  <a:lnTo>
                    <a:pt x="5" y="270"/>
                  </a:lnTo>
                  <a:lnTo>
                    <a:pt x="7" y="272"/>
                  </a:lnTo>
                  <a:lnTo>
                    <a:pt x="12" y="277"/>
                  </a:lnTo>
                  <a:lnTo>
                    <a:pt x="16" y="284"/>
                  </a:lnTo>
                  <a:lnTo>
                    <a:pt x="19" y="286"/>
                  </a:lnTo>
                  <a:lnTo>
                    <a:pt x="21" y="291"/>
                  </a:lnTo>
                  <a:lnTo>
                    <a:pt x="28" y="303"/>
                  </a:lnTo>
                  <a:lnTo>
                    <a:pt x="33" y="312"/>
                  </a:lnTo>
                  <a:lnTo>
                    <a:pt x="38" y="319"/>
                  </a:lnTo>
                  <a:lnTo>
                    <a:pt x="45" y="329"/>
                  </a:lnTo>
                  <a:lnTo>
                    <a:pt x="52" y="336"/>
                  </a:lnTo>
                  <a:lnTo>
                    <a:pt x="56" y="338"/>
                  </a:lnTo>
                  <a:lnTo>
                    <a:pt x="59" y="343"/>
                  </a:lnTo>
                  <a:lnTo>
                    <a:pt x="64" y="352"/>
                  </a:lnTo>
                  <a:lnTo>
                    <a:pt x="64" y="357"/>
                  </a:lnTo>
                  <a:lnTo>
                    <a:pt x="64" y="362"/>
                  </a:lnTo>
                  <a:lnTo>
                    <a:pt x="64" y="366"/>
                  </a:lnTo>
                  <a:lnTo>
                    <a:pt x="61" y="371"/>
                  </a:lnTo>
                  <a:lnTo>
                    <a:pt x="59" y="383"/>
                  </a:lnTo>
                  <a:lnTo>
                    <a:pt x="59" y="397"/>
                  </a:lnTo>
                  <a:lnTo>
                    <a:pt x="59" y="397"/>
                  </a:lnTo>
                  <a:lnTo>
                    <a:pt x="59" y="399"/>
                  </a:lnTo>
                  <a:lnTo>
                    <a:pt x="59" y="404"/>
                  </a:lnTo>
                  <a:lnTo>
                    <a:pt x="56" y="407"/>
                  </a:lnTo>
                  <a:lnTo>
                    <a:pt x="56" y="409"/>
                  </a:lnTo>
                  <a:lnTo>
                    <a:pt x="54" y="409"/>
                  </a:lnTo>
                  <a:lnTo>
                    <a:pt x="54" y="411"/>
                  </a:lnTo>
                  <a:lnTo>
                    <a:pt x="52" y="416"/>
                  </a:lnTo>
                  <a:lnTo>
                    <a:pt x="49" y="430"/>
                  </a:lnTo>
                  <a:lnTo>
                    <a:pt x="49" y="449"/>
                  </a:lnTo>
                  <a:lnTo>
                    <a:pt x="59" y="449"/>
                  </a:lnTo>
                  <a:lnTo>
                    <a:pt x="68" y="449"/>
                  </a:lnTo>
                  <a:lnTo>
                    <a:pt x="80" y="449"/>
                  </a:lnTo>
                  <a:lnTo>
                    <a:pt x="104" y="451"/>
                  </a:lnTo>
                  <a:lnTo>
                    <a:pt x="108" y="454"/>
                  </a:lnTo>
                  <a:lnTo>
                    <a:pt x="111" y="456"/>
                  </a:lnTo>
                  <a:lnTo>
                    <a:pt x="113" y="459"/>
                  </a:lnTo>
                  <a:lnTo>
                    <a:pt x="118" y="466"/>
                  </a:lnTo>
                  <a:lnTo>
                    <a:pt x="120" y="473"/>
                  </a:lnTo>
                  <a:lnTo>
                    <a:pt x="123" y="480"/>
                  </a:lnTo>
                  <a:lnTo>
                    <a:pt x="123" y="492"/>
                  </a:lnTo>
                  <a:lnTo>
                    <a:pt x="123" y="496"/>
                  </a:lnTo>
                  <a:lnTo>
                    <a:pt x="123" y="501"/>
                  </a:lnTo>
                  <a:lnTo>
                    <a:pt x="125" y="503"/>
                  </a:lnTo>
                  <a:lnTo>
                    <a:pt x="132" y="518"/>
                  </a:lnTo>
                  <a:lnTo>
                    <a:pt x="142" y="532"/>
                  </a:lnTo>
                  <a:lnTo>
                    <a:pt x="149" y="546"/>
                  </a:lnTo>
                  <a:lnTo>
                    <a:pt x="158" y="558"/>
                  </a:lnTo>
                  <a:lnTo>
                    <a:pt x="160" y="560"/>
                  </a:lnTo>
                  <a:lnTo>
                    <a:pt x="163" y="562"/>
                  </a:lnTo>
                  <a:lnTo>
                    <a:pt x="165" y="565"/>
                  </a:lnTo>
                  <a:lnTo>
                    <a:pt x="170" y="565"/>
                  </a:lnTo>
                  <a:lnTo>
                    <a:pt x="172" y="565"/>
                  </a:lnTo>
                  <a:lnTo>
                    <a:pt x="172" y="567"/>
                  </a:lnTo>
                  <a:lnTo>
                    <a:pt x="172" y="570"/>
                  </a:lnTo>
                  <a:lnTo>
                    <a:pt x="175" y="572"/>
                  </a:lnTo>
                  <a:lnTo>
                    <a:pt x="175" y="586"/>
                  </a:lnTo>
                  <a:lnTo>
                    <a:pt x="177" y="605"/>
                  </a:lnTo>
                  <a:lnTo>
                    <a:pt x="182" y="600"/>
                  </a:lnTo>
                  <a:lnTo>
                    <a:pt x="191" y="591"/>
                  </a:lnTo>
                  <a:lnTo>
                    <a:pt x="198" y="586"/>
                  </a:lnTo>
                  <a:lnTo>
                    <a:pt x="203" y="586"/>
                  </a:lnTo>
                  <a:lnTo>
                    <a:pt x="210" y="584"/>
                  </a:lnTo>
                  <a:lnTo>
                    <a:pt x="217" y="584"/>
                  </a:lnTo>
                  <a:lnTo>
                    <a:pt x="224" y="584"/>
                  </a:lnTo>
                  <a:lnTo>
                    <a:pt x="231" y="584"/>
                  </a:lnTo>
                  <a:lnTo>
                    <a:pt x="236" y="586"/>
                  </a:lnTo>
                  <a:lnTo>
                    <a:pt x="238" y="588"/>
                  </a:lnTo>
                  <a:lnTo>
                    <a:pt x="243" y="593"/>
                  </a:lnTo>
                  <a:lnTo>
                    <a:pt x="245" y="598"/>
                  </a:lnTo>
                  <a:lnTo>
                    <a:pt x="248" y="603"/>
                  </a:lnTo>
                  <a:lnTo>
                    <a:pt x="248" y="610"/>
                  </a:lnTo>
                  <a:lnTo>
                    <a:pt x="250" y="619"/>
                  </a:lnTo>
                  <a:lnTo>
                    <a:pt x="253" y="643"/>
                  </a:lnTo>
                  <a:lnTo>
                    <a:pt x="255" y="666"/>
                  </a:lnTo>
                  <a:lnTo>
                    <a:pt x="255" y="674"/>
                  </a:lnTo>
                  <a:lnTo>
                    <a:pt x="255" y="674"/>
                  </a:lnTo>
                  <a:lnTo>
                    <a:pt x="255" y="674"/>
                  </a:lnTo>
                  <a:lnTo>
                    <a:pt x="255" y="674"/>
                  </a:lnTo>
                  <a:lnTo>
                    <a:pt x="255" y="676"/>
                  </a:lnTo>
                  <a:lnTo>
                    <a:pt x="255" y="681"/>
                  </a:lnTo>
                  <a:lnTo>
                    <a:pt x="253" y="683"/>
                  </a:lnTo>
                  <a:lnTo>
                    <a:pt x="253" y="683"/>
                  </a:lnTo>
                  <a:lnTo>
                    <a:pt x="253" y="683"/>
                  </a:lnTo>
                  <a:lnTo>
                    <a:pt x="253" y="683"/>
                  </a:lnTo>
                  <a:lnTo>
                    <a:pt x="253" y="685"/>
                  </a:lnTo>
                  <a:lnTo>
                    <a:pt x="253" y="692"/>
                  </a:lnTo>
                  <a:lnTo>
                    <a:pt x="248" y="697"/>
                  </a:lnTo>
                  <a:lnTo>
                    <a:pt x="245" y="702"/>
                  </a:lnTo>
                  <a:lnTo>
                    <a:pt x="245" y="702"/>
                  </a:lnTo>
                  <a:lnTo>
                    <a:pt x="245" y="704"/>
                  </a:lnTo>
                  <a:lnTo>
                    <a:pt x="241" y="709"/>
                  </a:lnTo>
                  <a:lnTo>
                    <a:pt x="236" y="716"/>
                  </a:lnTo>
                  <a:lnTo>
                    <a:pt x="234" y="718"/>
                  </a:lnTo>
                  <a:lnTo>
                    <a:pt x="234" y="718"/>
                  </a:lnTo>
                  <a:lnTo>
                    <a:pt x="234" y="721"/>
                  </a:lnTo>
                  <a:lnTo>
                    <a:pt x="236" y="723"/>
                  </a:lnTo>
                  <a:lnTo>
                    <a:pt x="238" y="725"/>
                  </a:lnTo>
                  <a:lnTo>
                    <a:pt x="250" y="733"/>
                  </a:lnTo>
                  <a:lnTo>
                    <a:pt x="262" y="740"/>
                  </a:lnTo>
                  <a:lnTo>
                    <a:pt x="283" y="756"/>
                  </a:lnTo>
                  <a:lnTo>
                    <a:pt x="290" y="759"/>
                  </a:lnTo>
                  <a:lnTo>
                    <a:pt x="293" y="761"/>
                  </a:lnTo>
                  <a:lnTo>
                    <a:pt x="297" y="766"/>
                  </a:lnTo>
                  <a:lnTo>
                    <a:pt x="300" y="768"/>
                  </a:lnTo>
                  <a:lnTo>
                    <a:pt x="300" y="773"/>
                  </a:lnTo>
                  <a:lnTo>
                    <a:pt x="300" y="777"/>
                  </a:lnTo>
                  <a:lnTo>
                    <a:pt x="300" y="782"/>
                  </a:lnTo>
                  <a:lnTo>
                    <a:pt x="297" y="787"/>
                  </a:lnTo>
                  <a:lnTo>
                    <a:pt x="295" y="794"/>
                  </a:lnTo>
                  <a:lnTo>
                    <a:pt x="295" y="799"/>
                  </a:lnTo>
                  <a:lnTo>
                    <a:pt x="293" y="803"/>
                  </a:lnTo>
                  <a:lnTo>
                    <a:pt x="293" y="806"/>
                  </a:lnTo>
                  <a:lnTo>
                    <a:pt x="293" y="811"/>
                  </a:lnTo>
                  <a:lnTo>
                    <a:pt x="293" y="813"/>
                  </a:lnTo>
                  <a:lnTo>
                    <a:pt x="293" y="815"/>
                  </a:lnTo>
                  <a:lnTo>
                    <a:pt x="295" y="818"/>
                  </a:lnTo>
                  <a:lnTo>
                    <a:pt x="295" y="820"/>
                  </a:lnTo>
                  <a:lnTo>
                    <a:pt x="300" y="825"/>
                  </a:lnTo>
                  <a:lnTo>
                    <a:pt x="304" y="825"/>
                  </a:lnTo>
                  <a:lnTo>
                    <a:pt x="309" y="825"/>
                  </a:lnTo>
                  <a:lnTo>
                    <a:pt x="319" y="822"/>
                  </a:lnTo>
                  <a:lnTo>
                    <a:pt x="323" y="820"/>
                  </a:lnTo>
                  <a:lnTo>
                    <a:pt x="330" y="820"/>
                  </a:lnTo>
                  <a:lnTo>
                    <a:pt x="333" y="818"/>
                  </a:lnTo>
                  <a:lnTo>
                    <a:pt x="335" y="818"/>
                  </a:lnTo>
                  <a:lnTo>
                    <a:pt x="340" y="815"/>
                  </a:lnTo>
                  <a:lnTo>
                    <a:pt x="342" y="813"/>
                  </a:lnTo>
                  <a:lnTo>
                    <a:pt x="347" y="811"/>
                  </a:lnTo>
                  <a:lnTo>
                    <a:pt x="352" y="808"/>
                  </a:lnTo>
                  <a:lnTo>
                    <a:pt x="356" y="808"/>
                  </a:lnTo>
                  <a:lnTo>
                    <a:pt x="361" y="806"/>
                  </a:lnTo>
                  <a:lnTo>
                    <a:pt x="366" y="806"/>
                  </a:lnTo>
                  <a:lnTo>
                    <a:pt x="371" y="806"/>
                  </a:lnTo>
                  <a:lnTo>
                    <a:pt x="375" y="806"/>
                  </a:lnTo>
                  <a:lnTo>
                    <a:pt x="378" y="803"/>
                  </a:lnTo>
                  <a:lnTo>
                    <a:pt x="382" y="803"/>
                  </a:lnTo>
                  <a:lnTo>
                    <a:pt x="387" y="801"/>
                  </a:lnTo>
                  <a:lnTo>
                    <a:pt x="390" y="801"/>
                  </a:lnTo>
                  <a:lnTo>
                    <a:pt x="394" y="799"/>
                  </a:lnTo>
                  <a:lnTo>
                    <a:pt x="399" y="796"/>
                  </a:lnTo>
                  <a:lnTo>
                    <a:pt x="401" y="796"/>
                  </a:lnTo>
                  <a:lnTo>
                    <a:pt x="406" y="796"/>
                  </a:lnTo>
                  <a:lnTo>
                    <a:pt x="408" y="799"/>
                  </a:lnTo>
                  <a:lnTo>
                    <a:pt x="408" y="799"/>
                  </a:lnTo>
                  <a:lnTo>
                    <a:pt x="411" y="801"/>
                  </a:lnTo>
                  <a:lnTo>
                    <a:pt x="411" y="803"/>
                  </a:lnTo>
                  <a:lnTo>
                    <a:pt x="413" y="803"/>
                  </a:lnTo>
                  <a:lnTo>
                    <a:pt x="416" y="806"/>
                  </a:lnTo>
                  <a:lnTo>
                    <a:pt x="418" y="806"/>
                  </a:lnTo>
                  <a:lnTo>
                    <a:pt x="423" y="808"/>
                  </a:lnTo>
                  <a:lnTo>
                    <a:pt x="430" y="811"/>
                  </a:lnTo>
                  <a:lnTo>
                    <a:pt x="432" y="813"/>
                  </a:lnTo>
                  <a:lnTo>
                    <a:pt x="434" y="818"/>
                  </a:lnTo>
                  <a:lnTo>
                    <a:pt x="437" y="844"/>
                  </a:lnTo>
                  <a:lnTo>
                    <a:pt x="439" y="837"/>
                  </a:lnTo>
                  <a:lnTo>
                    <a:pt x="446" y="832"/>
                  </a:lnTo>
                  <a:lnTo>
                    <a:pt x="446" y="829"/>
                  </a:lnTo>
                  <a:lnTo>
                    <a:pt x="449" y="827"/>
                  </a:lnTo>
                  <a:lnTo>
                    <a:pt x="451" y="825"/>
                  </a:lnTo>
                  <a:lnTo>
                    <a:pt x="453" y="822"/>
                  </a:lnTo>
                  <a:lnTo>
                    <a:pt x="460" y="787"/>
                  </a:lnTo>
                  <a:lnTo>
                    <a:pt x="470" y="751"/>
                  </a:lnTo>
                  <a:lnTo>
                    <a:pt x="472" y="747"/>
                  </a:lnTo>
                  <a:lnTo>
                    <a:pt x="475" y="744"/>
                  </a:lnTo>
                  <a:lnTo>
                    <a:pt x="479" y="744"/>
                  </a:lnTo>
                  <a:lnTo>
                    <a:pt x="484" y="744"/>
                  </a:lnTo>
                  <a:lnTo>
                    <a:pt x="493" y="744"/>
                  </a:lnTo>
                  <a:lnTo>
                    <a:pt x="503" y="749"/>
                  </a:lnTo>
                  <a:lnTo>
                    <a:pt x="505" y="751"/>
                  </a:lnTo>
                  <a:lnTo>
                    <a:pt x="510" y="756"/>
                  </a:lnTo>
                  <a:lnTo>
                    <a:pt x="515" y="761"/>
                  </a:lnTo>
                  <a:lnTo>
                    <a:pt x="522" y="766"/>
                  </a:lnTo>
                  <a:lnTo>
                    <a:pt x="529" y="770"/>
                  </a:lnTo>
                  <a:lnTo>
                    <a:pt x="536" y="773"/>
                  </a:lnTo>
                  <a:lnTo>
                    <a:pt x="538" y="773"/>
                  </a:lnTo>
                  <a:lnTo>
                    <a:pt x="543" y="773"/>
                  </a:lnTo>
                  <a:lnTo>
                    <a:pt x="548" y="768"/>
                  </a:lnTo>
                  <a:lnTo>
                    <a:pt x="555" y="766"/>
                  </a:lnTo>
                  <a:lnTo>
                    <a:pt x="564" y="763"/>
                  </a:lnTo>
                  <a:lnTo>
                    <a:pt x="574" y="761"/>
                  </a:lnTo>
                  <a:lnTo>
                    <a:pt x="581" y="761"/>
                  </a:lnTo>
                  <a:lnTo>
                    <a:pt x="590" y="763"/>
                  </a:lnTo>
                  <a:lnTo>
                    <a:pt x="593" y="763"/>
                  </a:lnTo>
                  <a:lnTo>
                    <a:pt x="593" y="766"/>
                  </a:lnTo>
                  <a:lnTo>
                    <a:pt x="595" y="770"/>
                  </a:lnTo>
                  <a:lnTo>
                    <a:pt x="595" y="785"/>
                  </a:lnTo>
                  <a:lnTo>
                    <a:pt x="595" y="799"/>
                  </a:lnTo>
                  <a:lnTo>
                    <a:pt x="595" y="801"/>
                  </a:lnTo>
                  <a:lnTo>
                    <a:pt x="595" y="806"/>
                  </a:lnTo>
                  <a:lnTo>
                    <a:pt x="602" y="818"/>
                  </a:lnTo>
                  <a:lnTo>
                    <a:pt x="604" y="822"/>
                  </a:lnTo>
                  <a:lnTo>
                    <a:pt x="607" y="825"/>
                  </a:lnTo>
                  <a:lnTo>
                    <a:pt x="609" y="827"/>
                  </a:lnTo>
                  <a:lnTo>
                    <a:pt x="614" y="827"/>
                  </a:lnTo>
                  <a:lnTo>
                    <a:pt x="619" y="829"/>
                  </a:lnTo>
                  <a:lnTo>
                    <a:pt x="623" y="829"/>
                  </a:lnTo>
                  <a:lnTo>
                    <a:pt x="635" y="829"/>
                  </a:lnTo>
                  <a:lnTo>
                    <a:pt x="647" y="829"/>
                  </a:lnTo>
                  <a:lnTo>
                    <a:pt x="659" y="825"/>
                  </a:lnTo>
                  <a:lnTo>
                    <a:pt x="659" y="825"/>
                  </a:lnTo>
                  <a:lnTo>
                    <a:pt x="661" y="822"/>
                  </a:lnTo>
                  <a:lnTo>
                    <a:pt x="666" y="820"/>
                  </a:lnTo>
                  <a:lnTo>
                    <a:pt x="673" y="813"/>
                  </a:lnTo>
                  <a:lnTo>
                    <a:pt x="682" y="808"/>
                  </a:lnTo>
                  <a:lnTo>
                    <a:pt x="692" y="808"/>
                  </a:lnTo>
                  <a:lnTo>
                    <a:pt x="694" y="806"/>
                  </a:lnTo>
                  <a:lnTo>
                    <a:pt x="699" y="808"/>
                  </a:lnTo>
                  <a:lnTo>
                    <a:pt x="708" y="813"/>
                  </a:lnTo>
                  <a:lnTo>
                    <a:pt x="713" y="815"/>
                  </a:lnTo>
                  <a:lnTo>
                    <a:pt x="715" y="818"/>
                  </a:lnTo>
                  <a:lnTo>
                    <a:pt x="720" y="822"/>
                  </a:lnTo>
                  <a:lnTo>
                    <a:pt x="723" y="829"/>
                  </a:lnTo>
                  <a:lnTo>
                    <a:pt x="723" y="832"/>
                  </a:lnTo>
                  <a:lnTo>
                    <a:pt x="723" y="834"/>
                  </a:lnTo>
                  <a:lnTo>
                    <a:pt x="720" y="839"/>
                  </a:lnTo>
                  <a:lnTo>
                    <a:pt x="718" y="844"/>
                  </a:lnTo>
                  <a:lnTo>
                    <a:pt x="711" y="851"/>
                  </a:lnTo>
                  <a:lnTo>
                    <a:pt x="706" y="858"/>
                  </a:lnTo>
                  <a:lnTo>
                    <a:pt x="699" y="865"/>
                  </a:lnTo>
                  <a:lnTo>
                    <a:pt x="697" y="874"/>
                  </a:lnTo>
                  <a:lnTo>
                    <a:pt x="694" y="877"/>
                  </a:lnTo>
                  <a:lnTo>
                    <a:pt x="697" y="881"/>
                  </a:lnTo>
                  <a:lnTo>
                    <a:pt x="697" y="884"/>
                  </a:lnTo>
                  <a:lnTo>
                    <a:pt x="701" y="886"/>
                  </a:lnTo>
                  <a:lnTo>
                    <a:pt x="708" y="891"/>
                  </a:lnTo>
                  <a:lnTo>
                    <a:pt x="718" y="893"/>
                  </a:lnTo>
                  <a:lnTo>
                    <a:pt x="727" y="893"/>
                  </a:lnTo>
                  <a:lnTo>
                    <a:pt x="739" y="893"/>
                  </a:lnTo>
                  <a:lnTo>
                    <a:pt x="741" y="893"/>
                  </a:lnTo>
                  <a:lnTo>
                    <a:pt x="746" y="893"/>
                  </a:lnTo>
                  <a:lnTo>
                    <a:pt x="751" y="893"/>
                  </a:lnTo>
                  <a:lnTo>
                    <a:pt x="756" y="896"/>
                  </a:lnTo>
                  <a:lnTo>
                    <a:pt x="760" y="898"/>
                  </a:lnTo>
                  <a:lnTo>
                    <a:pt x="765" y="900"/>
                  </a:lnTo>
                  <a:lnTo>
                    <a:pt x="767" y="903"/>
                  </a:lnTo>
                  <a:lnTo>
                    <a:pt x="770" y="910"/>
                  </a:lnTo>
                  <a:lnTo>
                    <a:pt x="772" y="914"/>
                  </a:lnTo>
                  <a:lnTo>
                    <a:pt x="772" y="919"/>
                  </a:lnTo>
                  <a:lnTo>
                    <a:pt x="772" y="926"/>
                  </a:lnTo>
                  <a:lnTo>
                    <a:pt x="772" y="936"/>
                  </a:lnTo>
                  <a:lnTo>
                    <a:pt x="777" y="936"/>
                  </a:lnTo>
                  <a:lnTo>
                    <a:pt x="779" y="933"/>
                  </a:lnTo>
                  <a:lnTo>
                    <a:pt x="784" y="933"/>
                  </a:lnTo>
                  <a:lnTo>
                    <a:pt x="789" y="933"/>
                  </a:lnTo>
                  <a:lnTo>
                    <a:pt x="791" y="931"/>
                  </a:lnTo>
                  <a:lnTo>
                    <a:pt x="796" y="931"/>
                  </a:lnTo>
                  <a:lnTo>
                    <a:pt x="801" y="929"/>
                  </a:lnTo>
                  <a:lnTo>
                    <a:pt x="805" y="926"/>
                  </a:lnTo>
                  <a:lnTo>
                    <a:pt x="819" y="926"/>
                  </a:lnTo>
                  <a:lnTo>
                    <a:pt x="834" y="926"/>
                  </a:lnTo>
                  <a:lnTo>
                    <a:pt x="834" y="929"/>
                  </a:lnTo>
                  <a:lnTo>
                    <a:pt x="836" y="929"/>
                  </a:lnTo>
                  <a:lnTo>
                    <a:pt x="838" y="931"/>
                  </a:lnTo>
                  <a:lnTo>
                    <a:pt x="841" y="936"/>
                  </a:lnTo>
                  <a:lnTo>
                    <a:pt x="838" y="938"/>
                  </a:lnTo>
                  <a:lnTo>
                    <a:pt x="838" y="943"/>
                  </a:lnTo>
                  <a:lnTo>
                    <a:pt x="836" y="943"/>
                  </a:lnTo>
                  <a:lnTo>
                    <a:pt x="836" y="943"/>
                  </a:lnTo>
                  <a:lnTo>
                    <a:pt x="836" y="945"/>
                  </a:lnTo>
                  <a:lnTo>
                    <a:pt x="831" y="948"/>
                  </a:lnTo>
                  <a:lnTo>
                    <a:pt x="829" y="952"/>
                  </a:lnTo>
                  <a:lnTo>
                    <a:pt x="824" y="955"/>
                  </a:lnTo>
                  <a:lnTo>
                    <a:pt x="817" y="962"/>
                  </a:lnTo>
                  <a:lnTo>
                    <a:pt x="810" y="966"/>
                  </a:lnTo>
                  <a:lnTo>
                    <a:pt x="803" y="971"/>
                  </a:lnTo>
                  <a:lnTo>
                    <a:pt x="798" y="978"/>
                  </a:lnTo>
                  <a:lnTo>
                    <a:pt x="796" y="988"/>
                  </a:lnTo>
                  <a:lnTo>
                    <a:pt x="796" y="990"/>
                  </a:lnTo>
                  <a:lnTo>
                    <a:pt x="796" y="995"/>
                  </a:lnTo>
                  <a:lnTo>
                    <a:pt x="808" y="1016"/>
                  </a:lnTo>
                  <a:lnTo>
                    <a:pt x="819" y="1040"/>
                  </a:lnTo>
                  <a:lnTo>
                    <a:pt x="819" y="1040"/>
                  </a:lnTo>
                  <a:lnTo>
                    <a:pt x="822" y="1042"/>
                  </a:lnTo>
                  <a:lnTo>
                    <a:pt x="824" y="1044"/>
                  </a:lnTo>
                  <a:lnTo>
                    <a:pt x="826" y="1044"/>
                  </a:lnTo>
                  <a:lnTo>
                    <a:pt x="831" y="1047"/>
                  </a:lnTo>
                  <a:lnTo>
                    <a:pt x="834" y="1049"/>
                  </a:lnTo>
                  <a:lnTo>
                    <a:pt x="836" y="1051"/>
                  </a:lnTo>
                  <a:lnTo>
                    <a:pt x="836" y="1054"/>
                  </a:lnTo>
                  <a:lnTo>
                    <a:pt x="836" y="1059"/>
                  </a:lnTo>
                  <a:lnTo>
                    <a:pt x="836" y="1061"/>
                  </a:lnTo>
                  <a:lnTo>
                    <a:pt x="836" y="1066"/>
                  </a:lnTo>
                  <a:lnTo>
                    <a:pt x="831" y="1073"/>
                  </a:lnTo>
                  <a:lnTo>
                    <a:pt x="829" y="1075"/>
                  </a:lnTo>
                  <a:lnTo>
                    <a:pt x="829" y="1075"/>
                  </a:lnTo>
                  <a:lnTo>
                    <a:pt x="829" y="1077"/>
                  </a:lnTo>
                  <a:lnTo>
                    <a:pt x="826" y="1077"/>
                  </a:lnTo>
                  <a:lnTo>
                    <a:pt x="822" y="1085"/>
                  </a:lnTo>
                  <a:lnTo>
                    <a:pt x="812" y="1089"/>
                  </a:lnTo>
                  <a:lnTo>
                    <a:pt x="808" y="1094"/>
                  </a:lnTo>
                  <a:lnTo>
                    <a:pt x="801" y="1099"/>
                  </a:lnTo>
                  <a:lnTo>
                    <a:pt x="796" y="1103"/>
                  </a:lnTo>
                  <a:lnTo>
                    <a:pt x="791" y="1111"/>
                  </a:lnTo>
                  <a:lnTo>
                    <a:pt x="791" y="1113"/>
                  </a:lnTo>
                  <a:lnTo>
                    <a:pt x="791" y="1113"/>
                  </a:lnTo>
                  <a:lnTo>
                    <a:pt x="791" y="1115"/>
                  </a:lnTo>
                  <a:lnTo>
                    <a:pt x="793" y="1118"/>
                  </a:lnTo>
                  <a:lnTo>
                    <a:pt x="796" y="1122"/>
                  </a:lnTo>
                  <a:lnTo>
                    <a:pt x="801" y="1125"/>
                  </a:lnTo>
                  <a:lnTo>
                    <a:pt x="805" y="1129"/>
                  </a:lnTo>
                  <a:lnTo>
                    <a:pt x="812" y="1132"/>
                  </a:lnTo>
                  <a:lnTo>
                    <a:pt x="819" y="1132"/>
                  </a:lnTo>
                  <a:lnTo>
                    <a:pt x="826" y="1134"/>
                  </a:lnTo>
                  <a:lnTo>
                    <a:pt x="834" y="1134"/>
                  </a:lnTo>
                  <a:lnTo>
                    <a:pt x="843" y="1134"/>
                  </a:lnTo>
                  <a:lnTo>
                    <a:pt x="845" y="1134"/>
                  </a:lnTo>
                  <a:lnTo>
                    <a:pt x="850" y="1132"/>
                  </a:lnTo>
                  <a:lnTo>
                    <a:pt x="860" y="1132"/>
                  </a:lnTo>
                  <a:lnTo>
                    <a:pt x="878" y="1127"/>
                  </a:lnTo>
                  <a:lnTo>
                    <a:pt x="895" y="1127"/>
                  </a:lnTo>
                  <a:lnTo>
                    <a:pt x="914" y="1127"/>
                  </a:lnTo>
                  <a:lnTo>
                    <a:pt x="933" y="1132"/>
                  </a:lnTo>
                  <a:lnTo>
                    <a:pt x="940" y="1137"/>
                  </a:lnTo>
                  <a:lnTo>
                    <a:pt x="949" y="1141"/>
                  </a:lnTo>
                  <a:lnTo>
                    <a:pt x="952" y="1141"/>
                  </a:lnTo>
                  <a:lnTo>
                    <a:pt x="956" y="1144"/>
                  </a:lnTo>
                  <a:lnTo>
                    <a:pt x="961" y="1146"/>
                  </a:lnTo>
                  <a:lnTo>
                    <a:pt x="966" y="1146"/>
                  </a:lnTo>
                  <a:lnTo>
                    <a:pt x="968" y="1148"/>
                  </a:lnTo>
                  <a:lnTo>
                    <a:pt x="975" y="1148"/>
                  </a:lnTo>
                  <a:lnTo>
                    <a:pt x="980" y="1146"/>
                  </a:lnTo>
                  <a:lnTo>
                    <a:pt x="982" y="1146"/>
                  </a:lnTo>
                  <a:lnTo>
                    <a:pt x="982" y="1146"/>
                  </a:lnTo>
                  <a:lnTo>
                    <a:pt x="985" y="1146"/>
                  </a:lnTo>
                  <a:lnTo>
                    <a:pt x="985" y="1146"/>
                  </a:lnTo>
                  <a:lnTo>
                    <a:pt x="987" y="1146"/>
                  </a:lnTo>
                  <a:lnTo>
                    <a:pt x="992" y="1141"/>
                  </a:lnTo>
                  <a:lnTo>
                    <a:pt x="994" y="1141"/>
                  </a:lnTo>
                  <a:lnTo>
                    <a:pt x="997" y="1139"/>
                  </a:lnTo>
                  <a:lnTo>
                    <a:pt x="999" y="1139"/>
                  </a:lnTo>
                  <a:lnTo>
                    <a:pt x="999" y="1139"/>
                  </a:lnTo>
                  <a:lnTo>
                    <a:pt x="999" y="1137"/>
                  </a:lnTo>
                  <a:lnTo>
                    <a:pt x="999" y="1137"/>
                  </a:lnTo>
                  <a:lnTo>
                    <a:pt x="999" y="1137"/>
                  </a:lnTo>
                  <a:lnTo>
                    <a:pt x="1001" y="1134"/>
                  </a:lnTo>
                  <a:lnTo>
                    <a:pt x="1004" y="1132"/>
                  </a:lnTo>
                  <a:lnTo>
                    <a:pt x="1004" y="1129"/>
                  </a:lnTo>
                  <a:lnTo>
                    <a:pt x="1004" y="1127"/>
                  </a:lnTo>
                  <a:lnTo>
                    <a:pt x="1001" y="1120"/>
                  </a:lnTo>
                  <a:lnTo>
                    <a:pt x="1001" y="1118"/>
                  </a:lnTo>
                  <a:lnTo>
                    <a:pt x="999" y="1115"/>
                  </a:lnTo>
                  <a:lnTo>
                    <a:pt x="997" y="1111"/>
                  </a:lnTo>
                  <a:lnTo>
                    <a:pt x="992" y="1108"/>
                  </a:lnTo>
                  <a:lnTo>
                    <a:pt x="987" y="1106"/>
                  </a:lnTo>
                  <a:lnTo>
                    <a:pt x="982" y="1103"/>
                  </a:lnTo>
                  <a:lnTo>
                    <a:pt x="975" y="1103"/>
                  </a:lnTo>
                  <a:lnTo>
                    <a:pt x="971" y="1106"/>
                  </a:lnTo>
                  <a:lnTo>
                    <a:pt x="975" y="1087"/>
                  </a:lnTo>
                  <a:lnTo>
                    <a:pt x="978" y="1068"/>
                  </a:lnTo>
                  <a:lnTo>
                    <a:pt x="980" y="1059"/>
                  </a:lnTo>
                  <a:lnTo>
                    <a:pt x="982" y="1047"/>
                  </a:lnTo>
                  <a:lnTo>
                    <a:pt x="987" y="1037"/>
                  </a:lnTo>
                  <a:lnTo>
                    <a:pt x="992" y="1033"/>
                  </a:lnTo>
                  <a:lnTo>
                    <a:pt x="992" y="1030"/>
                  </a:lnTo>
                  <a:lnTo>
                    <a:pt x="992" y="1028"/>
                  </a:lnTo>
                  <a:lnTo>
                    <a:pt x="994" y="1028"/>
                  </a:lnTo>
                  <a:lnTo>
                    <a:pt x="997" y="1026"/>
                  </a:lnTo>
                  <a:lnTo>
                    <a:pt x="999" y="1023"/>
                  </a:lnTo>
                  <a:lnTo>
                    <a:pt x="1001" y="1018"/>
                  </a:lnTo>
                  <a:lnTo>
                    <a:pt x="1001" y="1016"/>
                  </a:lnTo>
                  <a:lnTo>
                    <a:pt x="1001" y="1014"/>
                  </a:lnTo>
                  <a:lnTo>
                    <a:pt x="1004" y="1011"/>
                  </a:lnTo>
                  <a:lnTo>
                    <a:pt x="1004" y="1007"/>
                  </a:lnTo>
                  <a:lnTo>
                    <a:pt x="1006" y="997"/>
                  </a:lnTo>
                  <a:lnTo>
                    <a:pt x="1006" y="992"/>
                  </a:lnTo>
                  <a:lnTo>
                    <a:pt x="1008" y="992"/>
                  </a:lnTo>
                  <a:lnTo>
                    <a:pt x="1011" y="990"/>
                  </a:lnTo>
                  <a:lnTo>
                    <a:pt x="1013" y="988"/>
                  </a:lnTo>
                  <a:lnTo>
                    <a:pt x="1018" y="988"/>
                  </a:lnTo>
                  <a:lnTo>
                    <a:pt x="1023" y="988"/>
                  </a:lnTo>
                  <a:lnTo>
                    <a:pt x="1032" y="990"/>
                  </a:lnTo>
                  <a:lnTo>
                    <a:pt x="1056" y="995"/>
                  </a:lnTo>
                  <a:lnTo>
                    <a:pt x="1060" y="997"/>
                  </a:lnTo>
                  <a:lnTo>
                    <a:pt x="1067" y="1000"/>
                  </a:lnTo>
                  <a:lnTo>
                    <a:pt x="1079" y="1004"/>
                  </a:lnTo>
                  <a:lnTo>
                    <a:pt x="1105" y="1014"/>
                  </a:lnTo>
                  <a:lnTo>
                    <a:pt x="1131" y="1023"/>
                  </a:lnTo>
                  <a:lnTo>
                    <a:pt x="1136" y="1028"/>
                  </a:lnTo>
                  <a:lnTo>
                    <a:pt x="1143" y="1033"/>
                  </a:lnTo>
                  <a:lnTo>
                    <a:pt x="1143" y="1033"/>
                  </a:lnTo>
                  <a:lnTo>
                    <a:pt x="1145" y="1035"/>
                  </a:lnTo>
                  <a:lnTo>
                    <a:pt x="1155" y="1040"/>
                  </a:lnTo>
                  <a:lnTo>
                    <a:pt x="1157" y="1044"/>
                  </a:lnTo>
                  <a:lnTo>
                    <a:pt x="1162" y="1049"/>
                  </a:lnTo>
                  <a:lnTo>
                    <a:pt x="1169" y="1056"/>
                  </a:lnTo>
                  <a:lnTo>
                    <a:pt x="1174" y="1061"/>
                  </a:lnTo>
                  <a:lnTo>
                    <a:pt x="1176" y="1068"/>
                  </a:lnTo>
                  <a:lnTo>
                    <a:pt x="1178" y="1073"/>
                  </a:lnTo>
                  <a:lnTo>
                    <a:pt x="1181" y="1077"/>
                  </a:lnTo>
                  <a:lnTo>
                    <a:pt x="1178" y="1092"/>
                  </a:lnTo>
                  <a:lnTo>
                    <a:pt x="1176" y="1125"/>
                  </a:lnTo>
                  <a:lnTo>
                    <a:pt x="1174" y="1134"/>
                  </a:lnTo>
                  <a:lnTo>
                    <a:pt x="1164" y="1181"/>
                  </a:lnTo>
                  <a:lnTo>
                    <a:pt x="1164" y="1181"/>
                  </a:lnTo>
                  <a:lnTo>
                    <a:pt x="1162" y="1184"/>
                  </a:lnTo>
                  <a:lnTo>
                    <a:pt x="1162" y="1184"/>
                  </a:lnTo>
                  <a:lnTo>
                    <a:pt x="1162" y="1189"/>
                  </a:lnTo>
                  <a:lnTo>
                    <a:pt x="1162" y="1191"/>
                  </a:lnTo>
                  <a:lnTo>
                    <a:pt x="1162" y="1196"/>
                  </a:lnTo>
                  <a:lnTo>
                    <a:pt x="1160" y="1200"/>
                  </a:lnTo>
                  <a:lnTo>
                    <a:pt x="1160" y="1200"/>
                  </a:lnTo>
                  <a:lnTo>
                    <a:pt x="1160" y="1203"/>
                  </a:lnTo>
                  <a:lnTo>
                    <a:pt x="1160" y="1205"/>
                  </a:lnTo>
                  <a:lnTo>
                    <a:pt x="1157" y="1210"/>
                  </a:lnTo>
                  <a:lnTo>
                    <a:pt x="1157" y="1214"/>
                  </a:lnTo>
                  <a:lnTo>
                    <a:pt x="1155" y="1224"/>
                  </a:lnTo>
                  <a:lnTo>
                    <a:pt x="1152" y="1226"/>
                  </a:lnTo>
                  <a:lnTo>
                    <a:pt x="1152" y="1229"/>
                  </a:lnTo>
                  <a:lnTo>
                    <a:pt x="1150" y="1233"/>
                  </a:lnTo>
                  <a:lnTo>
                    <a:pt x="1148" y="1238"/>
                  </a:lnTo>
                  <a:lnTo>
                    <a:pt x="1145" y="1243"/>
                  </a:lnTo>
                  <a:lnTo>
                    <a:pt x="1143" y="1252"/>
                  </a:lnTo>
                  <a:lnTo>
                    <a:pt x="1143" y="1255"/>
                  </a:lnTo>
                  <a:lnTo>
                    <a:pt x="1145" y="1259"/>
                  </a:lnTo>
                  <a:lnTo>
                    <a:pt x="1150" y="1269"/>
                  </a:lnTo>
                  <a:lnTo>
                    <a:pt x="1152" y="1274"/>
                  </a:lnTo>
                  <a:lnTo>
                    <a:pt x="1155" y="1276"/>
                  </a:lnTo>
                  <a:lnTo>
                    <a:pt x="1157" y="1278"/>
                  </a:lnTo>
                  <a:lnTo>
                    <a:pt x="1162" y="1281"/>
                  </a:lnTo>
                  <a:lnTo>
                    <a:pt x="1164" y="1283"/>
                  </a:lnTo>
                  <a:lnTo>
                    <a:pt x="1167" y="1285"/>
                  </a:lnTo>
                  <a:lnTo>
                    <a:pt x="1169" y="1290"/>
                  </a:lnTo>
                  <a:lnTo>
                    <a:pt x="1169" y="1295"/>
                  </a:lnTo>
                  <a:lnTo>
                    <a:pt x="1167" y="1297"/>
                  </a:lnTo>
                  <a:lnTo>
                    <a:pt x="1167" y="1300"/>
                  </a:lnTo>
                  <a:lnTo>
                    <a:pt x="1160" y="1307"/>
                  </a:lnTo>
                  <a:lnTo>
                    <a:pt x="1152" y="1314"/>
                  </a:lnTo>
                  <a:lnTo>
                    <a:pt x="1143" y="1323"/>
                  </a:lnTo>
                  <a:lnTo>
                    <a:pt x="1134" y="1333"/>
                  </a:lnTo>
                  <a:lnTo>
                    <a:pt x="1131" y="1335"/>
                  </a:lnTo>
                  <a:lnTo>
                    <a:pt x="1141" y="1335"/>
                  </a:lnTo>
                  <a:lnTo>
                    <a:pt x="1152" y="1337"/>
                  </a:lnTo>
                  <a:lnTo>
                    <a:pt x="1155" y="1337"/>
                  </a:lnTo>
                  <a:lnTo>
                    <a:pt x="1157" y="1340"/>
                  </a:lnTo>
                  <a:lnTo>
                    <a:pt x="1160" y="1340"/>
                  </a:lnTo>
                  <a:lnTo>
                    <a:pt x="1162" y="1344"/>
                  </a:lnTo>
                  <a:lnTo>
                    <a:pt x="1164" y="1352"/>
                  </a:lnTo>
                  <a:lnTo>
                    <a:pt x="1167" y="1356"/>
                  </a:lnTo>
                  <a:lnTo>
                    <a:pt x="1167" y="1363"/>
                  </a:lnTo>
                  <a:lnTo>
                    <a:pt x="1167" y="1385"/>
                  </a:lnTo>
                  <a:lnTo>
                    <a:pt x="1186" y="1380"/>
                  </a:lnTo>
                  <a:lnTo>
                    <a:pt x="1209" y="1378"/>
                  </a:lnTo>
                  <a:lnTo>
                    <a:pt x="1214" y="1378"/>
                  </a:lnTo>
                  <a:lnTo>
                    <a:pt x="1221" y="1380"/>
                  </a:lnTo>
                  <a:lnTo>
                    <a:pt x="1237" y="1382"/>
                  </a:lnTo>
                  <a:lnTo>
                    <a:pt x="1252" y="1387"/>
                  </a:lnTo>
                  <a:lnTo>
                    <a:pt x="1268" y="1389"/>
                  </a:lnTo>
                  <a:lnTo>
                    <a:pt x="1285" y="1394"/>
                  </a:lnTo>
                  <a:lnTo>
                    <a:pt x="1287" y="1394"/>
                  </a:lnTo>
                  <a:lnTo>
                    <a:pt x="1292" y="1396"/>
                  </a:lnTo>
                  <a:lnTo>
                    <a:pt x="1294" y="1396"/>
                  </a:lnTo>
                  <a:lnTo>
                    <a:pt x="1297" y="1401"/>
                  </a:lnTo>
                  <a:lnTo>
                    <a:pt x="1308" y="1418"/>
                  </a:lnTo>
                  <a:lnTo>
                    <a:pt x="1311" y="1420"/>
                  </a:lnTo>
                  <a:lnTo>
                    <a:pt x="1311" y="1420"/>
                  </a:lnTo>
                  <a:lnTo>
                    <a:pt x="1320" y="1415"/>
                  </a:lnTo>
                  <a:lnTo>
                    <a:pt x="1323" y="1415"/>
                  </a:lnTo>
                  <a:lnTo>
                    <a:pt x="1327" y="1413"/>
                  </a:lnTo>
                  <a:lnTo>
                    <a:pt x="1332" y="1413"/>
                  </a:lnTo>
                  <a:lnTo>
                    <a:pt x="1334" y="1411"/>
                  </a:lnTo>
                  <a:lnTo>
                    <a:pt x="1339" y="1408"/>
                  </a:lnTo>
                  <a:lnTo>
                    <a:pt x="1341" y="1408"/>
                  </a:lnTo>
                  <a:lnTo>
                    <a:pt x="1344" y="1406"/>
                  </a:lnTo>
                  <a:lnTo>
                    <a:pt x="1346" y="1403"/>
                  </a:lnTo>
                  <a:lnTo>
                    <a:pt x="1346" y="1401"/>
                  </a:lnTo>
                  <a:lnTo>
                    <a:pt x="1346" y="1399"/>
                  </a:lnTo>
                  <a:lnTo>
                    <a:pt x="1358" y="1292"/>
                  </a:lnTo>
                  <a:lnTo>
                    <a:pt x="1358" y="1290"/>
                  </a:lnTo>
                  <a:lnTo>
                    <a:pt x="1360" y="1288"/>
                  </a:lnTo>
                  <a:lnTo>
                    <a:pt x="1360" y="1285"/>
                  </a:lnTo>
                  <a:lnTo>
                    <a:pt x="1363" y="1285"/>
                  </a:lnTo>
                  <a:lnTo>
                    <a:pt x="1367" y="1285"/>
                  </a:lnTo>
                  <a:lnTo>
                    <a:pt x="1370" y="1283"/>
                  </a:lnTo>
                  <a:lnTo>
                    <a:pt x="1372" y="1283"/>
                  </a:lnTo>
                  <a:lnTo>
                    <a:pt x="1374" y="1283"/>
                  </a:lnTo>
                  <a:lnTo>
                    <a:pt x="1377" y="1281"/>
                  </a:lnTo>
                  <a:lnTo>
                    <a:pt x="1379" y="1281"/>
                  </a:lnTo>
                  <a:lnTo>
                    <a:pt x="1379" y="1278"/>
                  </a:lnTo>
                  <a:lnTo>
                    <a:pt x="1382" y="1276"/>
                  </a:lnTo>
                  <a:lnTo>
                    <a:pt x="1382" y="1276"/>
                  </a:lnTo>
                  <a:lnTo>
                    <a:pt x="1382" y="1276"/>
                  </a:lnTo>
                  <a:lnTo>
                    <a:pt x="1382" y="1276"/>
                  </a:lnTo>
                  <a:lnTo>
                    <a:pt x="1384" y="1274"/>
                  </a:lnTo>
                  <a:lnTo>
                    <a:pt x="1384" y="1274"/>
                  </a:lnTo>
                  <a:lnTo>
                    <a:pt x="1384" y="1274"/>
                  </a:lnTo>
                  <a:lnTo>
                    <a:pt x="1384" y="1274"/>
                  </a:lnTo>
                  <a:lnTo>
                    <a:pt x="1384" y="1271"/>
                  </a:lnTo>
                  <a:lnTo>
                    <a:pt x="1389" y="1264"/>
                  </a:lnTo>
                  <a:lnTo>
                    <a:pt x="1389" y="1262"/>
                  </a:lnTo>
                  <a:lnTo>
                    <a:pt x="1393" y="1259"/>
                  </a:lnTo>
                  <a:lnTo>
                    <a:pt x="1398" y="1255"/>
                  </a:lnTo>
                  <a:lnTo>
                    <a:pt x="1403" y="1248"/>
                  </a:lnTo>
                  <a:lnTo>
                    <a:pt x="1405" y="1243"/>
                  </a:lnTo>
                  <a:lnTo>
                    <a:pt x="1412" y="1240"/>
                  </a:lnTo>
                  <a:lnTo>
                    <a:pt x="1417" y="1238"/>
                  </a:lnTo>
                  <a:lnTo>
                    <a:pt x="1424" y="1236"/>
                  </a:lnTo>
                  <a:lnTo>
                    <a:pt x="1429" y="1233"/>
                  </a:lnTo>
                  <a:lnTo>
                    <a:pt x="1436" y="1233"/>
                  </a:lnTo>
                  <a:lnTo>
                    <a:pt x="1445" y="1236"/>
                  </a:lnTo>
                  <a:lnTo>
                    <a:pt x="1452" y="1236"/>
                  </a:lnTo>
                  <a:lnTo>
                    <a:pt x="1457" y="1238"/>
                  </a:lnTo>
                  <a:lnTo>
                    <a:pt x="1462" y="1238"/>
                  </a:lnTo>
                  <a:lnTo>
                    <a:pt x="1462" y="1236"/>
                  </a:lnTo>
                  <a:lnTo>
                    <a:pt x="1462" y="1236"/>
                  </a:lnTo>
                  <a:lnTo>
                    <a:pt x="1462" y="1236"/>
                  </a:lnTo>
                  <a:lnTo>
                    <a:pt x="1464" y="1236"/>
                  </a:lnTo>
                  <a:lnTo>
                    <a:pt x="1469" y="1236"/>
                  </a:lnTo>
                  <a:lnTo>
                    <a:pt x="1471" y="1236"/>
                  </a:lnTo>
                  <a:lnTo>
                    <a:pt x="1474" y="1233"/>
                  </a:lnTo>
                  <a:lnTo>
                    <a:pt x="1476" y="1231"/>
                  </a:lnTo>
                  <a:lnTo>
                    <a:pt x="1476" y="1231"/>
                  </a:lnTo>
                  <a:lnTo>
                    <a:pt x="1478" y="1229"/>
                  </a:lnTo>
                  <a:lnTo>
                    <a:pt x="1485" y="1217"/>
                  </a:lnTo>
                  <a:lnTo>
                    <a:pt x="1495" y="1207"/>
                  </a:lnTo>
                  <a:lnTo>
                    <a:pt x="1504" y="1198"/>
                  </a:lnTo>
                  <a:lnTo>
                    <a:pt x="1514" y="1186"/>
                  </a:lnTo>
                  <a:lnTo>
                    <a:pt x="1516" y="1184"/>
                  </a:lnTo>
                  <a:lnTo>
                    <a:pt x="1519" y="1179"/>
                  </a:lnTo>
                  <a:lnTo>
                    <a:pt x="1521" y="1174"/>
                  </a:lnTo>
                  <a:lnTo>
                    <a:pt x="1521" y="1165"/>
                  </a:lnTo>
                  <a:lnTo>
                    <a:pt x="1523" y="1158"/>
                  </a:lnTo>
                  <a:lnTo>
                    <a:pt x="1528" y="1151"/>
                  </a:lnTo>
                  <a:lnTo>
                    <a:pt x="1530" y="1146"/>
                  </a:lnTo>
                  <a:lnTo>
                    <a:pt x="1537" y="1141"/>
                  </a:lnTo>
                  <a:lnTo>
                    <a:pt x="1542" y="1137"/>
                  </a:lnTo>
                  <a:lnTo>
                    <a:pt x="1552" y="1129"/>
                  </a:lnTo>
                  <a:lnTo>
                    <a:pt x="1559" y="1125"/>
                  </a:lnTo>
                  <a:lnTo>
                    <a:pt x="1561" y="1122"/>
                  </a:lnTo>
                  <a:lnTo>
                    <a:pt x="1566" y="1120"/>
                  </a:lnTo>
                  <a:lnTo>
                    <a:pt x="1568" y="1120"/>
                  </a:lnTo>
                  <a:lnTo>
                    <a:pt x="1573" y="1120"/>
                  </a:lnTo>
                  <a:lnTo>
                    <a:pt x="1575" y="1118"/>
                  </a:lnTo>
                  <a:lnTo>
                    <a:pt x="1580" y="1118"/>
                  </a:lnTo>
                  <a:lnTo>
                    <a:pt x="1582" y="1120"/>
                  </a:lnTo>
                  <a:lnTo>
                    <a:pt x="1585" y="1120"/>
                  </a:lnTo>
                  <a:lnTo>
                    <a:pt x="1589" y="1122"/>
                  </a:lnTo>
                  <a:lnTo>
                    <a:pt x="1592" y="1125"/>
                  </a:lnTo>
                  <a:lnTo>
                    <a:pt x="1592" y="1127"/>
                  </a:lnTo>
                  <a:lnTo>
                    <a:pt x="1594" y="1132"/>
                  </a:lnTo>
                  <a:lnTo>
                    <a:pt x="1594" y="1137"/>
                  </a:lnTo>
                  <a:lnTo>
                    <a:pt x="1594" y="1144"/>
                  </a:lnTo>
                  <a:lnTo>
                    <a:pt x="1596" y="1148"/>
                  </a:lnTo>
                  <a:lnTo>
                    <a:pt x="1599" y="1151"/>
                  </a:lnTo>
                  <a:lnTo>
                    <a:pt x="1599" y="1155"/>
                  </a:lnTo>
                  <a:lnTo>
                    <a:pt x="1601" y="1158"/>
                  </a:lnTo>
                  <a:lnTo>
                    <a:pt x="1606" y="1160"/>
                  </a:lnTo>
                  <a:lnTo>
                    <a:pt x="1608" y="1160"/>
                  </a:lnTo>
                  <a:lnTo>
                    <a:pt x="1611" y="1158"/>
                  </a:lnTo>
                  <a:lnTo>
                    <a:pt x="1615" y="1155"/>
                  </a:lnTo>
                  <a:lnTo>
                    <a:pt x="1677" y="1139"/>
                  </a:lnTo>
                  <a:lnTo>
                    <a:pt x="1677" y="1132"/>
                  </a:lnTo>
                  <a:lnTo>
                    <a:pt x="1674" y="1127"/>
                  </a:lnTo>
                  <a:lnTo>
                    <a:pt x="1667" y="1122"/>
                  </a:lnTo>
                  <a:lnTo>
                    <a:pt x="1663" y="1118"/>
                  </a:lnTo>
                  <a:lnTo>
                    <a:pt x="1663" y="1111"/>
                  </a:lnTo>
                  <a:lnTo>
                    <a:pt x="1660" y="1108"/>
                  </a:lnTo>
                  <a:lnTo>
                    <a:pt x="1658" y="1106"/>
                  </a:lnTo>
                  <a:lnTo>
                    <a:pt x="1658" y="1103"/>
                  </a:lnTo>
                  <a:lnTo>
                    <a:pt x="1656" y="1101"/>
                  </a:lnTo>
                  <a:lnTo>
                    <a:pt x="1651" y="1101"/>
                  </a:lnTo>
                  <a:lnTo>
                    <a:pt x="1648" y="1099"/>
                  </a:lnTo>
                  <a:lnTo>
                    <a:pt x="1644" y="1094"/>
                  </a:lnTo>
                  <a:lnTo>
                    <a:pt x="1641" y="1089"/>
                  </a:lnTo>
                  <a:lnTo>
                    <a:pt x="1639" y="1087"/>
                  </a:lnTo>
                  <a:lnTo>
                    <a:pt x="1639" y="1082"/>
                  </a:lnTo>
                  <a:lnTo>
                    <a:pt x="1639" y="1075"/>
                  </a:lnTo>
                  <a:lnTo>
                    <a:pt x="1634" y="1066"/>
                  </a:lnTo>
                  <a:lnTo>
                    <a:pt x="1630" y="1059"/>
                  </a:lnTo>
                  <a:lnTo>
                    <a:pt x="1622" y="1051"/>
                  </a:lnTo>
                  <a:lnTo>
                    <a:pt x="1620" y="1047"/>
                  </a:lnTo>
                  <a:lnTo>
                    <a:pt x="1615" y="1044"/>
                  </a:lnTo>
                  <a:lnTo>
                    <a:pt x="1613" y="1040"/>
                  </a:lnTo>
                  <a:lnTo>
                    <a:pt x="1611" y="1035"/>
                  </a:lnTo>
                  <a:lnTo>
                    <a:pt x="1608" y="1028"/>
                  </a:lnTo>
                  <a:lnTo>
                    <a:pt x="1608" y="1023"/>
                  </a:lnTo>
                  <a:lnTo>
                    <a:pt x="1606" y="1018"/>
                  </a:lnTo>
                  <a:lnTo>
                    <a:pt x="1608" y="1011"/>
                  </a:lnTo>
                  <a:lnTo>
                    <a:pt x="1608" y="1007"/>
                  </a:lnTo>
                  <a:lnTo>
                    <a:pt x="1611" y="1004"/>
                  </a:lnTo>
                  <a:lnTo>
                    <a:pt x="1632" y="990"/>
                  </a:lnTo>
                  <a:lnTo>
                    <a:pt x="1656" y="978"/>
                  </a:lnTo>
                  <a:lnTo>
                    <a:pt x="1653" y="971"/>
                  </a:lnTo>
                  <a:lnTo>
                    <a:pt x="1648" y="964"/>
                  </a:lnTo>
                  <a:lnTo>
                    <a:pt x="1644" y="959"/>
                  </a:lnTo>
                  <a:lnTo>
                    <a:pt x="1641" y="955"/>
                  </a:lnTo>
                  <a:lnTo>
                    <a:pt x="1641" y="950"/>
                  </a:lnTo>
                  <a:lnTo>
                    <a:pt x="1641" y="945"/>
                  </a:lnTo>
                  <a:lnTo>
                    <a:pt x="1641" y="940"/>
                  </a:lnTo>
                  <a:lnTo>
                    <a:pt x="1641" y="936"/>
                  </a:lnTo>
                  <a:lnTo>
                    <a:pt x="1644" y="931"/>
                  </a:lnTo>
                  <a:lnTo>
                    <a:pt x="1648" y="926"/>
                  </a:lnTo>
                  <a:lnTo>
                    <a:pt x="1660" y="914"/>
                  </a:lnTo>
                  <a:lnTo>
                    <a:pt x="1672" y="903"/>
                  </a:lnTo>
                  <a:lnTo>
                    <a:pt x="1684" y="891"/>
                  </a:lnTo>
                  <a:lnTo>
                    <a:pt x="1698" y="879"/>
                  </a:lnTo>
                  <a:lnTo>
                    <a:pt x="1670" y="879"/>
                  </a:lnTo>
                  <a:lnTo>
                    <a:pt x="1667" y="879"/>
                  </a:lnTo>
                  <a:lnTo>
                    <a:pt x="1665" y="879"/>
                  </a:lnTo>
                  <a:lnTo>
                    <a:pt x="1658" y="877"/>
                  </a:lnTo>
                  <a:lnTo>
                    <a:pt x="1656" y="874"/>
                  </a:lnTo>
                  <a:lnTo>
                    <a:pt x="1653" y="872"/>
                  </a:lnTo>
                  <a:lnTo>
                    <a:pt x="1653" y="867"/>
                  </a:lnTo>
                  <a:lnTo>
                    <a:pt x="1653" y="865"/>
                  </a:lnTo>
                  <a:lnTo>
                    <a:pt x="1653" y="851"/>
                  </a:lnTo>
                  <a:lnTo>
                    <a:pt x="1656" y="837"/>
                  </a:lnTo>
                  <a:lnTo>
                    <a:pt x="1656" y="834"/>
                  </a:lnTo>
                  <a:lnTo>
                    <a:pt x="1656" y="832"/>
                  </a:lnTo>
                  <a:lnTo>
                    <a:pt x="1653" y="829"/>
                  </a:lnTo>
                  <a:lnTo>
                    <a:pt x="1653" y="827"/>
                  </a:lnTo>
                  <a:lnTo>
                    <a:pt x="1641" y="815"/>
                  </a:lnTo>
                  <a:lnTo>
                    <a:pt x="1627" y="803"/>
                  </a:lnTo>
                  <a:lnTo>
                    <a:pt x="1622" y="799"/>
                  </a:lnTo>
                  <a:lnTo>
                    <a:pt x="1618" y="794"/>
                  </a:lnTo>
                  <a:lnTo>
                    <a:pt x="1615" y="789"/>
                  </a:lnTo>
                  <a:lnTo>
                    <a:pt x="1615" y="789"/>
                  </a:lnTo>
                  <a:lnTo>
                    <a:pt x="1615" y="787"/>
                  </a:lnTo>
                  <a:lnTo>
                    <a:pt x="1618" y="785"/>
                  </a:lnTo>
                  <a:lnTo>
                    <a:pt x="1620" y="780"/>
                  </a:lnTo>
                  <a:lnTo>
                    <a:pt x="1622" y="777"/>
                  </a:lnTo>
                  <a:lnTo>
                    <a:pt x="1625" y="773"/>
                  </a:lnTo>
                  <a:lnTo>
                    <a:pt x="1627" y="773"/>
                  </a:lnTo>
                  <a:lnTo>
                    <a:pt x="1625" y="770"/>
                  </a:lnTo>
                  <a:lnTo>
                    <a:pt x="1625" y="768"/>
                  </a:lnTo>
                  <a:lnTo>
                    <a:pt x="1625" y="768"/>
                  </a:lnTo>
                  <a:lnTo>
                    <a:pt x="1622" y="768"/>
                  </a:lnTo>
                  <a:lnTo>
                    <a:pt x="1587" y="766"/>
                  </a:lnTo>
                  <a:lnTo>
                    <a:pt x="1552" y="766"/>
                  </a:lnTo>
                  <a:lnTo>
                    <a:pt x="1545" y="763"/>
                  </a:lnTo>
                  <a:lnTo>
                    <a:pt x="1537" y="763"/>
                  </a:lnTo>
                  <a:lnTo>
                    <a:pt x="1530" y="761"/>
                  </a:lnTo>
                  <a:lnTo>
                    <a:pt x="1526" y="759"/>
                  </a:lnTo>
                  <a:lnTo>
                    <a:pt x="1519" y="756"/>
                  </a:lnTo>
                  <a:lnTo>
                    <a:pt x="1514" y="751"/>
                  </a:lnTo>
                  <a:lnTo>
                    <a:pt x="1509" y="749"/>
                  </a:lnTo>
                  <a:lnTo>
                    <a:pt x="1504" y="744"/>
                  </a:lnTo>
                  <a:lnTo>
                    <a:pt x="1507" y="735"/>
                  </a:lnTo>
                  <a:lnTo>
                    <a:pt x="1507" y="728"/>
                  </a:lnTo>
                  <a:lnTo>
                    <a:pt x="1507" y="721"/>
                  </a:lnTo>
                  <a:lnTo>
                    <a:pt x="1504" y="714"/>
                  </a:lnTo>
                  <a:lnTo>
                    <a:pt x="1502" y="709"/>
                  </a:lnTo>
                  <a:lnTo>
                    <a:pt x="1500" y="704"/>
                  </a:lnTo>
                  <a:lnTo>
                    <a:pt x="1493" y="699"/>
                  </a:lnTo>
                  <a:lnTo>
                    <a:pt x="1488" y="697"/>
                  </a:lnTo>
                  <a:lnTo>
                    <a:pt x="1478" y="697"/>
                  </a:lnTo>
                  <a:lnTo>
                    <a:pt x="1471" y="692"/>
                  </a:lnTo>
                  <a:lnTo>
                    <a:pt x="1462" y="688"/>
                  </a:lnTo>
                  <a:lnTo>
                    <a:pt x="1459" y="685"/>
                  </a:lnTo>
                  <a:lnTo>
                    <a:pt x="1457" y="681"/>
                  </a:lnTo>
                  <a:lnTo>
                    <a:pt x="1455" y="678"/>
                  </a:lnTo>
                  <a:lnTo>
                    <a:pt x="1455" y="676"/>
                  </a:lnTo>
                  <a:lnTo>
                    <a:pt x="1452" y="671"/>
                  </a:lnTo>
                  <a:lnTo>
                    <a:pt x="1455" y="669"/>
                  </a:lnTo>
                  <a:lnTo>
                    <a:pt x="1455" y="662"/>
                  </a:lnTo>
                  <a:lnTo>
                    <a:pt x="1457" y="657"/>
                  </a:lnTo>
                  <a:lnTo>
                    <a:pt x="1462" y="652"/>
                  </a:lnTo>
                  <a:lnTo>
                    <a:pt x="1467" y="648"/>
                  </a:lnTo>
                  <a:lnTo>
                    <a:pt x="1471" y="643"/>
                  </a:lnTo>
                  <a:lnTo>
                    <a:pt x="1476" y="640"/>
                  </a:lnTo>
                  <a:lnTo>
                    <a:pt x="1481" y="636"/>
                  </a:lnTo>
                  <a:lnTo>
                    <a:pt x="1485" y="631"/>
                  </a:lnTo>
                  <a:lnTo>
                    <a:pt x="1493" y="624"/>
                  </a:lnTo>
                  <a:lnTo>
                    <a:pt x="1495" y="619"/>
                  </a:lnTo>
                  <a:lnTo>
                    <a:pt x="1497" y="617"/>
                  </a:lnTo>
                  <a:lnTo>
                    <a:pt x="1497" y="614"/>
                  </a:lnTo>
                  <a:lnTo>
                    <a:pt x="1502" y="610"/>
                  </a:lnTo>
                  <a:lnTo>
                    <a:pt x="1504" y="605"/>
                  </a:lnTo>
                  <a:lnTo>
                    <a:pt x="1509" y="603"/>
                  </a:lnTo>
                  <a:lnTo>
                    <a:pt x="1511" y="600"/>
                  </a:lnTo>
                  <a:lnTo>
                    <a:pt x="1516" y="598"/>
                  </a:lnTo>
                  <a:lnTo>
                    <a:pt x="1521" y="600"/>
                  </a:lnTo>
                  <a:lnTo>
                    <a:pt x="1526" y="600"/>
                  </a:lnTo>
                  <a:lnTo>
                    <a:pt x="1533" y="603"/>
                  </a:lnTo>
                  <a:lnTo>
                    <a:pt x="1535" y="605"/>
                  </a:lnTo>
                  <a:lnTo>
                    <a:pt x="1537" y="605"/>
                  </a:lnTo>
                  <a:lnTo>
                    <a:pt x="1537" y="605"/>
                  </a:lnTo>
                  <a:lnTo>
                    <a:pt x="1540" y="605"/>
                  </a:lnTo>
                  <a:lnTo>
                    <a:pt x="1540" y="605"/>
                  </a:lnTo>
                  <a:lnTo>
                    <a:pt x="1542" y="605"/>
                  </a:lnTo>
                  <a:lnTo>
                    <a:pt x="1545" y="605"/>
                  </a:lnTo>
                  <a:lnTo>
                    <a:pt x="1545" y="603"/>
                  </a:lnTo>
                  <a:lnTo>
                    <a:pt x="1547" y="603"/>
                  </a:lnTo>
                  <a:lnTo>
                    <a:pt x="1547" y="600"/>
                  </a:lnTo>
                  <a:lnTo>
                    <a:pt x="1549" y="596"/>
                  </a:lnTo>
                  <a:lnTo>
                    <a:pt x="1549" y="591"/>
                  </a:lnTo>
                  <a:lnTo>
                    <a:pt x="1554" y="581"/>
                  </a:lnTo>
                  <a:lnTo>
                    <a:pt x="1561" y="574"/>
                  </a:lnTo>
                  <a:lnTo>
                    <a:pt x="1566" y="570"/>
                  </a:lnTo>
                  <a:lnTo>
                    <a:pt x="1573" y="567"/>
                  </a:lnTo>
                  <a:lnTo>
                    <a:pt x="1580" y="565"/>
                  </a:lnTo>
                  <a:lnTo>
                    <a:pt x="1587" y="565"/>
                  </a:lnTo>
                  <a:lnTo>
                    <a:pt x="1592" y="562"/>
                  </a:lnTo>
                  <a:lnTo>
                    <a:pt x="1596" y="562"/>
                  </a:lnTo>
                  <a:lnTo>
                    <a:pt x="1599" y="560"/>
                  </a:lnTo>
                  <a:lnTo>
                    <a:pt x="1604" y="560"/>
                  </a:lnTo>
                  <a:lnTo>
                    <a:pt x="1606" y="558"/>
                  </a:lnTo>
                  <a:lnTo>
                    <a:pt x="1611" y="555"/>
                  </a:lnTo>
                  <a:lnTo>
                    <a:pt x="1613" y="553"/>
                  </a:lnTo>
                  <a:lnTo>
                    <a:pt x="1615" y="551"/>
                  </a:lnTo>
                  <a:lnTo>
                    <a:pt x="1611" y="544"/>
                  </a:lnTo>
                  <a:lnTo>
                    <a:pt x="1606" y="536"/>
                  </a:lnTo>
                  <a:lnTo>
                    <a:pt x="1599" y="529"/>
                  </a:lnTo>
                  <a:lnTo>
                    <a:pt x="1589" y="525"/>
                  </a:lnTo>
                  <a:lnTo>
                    <a:pt x="1587" y="522"/>
                  </a:lnTo>
                  <a:lnTo>
                    <a:pt x="1587" y="520"/>
                  </a:lnTo>
                  <a:lnTo>
                    <a:pt x="1587" y="518"/>
                  </a:lnTo>
                  <a:lnTo>
                    <a:pt x="1587" y="515"/>
                  </a:lnTo>
                  <a:lnTo>
                    <a:pt x="1587" y="510"/>
                  </a:lnTo>
                  <a:lnTo>
                    <a:pt x="1587" y="506"/>
                  </a:lnTo>
                  <a:lnTo>
                    <a:pt x="1587" y="503"/>
                  </a:lnTo>
                  <a:lnTo>
                    <a:pt x="1587" y="501"/>
                  </a:lnTo>
                  <a:lnTo>
                    <a:pt x="1585" y="499"/>
                  </a:lnTo>
                  <a:lnTo>
                    <a:pt x="1585" y="496"/>
                  </a:lnTo>
                  <a:lnTo>
                    <a:pt x="1582" y="496"/>
                  </a:lnTo>
                  <a:lnTo>
                    <a:pt x="1580" y="496"/>
                  </a:lnTo>
                  <a:lnTo>
                    <a:pt x="1530" y="494"/>
                  </a:lnTo>
                  <a:lnTo>
                    <a:pt x="1481" y="496"/>
                  </a:lnTo>
                  <a:lnTo>
                    <a:pt x="1476" y="501"/>
                  </a:lnTo>
                  <a:lnTo>
                    <a:pt x="1474" y="503"/>
                  </a:lnTo>
                  <a:lnTo>
                    <a:pt x="1474" y="503"/>
                  </a:lnTo>
                  <a:lnTo>
                    <a:pt x="1474" y="503"/>
                  </a:lnTo>
                  <a:lnTo>
                    <a:pt x="1471" y="503"/>
                  </a:lnTo>
                  <a:lnTo>
                    <a:pt x="1467" y="506"/>
                  </a:lnTo>
                  <a:lnTo>
                    <a:pt x="1464" y="508"/>
                  </a:lnTo>
                  <a:lnTo>
                    <a:pt x="1462" y="508"/>
                  </a:lnTo>
                  <a:lnTo>
                    <a:pt x="1459" y="508"/>
                  </a:lnTo>
                  <a:lnTo>
                    <a:pt x="1459" y="513"/>
                  </a:lnTo>
                  <a:lnTo>
                    <a:pt x="1459" y="515"/>
                  </a:lnTo>
                  <a:lnTo>
                    <a:pt x="1457" y="518"/>
                  </a:lnTo>
                  <a:lnTo>
                    <a:pt x="1457" y="520"/>
                  </a:lnTo>
                  <a:lnTo>
                    <a:pt x="1455" y="520"/>
                  </a:lnTo>
                  <a:lnTo>
                    <a:pt x="1455" y="520"/>
                  </a:lnTo>
                  <a:lnTo>
                    <a:pt x="1455" y="518"/>
                  </a:lnTo>
                  <a:lnTo>
                    <a:pt x="1452" y="518"/>
                  </a:lnTo>
                  <a:lnTo>
                    <a:pt x="1452" y="515"/>
                  </a:lnTo>
                  <a:lnTo>
                    <a:pt x="1452" y="515"/>
                  </a:lnTo>
                  <a:lnTo>
                    <a:pt x="1452" y="515"/>
                  </a:lnTo>
                  <a:lnTo>
                    <a:pt x="1455" y="515"/>
                  </a:lnTo>
                  <a:lnTo>
                    <a:pt x="1455" y="515"/>
                  </a:lnTo>
                  <a:lnTo>
                    <a:pt x="1457" y="513"/>
                  </a:lnTo>
                  <a:lnTo>
                    <a:pt x="1459" y="510"/>
                  </a:lnTo>
                  <a:lnTo>
                    <a:pt x="1459" y="508"/>
                  </a:lnTo>
                  <a:lnTo>
                    <a:pt x="1467" y="494"/>
                  </a:lnTo>
                  <a:lnTo>
                    <a:pt x="1469" y="492"/>
                  </a:lnTo>
                  <a:lnTo>
                    <a:pt x="1469" y="489"/>
                  </a:lnTo>
                  <a:lnTo>
                    <a:pt x="1476" y="475"/>
                  </a:lnTo>
                  <a:lnTo>
                    <a:pt x="1485" y="463"/>
                  </a:lnTo>
                  <a:lnTo>
                    <a:pt x="1488" y="456"/>
                  </a:lnTo>
                  <a:lnTo>
                    <a:pt x="1493" y="451"/>
                  </a:lnTo>
                  <a:lnTo>
                    <a:pt x="1500" y="442"/>
                  </a:lnTo>
                  <a:lnTo>
                    <a:pt x="1500" y="440"/>
                  </a:lnTo>
                  <a:lnTo>
                    <a:pt x="1502" y="437"/>
                  </a:lnTo>
                  <a:lnTo>
                    <a:pt x="1502" y="435"/>
                  </a:lnTo>
                  <a:lnTo>
                    <a:pt x="1502" y="435"/>
                  </a:lnTo>
                  <a:lnTo>
                    <a:pt x="1502" y="435"/>
                  </a:lnTo>
                  <a:lnTo>
                    <a:pt x="1502" y="435"/>
                  </a:lnTo>
                  <a:lnTo>
                    <a:pt x="1502" y="430"/>
                  </a:lnTo>
                  <a:lnTo>
                    <a:pt x="1500" y="425"/>
                  </a:lnTo>
                  <a:lnTo>
                    <a:pt x="1497" y="418"/>
                  </a:lnTo>
                  <a:lnTo>
                    <a:pt x="1495" y="414"/>
                  </a:lnTo>
                  <a:lnTo>
                    <a:pt x="1490" y="409"/>
                  </a:lnTo>
                  <a:lnTo>
                    <a:pt x="1483" y="402"/>
                  </a:lnTo>
                  <a:lnTo>
                    <a:pt x="1476" y="395"/>
                  </a:lnTo>
                  <a:lnTo>
                    <a:pt x="1471" y="388"/>
                  </a:lnTo>
                  <a:lnTo>
                    <a:pt x="1467" y="381"/>
                  </a:lnTo>
                  <a:lnTo>
                    <a:pt x="1462" y="373"/>
                  </a:lnTo>
                  <a:lnTo>
                    <a:pt x="1459" y="364"/>
                  </a:lnTo>
                  <a:lnTo>
                    <a:pt x="1455" y="357"/>
                  </a:lnTo>
                  <a:lnTo>
                    <a:pt x="1452" y="347"/>
                  </a:lnTo>
                  <a:lnTo>
                    <a:pt x="1450" y="338"/>
                  </a:lnTo>
                  <a:lnTo>
                    <a:pt x="1445" y="331"/>
                  </a:lnTo>
                  <a:lnTo>
                    <a:pt x="1441" y="324"/>
                  </a:lnTo>
                  <a:lnTo>
                    <a:pt x="1434" y="317"/>
                  </a:lnTo>
                  <a:lnTo>
                    <a:pt x="1424" y="307"/>
                  </a:lnTo>
                  <a:lnTo>
                    <a:pt x="1419" y="300"/>
                  </a:lnTo>
                  <a:lnTo>
                    <a:pt x="1412" y="298"/>
                  </a:lnTo>
                  <a:lnTo>
                    <a:pt x="1408" y="293"/>
                  </a:lnTo>
                  <a:lnTo>
                    <a:pt x="1400" y="291"/>
                  </a:lnTo>
                  <a:lnTo>
                    <a:pt x="1393" y="286"/>
                  </a:lnTo>
                  <a:lnTo>
                    <a:pt x="1386" y="284"/>
                  </a:lnTo>
                  <a:lnTo>
                    <a:pt x="1377" y="284"/>
                  </a:lnTo>
                  <a:lnTo>
                    <a:pt x="1370" y="281"/>
                  </a:lnTo>
                  <a:lnTo>
                    <a:pt x="1363" y="281"/>
                  </a:lnTo>
                  <a:lnTo>
                    <a:pt x="1358" y="281"/>
                  </a:lnTo>
                  <a:lnTo>
                    <a:pt x="1351" y="281"/>
                  </a:lnTo>
                  <a:lnTo>
                    <a:pt x="1346" y="281"/>
                  </a:lnTo>
                  <a:lnTo>
                    <a:pt x="1341" y="284"/>
                  </a:lnTo>
                  <a:lnTo>
                    <a:pt x="1339" y="284"/>
                  </a:lnTo>
                  <a:lnTo>
                    <a:pt x="1334" y="286"/>
                  </a:lnTo>
                  <a:lnTo>
                    <a:pt x="1332" y="288"/>
                  </a:lnTo>
                  <a:lnTo>
                    <a:pt x="1330" y="293"/>
                  </a:lnTo>
                  <a:lnTo>
                    <a:pt x="1325" y="298"/>
                  </a:lnTo>
                  <a:lnTo>
                    <a:pt x="1323" y="303"/>
                  </a:lnTo>
                  <a:lnTo>
                    <a:pt x="1320" y="310"/>
                  </a:lnTo>
                  <a:lnTo>
                    <a:pt x="1320" y="307"/>
                  </a:lnTo>
                  <a:lnTo>
                    <a:pt x="1323" y="303"/>
                  </a:lnTo>
                  <a:lnTo>
                    <a:pt x="1323" y="298"/>
                  </a:lnTo>
                  <a:lnTo>
                    <a:pt x="1323" y="291"/>
                  </a:lnTo>
                  <a:lnTo>
                    <a:pt x="1325" y="277"/>
                  </a:lnTo>
                  <a:lnTo>
                    <a:pt x="1325" y="265"/>
                  </a:lnTo>
                  <a:lnTo>
                    <a:pt x="1325" y="253"/>
                  </a:lnTo>
                  <a:lnTo>
                    <a:pt x="1325" y="244"/>
                  </a:lnTo>
                  <a:lnTo>
                    <a:pt x="1327" y="234"/>
                  </a:lnTo>
                  <a:lnTo>
                    <a:pt x="1332" y="218"/>
                  </a:lnTo>
                  <a:lnTo>
                    <a:pt x="1334" y="210"/>
                  </a:lnTo>
                  <a:lnTo>
                    <a:pt x="1339" y="203"/>
                  </a:lnTo>
                  <a:lnTo>
                    <a:pt x="1337" y="206"/>
                  </a:lnTo>
                  <a:lnTo>
                    <a:pt x="1337" y="206"/>
                  </a:lnTo>
                  <a:lnTo>
                    <a:pt x="1334" y="206"/>
                  </a:lnTo>
                  <a:lnTo>
                    <a:pt x="1334" y="206"/>
                  </a:lnTo>
                  <a:lnTo>
                    <a:pt x="1334" y="206"/>
                  </a:lnTo>
                  <a:lnTo>
                    <a:pt x="1332" y="206"/>
                  </a:lnTo>
                  <a:lnTo>
                    <a:pt x="1330" y="208"/>
                  </a:lnTo>
                  <a:lnTo>
                    <a:pt x="1325" y="208"/>
                  </a:lnTo>
                  <a:lnTo>
                    <a:pt x="1323" y="208"/>
                  </a:lnTo>
                  <a:lnTo>
                    <a:pt x="1318" y="206"/>
                  </a:lnTo>
                  <a:lnTo>
                    <a:pt x="1313" y="206"/>
                  </a:lnTo>
                  <a:lnTo>
                    <a:pt x="1304" y="203"/>
                  </a:lnTo>
                  <a:lnTo>
                    <a:pt x="1294" y="199"/>
                  </a:lnTo>
                  <a:lnTo>
                    <a:pt x="1278" y="194"/>
                  </a:lnTo>
                  <a:lnTo>
                    <a:pt x="1268" y="192"/>
                  </a:lnTo>
                  <a:lnTo>
                    <a:pt x="1261" y="187"/>
                  </a:lnTo>
                  <a:lnTo>
                    <a:pt x="1254" y="184"/>
                  </a:lnTo>
                  <a:lnTo>
                    <a:pt x="1249" y="182"/>
                  </a:lnTo>
                  <a:lnTo>
                    <a:pt x="1245" y="180"/>
                  </a:lnTo>
                  <a:lnTo>
                    <a:pt x="1242" y="180"/>
                  </a:lnTo>
                  <a:lnTo>
                    <a:pt x="1240" y="180"/>
                  </a:lnTo>
                  <a:lnTo>
                    <a:pt x="1237" y="180"/>
                  </a:lnTo>
                  <a:lnTo>
                    <a:pt x="1214" y="187"/>
                  </a:lnTo>
                  <a:lnTo>
                    <a:pt x="1195" y="194"/>
                  </a:lnTo>
                  <a:lnTo>
                    <a:pt x="1186" y="194"/>
                  </a:lnTo>
                  <a:lnTo>
                    <a:pt x="1181" y="194"/>
                  </a:lnTo>
                  <a:lnTo>
                    <a:pt x="1174" y="192"/>
                  </a:lnTo>
                  <a:lnTo>
                    <a:pt x="1169" y="192"/>
                  </a:lnTo>
                  <a:lnTo>
                    <a:pt x="1167" y="187"/>
                  </a:lnTo>
                  <a:lnTo>
                    <a:pt x="1162" y="184"/>
                  </a:lnTo>
                  <a:lnTo>
                    <a:pt x="1160" y="177"/>
                  </a:lnTo>
                  <a:lnTo>
                    <a:pt x="1160" y="173"/>
                  </a:lnTo>
                  <a:lnTo>
                    <a:pt x="1157" y="170"/>
                  </a:lnTo>
                  <a:lnTo>
                    <a:pt x="1155" y="170"/>
                  </a:lnTo>
                  <a:lnTo>
                    <a:pt x="1152" y="173"/>
                  </a:lnTo>
                  <a:lnTo>
                    <a:pt x="1150" y="175"/>
                  </a:lnTo>
                  <a:lnTo>
                    <a:pt x="1148" y="177"/>
                  </a:lnTo>
                  <a:lnTo>
                    <a:pt x="1145" y="182"/>
                  </a:lnTo>
                  <a:lnTo>
                    <a:pt x="1143" y="187"/>
                  </a:lnTo>
                  <a:lnTo>
                    <a:pt x="1141" y="194"/>
                  </a:lnTo>
                  <a:lnTo>
                    <a:pt x="1138" y="199"/>
                  </a:lnTo>
                  <a:lnTo>
                    <a:pt x="1136" y="203"/>
                  </a:lnTo>
                  <a:lnTo>
                    <a:pt x="1134" y="206"/>
                  </a:lnTo>
                  <a:lnTo>
                    <a:pt x="1134" y="206"/>
                  </a:lnTo>
                  <a:lnTo>
                    <a:pt x="1131" y="210"/>
                  </a:lnTo>
                  <a:lnTo>
                    <a:pt x="1126" y="213"/>
                  </a:lnTo>
                  <a:lnTo>
                    <a:pt x="1124" y="215"/>
                  </a:lnTo>
                  <a:lnTo>
                    <a:pt x="1119" y="213"/>
                  </a:lnTo>
                  <a:lnTo>
                    <a:pt x="1115" y="213"/>
                  </a:lnTo>
                  <a:lnTo>
                    <a:pt x="1112" y="210"/>
                  </a:lnTo>
                  <a:lnTo>
                    <a:pt x="1110" y="208"/>
                  </a:lnTo>
                  <a:lnTo>
                    <a:pt x="1103" y="199"/>
                  </a:lnTo>
                  <a:lnTo>
                    <a:pt x="1098" y="192"/>
                  </a:lnTo>
                  <a:lnTo>
                    <a:pt x="1098" y="189"/>
                  </a:lnTo>
                  <a:lnTo>
                    <a:pt x="1098" y="184"/>
                  </a:lnTo>
                  <a:lnTo>
                    <a:pt x="1096" y="182"/>
                  </a:lnTo>
                  <a:lnTo>
                    <a:pt x="1098" y="180"/>
                  </a:lnTo>
                  <a:lnTo>
                    <a:pt x="1098" y="175"/>
                  </a:lnTo>
                  <a:lnTo>
                    <a:pt x="1098" y="170"/>
                  </a:lnTo>
                  <a:lnTo>
                    <a:pt x="1098" y="166"/>
                  </a:lnTo>
                  <a:lnTo>
                    <a:pt x="1098" y="163"/>
                  </a:lnTo>
                  <a:lnTo>
                    <a:pt x="1098" y="161"/>
                  </a:lnTo>
                  <a:lnTo>
                    <a:pt x="1098" y="161"/>
                  </a:lnTo>
                  <a:lnTo>
                    <a:pt x="1098" y="159"/>
                  </a:lnTo>
                  <a:lnTo>
                    <a:pt x="1096" y="159"/>
                  </a:lnTo>
                  <a:lnTo>
                    <a:pt x="1089" y="159"/>
                  </a:lnTo>
                  <a:lnTo>
                    <a:pt x="1082" y="156"/>
                  </a:lnTo>
                  <a:lnTo>
                    <a:pt x="1074" y="154"/>
                  </a:lnTo>
                  <a:lnTo>
                    <a:pt x="1067" y="151"/>
                  </a:lnTo>
                  <a:lnTo>
                    <a:pt x="1063" y="147"/>
                  </a:lnTo>
                  <a:lnTo>
                    <a:pt x="1060" y="144"/>
                  </a:lnTo>
                  <a:lnTo>
                    <a:pt x="1058" y="142"/>
                  </a:lnTo>
                  <a:lnTo>
                    <a:pt x="1053" y="140"/>
                  </a:lnTo>
                  <a:lnTo>
                    <a:pt x="1051" y="137"/>
                  </a:lnTo>
                  <a:lnTo>
                    <a:pt x="1049" y="135"/>
                  </a:lnTo>
                  <a:lnTo>
                    <a:pt x="1049" y="135"/>
                  </a:lnTo>
                  <a:lnTo>
                    <a:pt x="1049" y="135"/>
                  </a:lnTo>
                  <a:lnTo>
                    <a:pt x="1046" y="133"/>
                  </a:lnTo>
                  <a:lnTo>
                    <a:pt x="1039" y="125"/>
                  </a:lnTo>
                  <a:lnTo>
                    <a:pt x="1032" y="123"/>
                  </a:lnTo>
                  <a:lnTo>
                    <a:pt x="1025" y="118"/>
                  </a:lnTo>
                  <a:lnTo>
                    <a:pt x="1015" y="116"/>
                  </a:lnTo>
                  <a:lnTo>
                    <a:pt x="1008" y="114"/>
                  </a:lnTo>
                  <a:lnTo>
                    <a:pt x="1001" y="114"/>
                  </a:lnTo>
                  <a:lnTo>
                    <a:pt x="997" y="114"/>
                  </a:lnTo>
                  <a:lnTo>
                    <a:pt x="992" y="114"/>
                  </a:lnTo>
                  <a:lnTo>
                    <a:pt x="987" y="114"/>
                  </a:lnTo>
                  <a:lnTo>
                    <a:pt x="985" y="116"/>
                  </a:lnTo>
                  <a:lnTo>
                    <a:pt x="978" y="121"/>
                  </a:lnTo>
                  <a:lnTo>
                    <a:pt x="971" y="123"/>
                  </a:lnTo>
                  <a:lnTo>
                    <a:pt x="956" y="130"/>
                  </a:lnTo>
                  <a:lnTo>
                    <a:pt x="949" y="135"/>
                  </a:lnTo>
                  <a:lnTo>
                    <a:pt x="945" y="135"/>
                  </a:lnTo>
                  <a:lnTo>
                    <a:pt x="942" y="137"/>
                  </a:lnTo>
                  <a:lnTo>
                    <a:pt x="935" y="140"/>
                  </a:lnTo>
                  <a:lnTo>
                    <a:pt x="928" y="142"/>
                  </a:lnTo>
                  <a:lnTo>
                    <a:pt x="923" y="144"/>
                  </a:lnTo>
                  <a:lnTo>
                    <a:pt x="921" y="144"/>
                  </a:lnTo>
                  <a:lnTo>
                    <a:pt x="919" y="144"/>
                  </a:lnTo>
                  <a:lnTo>
                    <a:pt x="916" y="144"/>
                  </a:lnTo>
                  <a:lnTo>
                    <a:pt x="916" y="142"/>
                  </a:lnTo>
                  <a:lnTo>
                    <a:pt x="916" y="142"/>
                  </a:lnTo>
                  <a:lnTo>
                    <a:pt x="919" y="140"/>
                  </a:lnTo>
                  <a:lnTo>
                    <a:pt x="921" y="137"/>
                  </a:lnTo>
                  <a:lnTo>
                    <a:pt x="919" y="128"/>
                  </a:lnTo>
                  <a:lnTo>
                    <a:pt x="921" y="128"/>
                  </a:lnTo>
                  <a:lnTo>
                    <a:pt x="923" y="128"/>
                  </a:lnTo>
                  <a:lnTo>
                    <a:pt x="926" y="125"/>
                  </a:lnTo>
                  <a:lnTo>
                    <a:pt x="930" y="125"/>
                  </a:lnTo>
                  <a:lnTo>
                    <a:pt x="933" y="123"/>
                  </a:lnTo>
                  <a:lnTo>
                    <a:pt x="935" y="121"/>
                  </a:lnTo>
                  <a:lnTo>
                    <a:pt x="935" y="121"/>
                  </a:lnTo>
                  <a:lnTo>
                    <a:pt x="937" y="118"/>
                  </a:lnTo>
                  <a:lnTo>
                    <a:pt x="940" y="116"/>
                  </a:lnTo>
                  <a:lnTo>
                    <a:pt x="942" y="114"/>
                  </a:lnTo>
                  <a:lnTo>
                    <a:pt x="942" y="114"/>
                  </a:lnTo>
                  <a:lnTo>
                    <a:pt x="945" y="109"/>
                  </a:lnTo>
                  <a:lnTo>
                    <a:pt x="947" y="107"/>
                  </a:lnTo>
                  <a:lnTo>
                    <a:pt x="947" y="102"/>
                  </a:lnTo>
                  <a:lnTo>
                    <a:pt x="947" y="99"/>
                  </a:lnTo>
                  <a:lnTo>
                    <a:pt x="949" y="99"/>
                  </a:lnTo>
                  <a:lnTo>
                    <a:pt x="949" y="95"/>
                  </a:lnTo>
                  <a:lnTo>
                    <a:pt x="949" y="90"/>
                  </a:lnTo>
                  <a:lnTo>
                    <a:pt x="949" y="85"/>
                  </a:lnTo>
                  <a:lnTo>
                    <a:pt x="949" y="83"/>
                  </a:lnTo>
                  <a:lnTo>
                    <a:pt x="952" y="81"/>
                  </a:lnTo>
                  <a:lnTo>
                    <a:pt x="949" y="45"/>
                  </a:lnTo>
                  <a:lnTo>
                    <a:pt x="947" y="12"/>
                  </a:lnTo>
                  <a:lnTo>
                    <a:pt x="945" y="10"/>
                  </a:lnTo>
                  <a:lnTo>
                    <a:pt x="945" y="10"/>
                  </a:lnTo>
                  <a:lnTo>
                    <a:pt x="945" y="10"/>
                  </a:lnTo>
                  <a:lnTo>
                    <a:pt x="945" y="7"/>
                  </a:lnTo>
                  <a:lnTo>
                    <a:pt x="942" y="3"/>
                  </a:lnTo>
                  <a:lnTo>
                    <a:pt x="942" y="0"/>
                  </a:lnTo>
                  <a:lnTo>
                    <a:pt x="940" y="0"/>
                  </a:lnTo>
                  <a:lnTo>
                    <a:pt x="935" y="3"/>
                  </a:lnTo>
                  <a:lnTo>
                    <a:pt x="933" y="5"/>
                  </a:lnTo>
                  <a:lnTo>
                    <a:pt x="930" y="7"/>
                  </a:lnTo>
                  <a:lnTo>
                    <a:pt x="928" y="10"/>
                  </a:lnTo>
                  <a:lnTo>
                    <a:pt x="921" y="12"/>
                  </a:lnTo>
                  <a:lnTo>
                    <a:pt x="919" y="14"/>
                  </a:lnTo>
                  <a:lnTo>
                    <a:pt x="914" y="19"/>
                  </a:lnTo>
                  <a:lnTo>
                    <a:pt x="909" y="26"/>
                  </a:lnTo>
                  <a:lnTo>
                    <a:pt x="904" y="31"/>
                  </a:lnTo>
                  <a:lnTo>
                    <a:pt x="897" y="38"/>
                  </a:lnTo>
                  <a:lnTo>
                    <a:pt x="890" y="47"/>
                  </a:lnTo>
                  <a:lnTo>
                    <a:pt x="886" y="52"/>
                  </a:lnTo>
                  <a:lnTo>
                    <a:pt x="883" y="57"/>
                  </a:lnTo>
                  <a:lnTo>
                    <a:pt x="874" y="64"/>
                  </a:lnTo>
                  <a:lnTo>
                    <a:pt x="869" y="66"/>
                  </a:lnTo>
                  <a:lnTo>
                    <a:pt x="862" y="71"/>
                  </a:lnTo>
                  <a:lnTo>
                    <a:pt x="852" y="76"/>
                  </a:lnTo>
                  <a:lnTo>
                    <a:pt x="845" y="83"/>
                  </a:lnTo>
                  <a:lnTo>
                    <a:pt x="838" y="85"/>
                  </a:lnTo>
                  <a:lnTo>
                    <a:pt x="834" y="88"/>
                  </a:lnTo>
                  <a:lnTo>
                    <a:pt x="822" y="92"/>
                  </a:lnTo>
                  <a:lnTo>
                    <a:pt x="815" y="95"/>
                  </a:lnTo>
                  <a:lnTo>
                    <a:pt x="808" y="97"/>
                  </a:lnTo>
                  <a:lnTo>
                    <a:pt x="796" y="97"/>
                  </a:lnTo>
                  <a:lnTo>
                    <a:pt x="786" y="99"/>
                  </a:lnTo>
                  <a:lnTo>
                    <a:pt x="779" y="99"/>
                  </a:lnTo>
                  <a:lnTo>
                    <a:pt x="772" y="99"/>
                  </a:lnTo>
                  <a:lnTo>
                    <a:pt x="765" y="102"/>
                  </a:lnTo>
                  <a:lnTo>
                    <a:pt x="758" y="99"/>
                  </a:lnTo>
                  <a:lnTo>
                    <a:pt x="751" y="99"/>
                  </a:lnTo>
                  <a:lnTo>
                    <a:pt x="744" y="97"/>
                  </a:lnTo>
                  <a:lnTo>
                    <a:pt x="739" y="95"/>
                  </a:lnTo>
                  <a:lnTo>
                    <a:pt x="734" y="92"/>
                  </a:lnTo>
                  <a:lnTo>
                    <a:pt x="732" y="88"/>
                  </a:lnTo>
                  <a:lnTo>
                    <a:pt x="732" y="92"/>
                  </a:lnTo>
                  <a:lnTo>
                    <a:pt x="732" y="97"/>
                  </a:lnTo>
                  <a:lnTo>
                    <a:pt x="730" y="109"/>
                  </a:lnTo>
                  <a:lnTo>
                    <a:pt x="727" y="130"/>
                  </a:lnTo>
                  <a:lnTo>
                    <a:pt x="725" y="133"/>
                  </a:lnTo>
                  <a:lnTo>
                    <a:pt x="725" y="133"/>
                  </a:lnTo>
                  <a:lnTo>
                    <a:pt x="725" y="133"/>
                  </a:lnTo>
                  <a:lnTo>
                    <a:pt x="725" y="133"/>
                  </a:lnTo>
                  <a:lnTo>
                    <a:pt x="725" y="135"/>
                  </a:lnTo>
                  <a:lnTo>
                    <a:pt x="723" y="137"/>
                  </a:lnTo>
                  <a:lnTo>
                    <a:pt x="720" y="142"/>
                  </a:lnTo>
                  <a:lnTo>
                    <a:pt x="718" y="142"/>
                  </a:lnTo>
                  <a:lnTo>
                    <a:pt x="718" y="144"/>
                  </a:lnTo>
                  <a:lnTo>
                    <a:pt x="715" y="144"/>
                  </a:lnTo>
                  <a:lnTo>
                    <a:pt x="713" y="147"/>
                  </a:lnTo>
                  <a:lnTo>
                    <a:pt x="713" y="147"/>
                  </a:lnTo>
                  <a:lnTo>
                    <a:pt x="711" y="149"/>
                  </a:lnTo>
                  <a:lnTo>
                    <a:pt x="704" y="151"/>
                  </a:lnTo>
                  <a:lnTo>
                    <a:pt x="697" y="151"/>
                  </a:lnTo>
                  <a:lnTo>
                    <a:pt x="685" y="154"/>
                  </a:lnTo>
                  <a:lnTo>
                    <a:pt x="680" y="154"/>
                  </a:lnTo>
                  <a:lnTo>
                    <a:pt x="675" y="154"/>
                  </a:lnTo>
                  <a:lnTo>
                    <a:pt x="671" y="151"/>
                  </a:lnTo>
                  <a:lnTo>
                    <a:pt x="668" y="151"/>
                  </a:lnTo>
                  <a:lnTo>
                    <a:pt x="664" y="149"/>
                  </a:lnTo>
                  <a:lnTo>
                    <a:pt x="661" y="147"/>
                  </a:lnTo>
                  <a:lnTo>
                    <a:pt x="656" y="144"/>
                  </a:lnTo>
                  <a:lnTo>
                    <a:pt x="654" y="142"/>
                  </a:lnTo>
                  <a:lnTo>
                    <a:pt x="652" y="140"/>
                  </a:lnTo>
                  <a:lnTo>
                    <a:pt x="652" y="135"/>
                  </a:lnTo>
                  <a:lnTo>
                    <a:pt x="649" y="133"/>
                  </a:lnTo>
                  <a:lnTo>
                    <a:pt x="649" y="128"/>
                  </a:lnTo>
                  <a:lnTo>
                    <a:pt x="647" y="118"/>
                  </a:lnTo>
                  <a:lnTo>
                    <a:pt x="647" y="130"/>
                  </a:lnTo>
                  <a:lnTo>
                    <a:pt x="647" y="137"/>
                  </a:lnTo>
                  <a:lnTo>
                    <a:pt x="647" y="142"/>
                  </a:lnTo>
                  <a:lnTo>
                    <a:pt x="645" y="147"/>
                  </a:lnTo>
                  <a:lnTo>
                    <a:pt x="642" y="147"/>
                  </a:lnTo>
                  <a:lnTo>
                    <a:pt x="642" y="149"/>
                  </a:lnTo>
                  <a:lnTo>
                    <a:pt x="638" y="154"/>
                  </a:lnTo>
                  <a:lnTo>
                    <a:pt x="638" y="154"/>
                  </a:lnTo>
                  <a:lnTo>
                    <a:pt x="635" y="154"/>
                  </a:lnTo>
                  <a:lnTo>
                    <a:pt x="635" y="156"/>
                  </a:lnTo>
                  <a:lnTo>
                    <a:pt x="633" y="156"/>
                  </a:lnTo>
                  <a:lnTo>
                    <a:pt x="633" y="156"/>
                  </a:lnTo>
                  <a:lnTo>
                    <a:pt x="630" y="156"/>
                  </a:lnTo>
                  <a:lnTo>
                    <a:pt x="626" y="159"/>
                  </a:lnTo>
                  <a:lnTo>
                    <a:pt x="614" y="159"/>
                  </a:lnTo>
                  <a:lnTo>
                    <a:pt x="607" y="159"/>
                  </a:lnTo>
                  <a:lnTo>
                    <a:pt x="602" y="159"/>
                  </a:lnTo>
                  <a:lnTo>
                    <a:pt x="597" y="159"/>
                  </a:lnTo>
                  <a:lnTo>
                    <a:pt x="593" y="159"/>
                  </a:lnTo>
                  <a:lnTo>
                    <a:pt x="588" y="159"/>
                  </a:lnTo>
                  <a:lnTo>
                    <a:pt x="586" y="156"/>
                  </a:lnTo>
                  <a:lnTo>
                    <a:pt x="581" y="154"/>
                  </a:lnTo>
                  <a:lnTo>
                    <a:pt x="578" y="154"/>
                  </a:lnTo>
                  <a:lnTo>
                    <a:pt x="576" y="151"/>
                  </a:lnTo>
                  <a:lnTo>
                    <a:pt x="574" y="149"/>
                  </a:lnTo>
                  <a:lnTo>
                    <a:pt x="574" y="144"/>
                  </a:lnTo>
                  <a:lnTo>
                    <a:pt x="571" y="142"/>
                  </a:lnTo>
                  <a:lnTo>
                    <a:pt x="571" y="137"/>
                  </a:lnTo>
                  <a:lnTo>
                    <a:pt x="571" y="133"/>
                  </a:lnTo>
                  <a:lnTo>
                    <a:pt x="574" y="123"/>
                  </a:lnTo>
                  <a:lnTo>
                    <a:pt x="574" y="118"/>
                  </a:lnTo>
                  <a:lnTo>
                    <a:pt x="574" y="114"/>
                  </a:lnTo>
                  <a:lnTo>
                    <a:pt x="574" y="107"/>
                  </a:lnTo>
                  <a:lnTo>
                    <a:pt x="571" y="102"/>
                  </a:lnTo>
                  <a:lnTo>
                    <a:pt x="571" y="99"/>
                  </a:lnTo>
                  <a:lnTo>
                    <a:pt x="569" y="95"/>
                  </a:lnTo>
                  <a:lnTo>
                    <a:pt x="564" y="90"/>
                  </a:lnTo>
                  <a:lnTo>
                    <a:pt x="557" y="88"/>
                  </a:lnTo>
                  <a:lnTo>
                    <a:pt x="555" y="88"/>
                  </a:lnTo>
                  <a:lnTo>
                    <a:pt x="550" y="88"/>
                  </a:lnTo>
                  <a:lnTo>
                    <a:pt x="543" y="88"/>
                  </a:lnTo>
                  <a:lnTo>
                    <a:pt x="534" y="88"/>
                  </a:lnTo>
                  <a:lnTo>
                    <a:pt x="524" y="92"/>
                  </a:lnTo>
                  <a:lnTo>
                    <a:pt x="517" y="95"/>
                  </a:lnTo>
                  <a:lnTo>
                    <a:pt x="510" y="95"/>
                  </a:lnTo>
                  <a:lnTo>
                    <a:pt x="503" y="97"/>
                  </a:lnTo>
                  <a:lnTo>
                    <a:pt x="493" y="97"/>
                  </a:lnTo>
                  <a:lnTo>
                    <a:pt x="479" y="99"/>
                  </a:lnTo>
                  <a:lnTo>
                    <a:pt x="467" y="104"/>
                  </a:lnTo>
                  <a:lnTo>
                    <a:pt x="463" y="107"/>
                  </a:lnTo>
                  <a:lnTo>
                    <a:pt x="460" y="109"/>
                  </a:lnTo>
                  <a:lnTo>
                    <a:pt x="458" y="111"/>
                  </a:lnTo>
                  <a:lnTo>
                    <a:pt x="456" y="116"/>
                  </a:lnTo>
                  <a:lnTo>
                    <a:pt x="453" y="121"/>
                  </a:lnTo>
                  <a:lnTo>
                    <a:pt x="453" y="125"/>
                  </a:lnTo>
                  <a:lnTo>
                    <a:pt x="451" y="140"/>
                  </a:lnTo>
                  <a:lnTo>
                    <a:pt x="449" y="135"/>
                  </a:lnTo>
                  <a:lnTo>
                    <a:pt x="446" y="130"/>
                  </a:lnTo>
                  <a:lnTo>
                    <a:pt x="441" y="123"/>
                  </a:lnTo>
                  <a:lnTo>
                    <a:pt x="437" y="121"/>
                  </a:lnTo>
                  <a:lnTo>
                    <a:pt x="432" y="118"/>
                  </a:lnTo>
                  <a:lnTo>
                    <a:pt x="425" y="114"/>
                  </a:lnTo>
                  <a:lnTo>
                    <a:pt x="420" y="114"/>
                  </a:lnTo>
                  <a:lnTo>
                    <a:pt x="418" y="111"/>
                  </a:lnTo>
                  <a:lnTo>
                    <a:pt x="416" y="109"/>
                  </a:lnTo>
                  <a:lnTo>
                    <a:pt x="416" y="107"/>
                  </a:lnTo>
                  <a:lnTo>
                    <a:pt x="411" y="99"/>
                  </a:lnTo>
                  <a:lnTo>
                    <a:pt x="406" y="95"/>
                  </a:lnTo>
                  <a:lnTo>
                    <a:pt x="401" y="90"/>
                  </a:lnTo>
                  <a:lnTo>
                    <a:pt x="399" y="90"/>
                  </a:lnTo>
                  <a:lnTo>
                    <a:pt x="397" y="90"/>
                  </a:lnTo>
                  <a:lnTo>
                    <a:pt x="394" y="90"/>
                  </a:lnTo>
                  <a:lnTo>
                    <a:pt x="392" y="90"/>
                  </a:lnTo>
                  <a:lnTo>
                    <a:pt x="385" y="92"/>
                  </a:lnTo>
                  <a:lnTo>
                    <a:pt x="380" y="95"/>
                  </a:lnTo>
                  <a:lnTo>
                    <a:pt x="378" y="97"/>
                  </a:lnTo>
                  <a:lnTo>
                    <a:pt x="371" y="104"/>
                  </a:lnTo>
                  <a:lnTo>
                    <a:pt x="364" y="109"/>
                  </a:lnTo>
                  <a:lnTo>
                    <a:pt x="359" y="111"/>
                  </a:lnTo>
                  <a:lnTo>
                    <a:pt x="352" y="111"/>
                  </a:lnTo>
                  <a:lnTo>
                    <a:pt x="342" y="114"/>
                  </a:lnTo>
                  <a:lnTo>
                    <a:pt x="335" y="114"/>
                  </a:lnTo>
                  <a:lnTo>
                    <a:pt x="328" y="114"/>
                  </a:lnTo>
                  <a:lnTo>
                    <a:pt x="321" y="111"/>
                  </a:lnTo>
                  <a:lnTo>
                    <a:pt x="312" y="109"/>
                  </a:lnTo>
                  <a:lnTo>
                    <a:pt x="304" y="104"/>
                  </a:lnTo>
                  <a:lnTo>
                    <a:pt x="297" y="102"/>
                  </a:lnTo>
                  <a:lnTo>
                    <a:pt x="290" y="97"/>
                  </a:lnTo>
                  <a:lnTo>
                    <a:pt x="290" y="97"/>
                  </a:lnTo>
                  <a:lnTo>
                    <a:pt x="290" y="102"/>
                  </a:lnTo>
                  <a:lnTo>
                    <a:pt x="290" y="111"/>
                  </a:lnTo>
                  <a:lnTo>
                    <a:pt x="288" y="118"/>
                  </a:lnTo>
                  <a:lnTo>
                    <a:pt x="288" y="123"/>
                  </a:lnTo>
                  <a:lnTo>
                    <a:pt x="286" y="128"/>
                  </a:lnTo>
                  <a:lnTo>
                    <a:pt x="281" y="133"/>
                  </a:lnTo>
                  <a:lnTo>
                    <a:pt x="281" y="135"/>
                  </a:lnTo>
                  <a:lnTo>
                    <a:pt x="279" y="135"/>
                  </a:lnTo>
                  <a:lnTo>
                    <a:pt x="279" y="135"/>
                  </a:lnTo>
                  <a:lnTo>
                    <a:pt x="279" y="137"/>
                  </a:lnTo>
                  <a:lnTo>
                    <a:pt x="279" y="137"/>
                  </a:lnTo>
                  <a:lnTo>
                    <a:pt x="274" y="142"/>
                  </a:lnTo>
                  <a:lnTo>
                    <a:pt x="271" y="144"/>
                  </a:lnTo>
                  <a:lnTo>
                    <a:pt x="269" y="147"/>
                  </a:lnTo>
                  <a:lnTo>
                    <a:pt x="267" y="147"/>
                  </a:lnTo>
                  <a:lnTo>
                    <a:pt x="264" y="147"/>
                  </a:lnTo>
                  <a:lnTo>
                    <a:pt x="264" y="147"/>
                  </a:lnTo>
                  <a:lnTo>
                    <a:pt x="264" y="147"/>
                  </a:lnTo>
                  <a:lnTo>
                    <a:pt x="255" y="142"/>
                  </a:lnTo>
                  <a:lnTo>
                    <a:pt x="248" y="140"/>
                  </a:lnTo>
                  <a:lnTo>
                    <a:pt x="248" y="140"/>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67" name="Freeform 156">
              <a:extLst>
                <a:ext uri="{FF2B5EF4-FFF2-40B4-BE49-F238E27FC236}">
                  <a16:creationId xmlns:a16="http://schemas.microsoft.com/office/drawing/2014/main" id="{A6E99956-BCE7-4EAB-85FD-BAA2529FB416}"/>
                </a:ext>
              </a:extLst>
            </p:cNvPr>
            <p:cNvSpPr>
              <a:spLocks/>
            </p:cNvSpPr>
            <p:nvPr/>
          </p:nvSpPr>
          <p:spPr bwMode="auto">
            <a:xfrm>
              <a:off x="3765703" y="3384076"/>
              <a:ext cx="999322" cy="1163667"/>
            </a:xfrm>
            <a:custGeom>
              <a:avLst/>
              <a:gdLst/>
              <a:ahLst/>
              <a:cxnLst>
                <a:cxn ang="0">
                  <a:pos x="1259" y="359"/>
                </a:cxn>
                <a:cxn ang="0">
                  <a:pos x="1278" y="397"/>
                </a:cxn>
                <a:cxn ang="0">
                  <a:pos x="1179" y="383"/>
                </a:cxn>
                <a:cxn ang="0">
                  <a:pos x="1080" y="359"/>
                </a:cxn>
                <a:cxn ang="0">
                  <a:pos x="1108" y="300"/>
                </a:cxn>
                <a:cxn ang="0">
                  <a:pos x="1122" y="199"/>
                </a:cxn>
                <a:cxn ang="0">
                  <a:pos x="1056" y="175"/>
                </a:cxn>
                <a:cxn ang="0">
                  <a:pos x="981" y="130"/>
                </a:cxn>
                <a:cxn ang="0">
                  <a:pos x="950" y="76"/>
                </a:cxn>
                <a:cxn ang="0">
                  <a:pos x="877" y="22"/>
                </a:cxn>
                <a:cxn ang="0">
                  <a:pos x="768" y="0"/>
                </a:cxn>
                <a:cxn ang="0">
                  <a:pos x="714" y="111"/>
                </a:cxn>
                <a:cxn ang="0">
                  <a:pos x="681" y="166"/>
                </a:cxn>
                <a:cxn ang="0">
                  <a:pos x="700" y="227"/>
                </a:cxn>
                <a:cxn ang="0">
                  <a:pos x="607" y="305"/>
                </a:cxn>
                <a:cxn ang="0">
                  <a:pos x="534" y="331"/>
                </a:cxn>
                <a:cxn ang="0">
                  <a:pos x="485" y="348"/>
                </a:cxn>
                <a:cxn ang="0">
                  <a:pos x="437" y="341"/>
                </a:cxn>
                <a:cxn ang="0">
                  <a:pos x="461" y="435"/>
                </a:cxn>
                <a:cxn ang="0">
                  <a:pos x="494" y="511"/>
                </a:cxn>
                <a:cxn ang="0">
                  <a:pos x="435" y="560"/>
                </a:cxn>
                <a:cxn ang="0">
                  <a:pos x="189" y="596"/>
                </a:cxn>
                <a:cxn ang="0">
                  <a:pos x="149" y="652"/>
                </a:cxn>
                <a:cxn ang="0">
                  <a:pos x="90" y="721"/>
                </a:cxn>
                <a:cxn ang="0">
                  <a:pos x="152" y="787"/>
                </a:cxn>
                <a:cxn ang="0">
                  <a:pos x="211" y="853"/>
                </a:cxn>
                <a:cxn ang="0">
                  <a:pos x="173" y="926"/>
                </a:cxn>
                <a:cxn ang="0">
                  <a:pos x="121" y="985"/>
                </a:cxn>
                <a:cxn ang="0">
                  <a:pos x="24" y="1052"/>
                </a:cxn>
                <a:cxn ang="0">
                  <a:pos x="24" y="1134"/>
                </a:cxn>
                <a:cxn ang="0">
                  <a:pos x="109" y="1217"/>
                </a:cxn>
                <a:cxn ang="0">
                  <a:pos x="180" y="1349"/>
                </a:cxn>
                <a:cxn ang="0">
                  <a:pos x="348" y="1423"/>
                </a:cxn>
                <a:cxn ang="0">
                  <a:pos x="385" y="1484"/>
                </a:cxn>
                <a:cxn ang="0">
                  <a:pos x="364" y="1552"/>
                </a:cxn>
                <a:cxn ang="0">
                  <a:pos x="442" y="1555"/>
                </a:cxn>
                <a:cxn ang="0">
                  <a:pos x="503" y="1619"/>
                </a:cxn>
                <a:cxn ang="0">
                  <a:pos x="518" y="1744"/>
                </a:cxn>
                <a:cxn ang="0">
                  <a:pos x="529" y="1838"/>
                </a:cxn>
                <a:cxn ang="0">
                  <a:pos x="572" y="1834"/>
                </a:cxn>
                <a:cxn ang="0">
                  <a:pos x="643" y="1793"/>
                </a:cxn>
                <a:cxn ang="0">
                  <a:pos x="714" y="1829"/>
                </a:cxn>
                <a:cxn ang="0">
                  <a:pos x="822" y="1789"/>
                </a:cxn>
                <a:cxn ang="0">
                  <a:pos x="900" y="1758"/>
                </a:cxn>
                <a:cxn ang="0">
                  <a:pos x="1025" y="1775"/>
                </a:cxn>
                <a:cxn ang="0">
                  <a:pos x="1066" y="1711"/>
                </a:cxn>
                <a:cxn ang="0">
                  <a:pos x="1106" y="1642"/>
                </a:cxn>
                <a:cxn ang="0">
                  <a:pos x="1066" y="1529"/>
                </a:cxn>
                <a:cxn ang="0">
                  <a:pos x="1099" y="1467"/>
                </a:cxn>
                <a:cxn ang="0">
                  <a:pos x="1042" y="1425"/>
                </a:cxn>
                <a:cxn ang="0">
                  <a:pos x="1007" y="1210"/>
                </a:cxn>
                <a:cxn ang="0">
                  <a:pos x="1037" y="1047"/>
                </a:cxn>
                <a:cxn ang="0">
                  <a:pos x="1134" y="957"/>
                </a:cxn>
                <a:cxn ang="0">
                  <a:pos x="1155" y="872"/>
                </a:cxn>
                <a:cxn ang="0">
                  <a:pos x="1188" y="787"/>
                </a:cxn>
                <a:cxn ang="0">
                  <a:pos x="1243" y="754"/>
                </a:cxn>
                <a:cxn ang="0">
                  <a:pos x="1297" y="697"/>
                </a:cxn>
                <a:cxn ang="0">
                  <a:pos x="1351" y="659"/>
                </a:cxn>
                <a:cxn ang="0">
                  <a:pos x="1418" y="589"/>
                </a:cxn>
                <a:cxn ang="0">
                  <a:pos x="1429" y="499"/>
                </a:cxn>
                <a:cxn ang="0">
                  <a:pos x="1448" y="437"/>
                </a:cxn>
                <a:cxn ang="0">
                  <a:pos x="1363" y="260"/>
                </a:cxn>
              </a:cxnLst>
              <a:rect l="0" t="0" r="r" b="b"/>
              <a:pathLst>
                <a:path w="1465" h="1867">
                  <a:moveTo>
                    <a:pt x="1288" y="263"/>
                  </a:moveTo>
                  <a:lnTo>
                    <a:pt x="1288" y="267"/>
                  </a:lnTo>
                  <a:lnTo>
                    <a:pt x="1285" y="270"/>
                  </a:lnTo>
                  <a:lnTo>
                    <a:pt x="1285" y="272"/>
                  </a:lnTo>
                  <a:lnTo>
                    <a:pt x="1285" y="274"/>
                  </a:lnTo>
                  <a:lnTo>
                    <a:pt x="1283" y="279"/>
                  </a:lnTo>
                  <a:lnTo>
                    <a:pt x="1281" y="282"/>
                  </a:lnTo>
                  <a:lnTo>
                    <a:pt x="1278" y="284"/>
                  </a:lnTo>
                  <a:lnTo>
                    <a:pt x="1276" y="284"/>
                  </a:lnTo>
                  <a:lnTo>
                    <a:pt x="1276" y="286"/>
                  </a:lnTo>
                  <a:lnTo>
                    <a:pt x="1276" y="289"/>
                  </a:lnTo>
                  <a:lnTo>
                    <a:pt x="1271" y="293"/>
                  </a:lnTo>
                  <a:lnTo>
                    <a:pt x="1266" y="303"/>
                  </a:lnTo>
                  <a:lnTo>
                    <a:pt x="1264" y="315"/>
                  </a:lnTo>
                  <a:lnTo>
                    <a:pt x="1262" y="324"/>
                  </a:lnTo>
                  <a:lnTo>
                    <a:pt x="1259" y="343"/>
                  </a:lnTo>
                  <a:lnTo>
                    <a:pt x="1255" y="362"/>
                  </a:lnTo>
                  <a:lnTo>
                    <a:pt x="1259" y="359"/>
                  </a:lnTo>
                  <a:lnTo>
                    <a:pt x="1266" y="359"/>
                  </a:lnTo>
                  <a:lnTo>
                    <a:pt x="1271" y="362"/>
                  </a:lnTo>
                  <a:lnTo>
                    <a:pt x="1276" y="364"/>
                  </a:lnTo>
                  <a:lnTo>
                    <a:pt x="1281" y="367"/>
                  </a:lnTo>
                  <a:lnTo>
                    <a:pt x="1283" y="371"/>
                  </a:lnTo>
                  <a:lnTo>
                    <a:pt x="1285" y="374"/>
                  </a:lnTo>
                  <a:lnTo>
                    <a:pt x="1285" y="376"/>
                  </a:lnTo>
                  <a:lnTo>
                    <a:pt x="1288" y="383"/>
                  </a:lnTo>
                  <a:lnTo>
                    <a:pt x="1288" y="385"/>
                  </a:lnTo>
                  <a:lnTo>
                    <a:pt x="1288" y="388"/>
                  </a:lnTo>
                  <a:lnTo>
                    <a:pt x="1285" y="390"/>
                  </a:lnTo>
                  <a:lnTo>
                    <a:pt x="1283" y="393"/>
                  </a:lnTo>
                  <a:lnTo>
                    <a:pt x="1283" y="393"/>
                  </a:lnTo>
                  <a:lnTo>
                    <a:pt x="1283" y="393"/>
                  </a:lnTo>
                  <a:lnTo>
                    <a:pt x="1283" y="395"/>
                  </a:lnTo>
                  <a:lnTo>
                    <a:pt x="1283" y="395"/>
                  </a:lnTo>
                  <a:lnTo>
                    <a:pt x="1281" y="395"/>
                  </a:lnTo>
                  <a:lnTo>
                    <a:pt x="1278" y="397"/>
                  </a:lnTo>
                  <a:lnTo>
                    <a:pt x="1276" y="397"/>
                  </a:lnTo>
                  <a:lnTo>
                    <a:pt x="1271" y="402"/>
                  </a:lnTo>
                  <a:lnTo>
                    <a:pt x="1269" y="402"/>
                  </a:lnTo>
                  <a:lnTo>
                    <a:pt x="1269" y="402"/>
                  </a:lnTo>
                  <a:lnTo>
                    <a:pt x="1266" y="402"/>
                  </a:lnTo>
                  <a:lnTo>
                    <a:pt x="1266" y="402"/>
                  </a:lnTo>
                  <a:lnTo>
                    <a:pt x="1264" y="402"/>
                  </a:lnTo>
                  <a:lnTo>
                    <a:pt x="1259" y="404"/>
                  </a:lnTo>
                  <a:lnTo>
                    <a:pt x="1252" y="404"/>
                  </a:lnTo>
                  <a:lnTo>
                    <a:pt x="1250" y="402"/>
                  </a:lnTo>
                  <a:lnTo>
                    <a:pt x="1245" y="402"/>
                  </a:lnTo>
                  <a:lnTo>
                    <a:pt x="1240" y="400"/>
                  </a:lnTo>
                  <a:lnTo>
                    <a:pt x="1236" y="397"/>
                  </a:lnTo>
                  <a:lnTo>
                    <a:pt x="1233" y="397"/>
                  </a:lnTo>
                  <a:lnTo>
                    <a:pt x="1224" y="393"/>
                  </a:lnTo>
                  <a:lnTo>
                    <a:pt x="1217" y="388"/>
                  </a:lnTo>
                  <a:lnTo>
                    <a:pt x="1198" y="383"/>
                  </a:lnTo>
                  <a:lnTo>
                    <a:pt x="1179" y="383"/>
                  </a:lnTo>
                  <a:lnTo>
                    <a:pt x="1162" y="383"/>
                  </a:lnTo>
                  <a:lnTo>
                    <a:pt x="1144" y="388"/>
                  </a:lnTo>
                  <a:lnTo>
                    <a:pt x="1134" y="388"/>
                  </a:lnTo>
                  <a:lnTo>
                    <a:pt x="1129" y="390"/>
                  </a:lnTo>
                  <a:lnTo>
                    <a:pt x="1127" y="390"/>
                  </a:lnTo>
                  <a:lnTo>
                    <a:pt x="1118" y="390"/>
                  </a:lnTo>
                  <a:lnTo>
                    <a:pt x="1110" y="390"/>
                  </a:lnTo>
                  <a:lnTo>
                    <a:pt x="1103" y="388"/>
                  </a:lnTo>
                  <a:lnTo>
                    <a:pt x="1096" y="388"/>
                  </a:lnTo>
                  <a:lnTo>
                    <a:pt x="1089" y="385"/>
                  </a:lnTo>
                  <a:lnTo>
                    <a:pt x="1085" y="381"/>
                  </a:lnTo>
                  <a:lnTo>
                    <a:pt x="1080" y="378"/>
                  </a:lnTo>
                  <a:lnTo>
                    <a:pt x="1077" y="374"/>
                  </a:lnTo>
                  <a:lnTo>
                    <a:pt x="1075" y="371"/>
                  </a:lnTo>
                  <a:lnTo>
                    <a:pt x="1075" y="369"/>
                  </a:lnTo>
                  <a:lnTo>
                    <a:pt x="1075" y="369"/>
                  </a:lnTo>
                  <a:lnTo>
                    <a:pt x="1075" y="367"/>
                  </a:lnTo>
                  <a:lnTo>
                    <a:pt x="1080" y="359"/>
                  </a:lnTo>
                  <a:lnTo>
                    <a:pt x="1085" y="355"/>
                  </a:lnTo>
                  <a:lnTo>
                    <a:pt x="1092" y="350"/>
                  </a:lnTo>
                  <a:lnTo>
                    <a:pt x="1096" y="345"/>
                  </a:lnTo>
                  <a:lnTo>
                    <a:pt x="1106" y="341"/>
                  </a:lnTo>
                  <a:lnTo>
                    <a:pt x="1110" y="333"/>
                  </a:lnTo>
                  <a:lnTo>
                    <a:pt x="1113" y="333"/>
                  </a:lnTo>
                  <a:lnTo>
                    <a:pt x="1113" y="331"/>
                  </a:lnTo>
                  <a:lnTo>
                    <a:pt x="1113" y="331"/>
                  </a:lnTo>
                  <a:lnTo>
                    <a:pt x="1115" y="329"/>
                  </a:lnTo>
                  <a:lnTo>
                    <a:pt x="1120" y="322"/>
                  </a:lnTo>
                  <a:lnTo>
                    <a:pt x="1120" y="317"/>
                  </a:lnTo>
                  <a:lnTo>
                    <a:pt x="1120" y="315"/>
                  </a:lnTo>
                  <a:lnTo>
                    <a:pt x="1120" y="310"/>
                  </a:lnTo>
                  <a:lnTo>
                    <a:pt x="1120" y="307"/>
                  </a:lnTo>
                  <a:lnTo>
                    <a:pt x="1118" y="305"/>
                  </a:lnTo>
                  <a:lnTo>
                    <a:pt x="1115" y="303"/>
                  </a:lnTo>
                  <a:lnTo>
                    <a:pt x="1110" y="300"/>
                  </a:lnTo>
                  <a:lnTo>
                    <a:pt x="1108" y="300"/>
                  </a:lnTo>
                  <a:lnTo>
                    <a:pt x="1106" y="298"/>
                  </a:lnTo>
                  <a:lnTo>
                    <a:pt x="1103" y="296"/>
                  </a:lnTo>
                  <a:lnTo>
                    <a:pt x="1103" y="296"/>
                  </a:lnTo>
                  <a:lnTo>
                    <a:pt x="1092" y="272"/>
                  </a:lnTo>
                  <a:lnTo>
                    <a:pt x="1080" y="251"/>
                  </a:lnTo>
                  <a:lnTo>
                    <a:pt x="1080" y="246"/>
                  </a:lnTo>
                  <a:lnTo>
                    <a:pt x="1080" y="244"/>
                  </a:lnTo>
                  <a:lnTo>
                    <a:pt x="1082" y="234"/>
                  </a:lnTo>
                  <a:lnTo>
                    <a:pt x="1087" y="227"/>
                  </a:lnTo>
                  <a:lnTo>
                    <a:pt x="1094" y="222"/>
                  </a:lnTo>
                  <a:lnTo>
                    <a:pt x="1101" y="218"/>
                  </a:lnTo>
                  <a:lnTo>
                    <a:pt x="1108" y="211"/>
                  </a:lnTo>
                  <a:lnTo>
                    <a:pt x="1113" y="208"/>
                  </a:lnTo>
                  <a:lnTo>
                    <a:pt x="1115" y="204"/>
                  </a:lnTo>
                  <a:lnTo>
                    <a:pt x="1120" y="201"/>
                  </a:lnTo>
                  <a:lnTo>
                    <a:pt x="1120" y="199"/>
                  </a:lnTo>
                  <a:lnTo>
                    <a:pt x="1120" y="199"/>
                  </a:lnTo>
                  <a:lnTo>
                    <a:pt x="1122" y="199"/>
                  </a:lnTo>
                  <a:lnTo>
                    <a:pt x="1122" y="194"/>
                  </a:lnTo>
                  <a:lnTo>
                    <a:pt x="1125" y="192"/>
                  </a:lnTo>
                  <a:lnTo>
                    <a:pt x="1122" y="187"/>
                  </a:lnTo>
                  <a:lnTo>
                    <a:pt x="1120" y="185"/>
                  </a:lnTo>
                  <a:lnTo>
                    <a:pt x="1118" y="185"/>
                  </a:lnTo>
                  <a:lnTo>
                    <a:pt x="1118" y="182"/>
                  </a:lnTo>
                  <a:lnTo>
                    <a:pt x="1103" y="182"/>
                  </a:lnTo>
                  <a:lnTo>
                    <a:pt x="1089" y="182"/>
                  </a:lnTo>
                  <a:lnTo>
                    <a:pt x="1085" y="185"/>
                  </a:lnTo>
                  <a:lnTo>
                    <a:pt x="1080" y="187"/>
                  </a:lnTo>
                  <a:lnTo>
                    <a:pt x="1075" y="187"/>
                  </a:lnTo>
                  <a:lnTo>
                    <a:pt x="1073" y="189"/>
                  </a:lnTo>
                  <a:lnTo>
                    <a:pt x="1068" y="189"/>
                  </a:lnTo>
                  <a:lnTo>
                    <a:pt x="1063" y="189"/>
                  </a:lnTo>
                  <a:lnTo>
                    <a:pt x="1061" y="192"/>
                  </a:lnTo>
                  <a:lnTo>
                    <a:pt x="1056" y="192"/>
                  </a:lnTo>
                  <a:lnTo>
                    <a:pt x="1056" y="182"/>
                  </a:lnTo>
                  <a:lnTo>
                    <a:pt x="1056" y="175"/>
                  </a:lnTo>
                  <a:lnTo>
                    <a:pt x="1056" y="170"/>
                  </a:lnTo>
                  <a:lnTo>
                    <a:pt x="1054" y="166"/>
                  </a:lnTo>
                  <a:lnTo>
                    <a:pt x="1051" y="159"/>
                  </a:lnTo>
                  <a:lnTo>
                    <a:pt x="1049" y="156"/>
                  </a:lnTo>
                  <a:lnTo>
                    <a:pt x="1044" y="154"/>
                  </a:lnTo>
                  <a:lnTo>
                    <a:pt x="1040" y="152"/>
                  </a:lnTo>
                  <a:lnTo>
                    <a:pt x="1035" y="149"/>
                  </a:lnTo>
                  <a:lnTo>
                    <a:pt x="1030" y="149"/>
                  </a:lnTo>
                  <a:lnTo>
                    <a:pt x="1025" y="149"/>
                  </a:lnTo>
                  <a:lnTo>
                    <a:pt x="1023" y="149"/>
                  </a:lnTo>
                  <a:lnTo>
                    <a:pt x="1011" y="149"/>
                  </a:lnTo>
                  <a:lnTo>
                    <a:pt x="1002" y="149"/>
                  </a:lnTo>
                  <a:lnTo>
                    <a:pt x="992" y="147"/>
                  </a:lnTo>
                  <a:lnTo>
                    <a:pt x="985" y="142"/>
                  </a:lnTo>
                  <a:lnTo>
                    <a:pt x="981" y="140"/>
                  </a:lnTo>
                  <a:lnTo>
                    <a:pt x="981" y="137"/>
                  </a:lnTo>
                  <a:lnTo>
                    <a:pt x="978" y="133"/>
                  </a:lnTo>
                  <a:lnTo>
                    <a:pt x="981" y="130"/>
                  </a:lnTo>
                  <a:lnTo>
                    <a:pt x="983" y="121"/>
                  </a:lnTo>
                  <a:lnTo>
                    <a:pt x="990" y="114"/>
                  </a:lnTo>
                  <a:lnTo>
                    <a:pt x="995" y="107"/>
                  </a:lnTo>
                  <a:lnTo>
                    <a:pt x="1002" y="100"/>
                  </a:lnTo>
                  <a:lnTo>
                    <a:pt x="1004" y="95"/>
                  </a:lnTo>
                  <a:lnTo>
                    <a:pt x="1007" y="90"/>
                  </a:lnTo>
                  <a:lnTo>
                    <a:pt x="1007" y="88"/>
                  </a:lnTo>
                  <a:lnTo>
                    <a:pt x="1007" y="85"/>
                  </a:lnTo>
                  <a:lnTo>
                    <a:pt x="1004" y="78"/>
                  </a:lnTo>
                  <a:lnTo>
                    <a:pt x="999" y="74"/>
                  </a:lnTo>
                  <a:lnTo>
                    <a:pt x="997" y="71"/>
                  </a:lnTo>
                  <a:lnTo>
                    <a:pt x="992" y="69"/>
                  </a:lnTo>
                  <a:lnTo>
                    <a:pt x="983" y="64"/>
                  </a:lnTo>
                  <a:lnTo>
                    <a:pt x="978" y="62"/>
                  </a:lnTo>
                  <a:lnTo>
                    <a:pt x="976" y="64"/>
                  </a:lnTo>
                  <a:lnTo>
                    <a:pt x="966" y="64"/>
                  </a:lnTo>
                  <a:lnTo>
                    <a:pt x="957" y="69"/>
                  </a:lnTo>
                  <a:lnTo>
                    <a:pt x="950" y="76"/>
                  </a:lnTo>
                  <a:lnTo>
                    <a:pt x="945" y="78"/>
                  </a:lnTo>
                  <a:lnTo>
                    <a:pt x="943" y="81"/>
                  </a:lnTo>
                  <a:lnTo>
                    <a:pt x="943" y="81"/>
                  </a:lnTo>
                  <a:lnTo>
                    <a:pt x="931" y="85"/>
                  </a:lnTo>
                  <a:lnTo>
                    <a:pt x="919" y="85"/>
                  </a:lnTo>
                  <a:lnTo>
                    <a:pt x="907" y="85"/>
                  </a:lnTo>
                  <a:lnTo>
                    <a:pt x="903" y="85"/>
                  </a:lnTo>
                  <a:lnTo>
                    <a:pt x="898" y="83"/>
                  </a:lnTo>
                  <a:lnTo>
                    <a:pt x="893" y="83"/>
                  </a:lnTo>
                  <a:lnTo>
                    <a:pt x="891" y="81"/>
                  </a:lnTo>
                  <a:lnTo>
                    <a:pt x="888" y="78"/>
                  </a:lnTo>
                  <a:lnTo>
                    <a:pt x="886" y="74"/>
                  </a:lnTo>
                  <a:lnTo>
                    <a:pt x="879" y="62"/>
                  </a:lnTo>
                  <a:lnTo>
                    <a:pt x="879" y="57"/>
                  </a:lnTo>
                  <a:lnTo>
                    <a:pt x="879" y="55"/>
                  </a:lnTo>
                  <a:lnTo>
                    <a:pt x="879" y="41"/>
                  </a:lnTo>
                  <a:lnTo>
                    <a:pt x="879" y="26"/>
                  </a:lnTo>
                  <a:lnTo>
                    <a:pt x="877" y="22"/>
                  </a:lnTo>
                  <a:lnTo>
                    <a:pt x="877" y="19"/>
                  </a:lnTo>
                  <a:lnTo>
                    <a:pt x="874" y="19"/>
                  </a:lnTo>
                  <a:lnTo>
                    <a:pt x="865" y="17"/>
                  </a:lnTo>
                  <a:lnTo>
                    <a:pt x="858" y="17"/>
                  </a:lnTo>
                  <a:lnTo>
                    <a:pt x="848" y="19"/>
                  </a:lnTo>
                  <a:lnTo>
                    <a:pt x="839" y="22"/>
                  </a:lnTo>
                  <a:lnTo>
                    <a:pt x="832" y="24"/>
                  </a:lnTo>
                  <a:lnTo>
                    <a:pt x="827" y="29"/>
                  </a:lnTo>
                  <a:lnTo>
                    <a:pt x="822" y="29"/>
                  </a:lnTo>
                  <a:lnTo>
                    <a:pt x="820" y="29"/>
                  </a:lnTo>
                  <a:lnTo>
                    <a:pt x="813" y="26"/>
                  </a:lnTo>
                  <a:lnTo>
                    <a:pt x="806" y="22"/>
                  </a:lnTo>
                  <a:lnTo>
                    <a:pt x="799" y="17"/>
                  </a:lnTo>
                  <a:lnTo>
                    <a:pt x="794" y="12"/>
                  </a:lnTo>
                  <a:lnTo>
                    <a:pt x="789" y="7"/>
                  </a:lnTo>
                  <a:lnTo>
                    <a:pt x="787" y="5"/>
                  </a:lnTo>
                  <a:lnTo>
                    <a:pt x="777" y="0"/>
                  </a:lnTo>
                  <a:lnTo>
                    <a:pt x="768" y="0"/>
                  </a:lnTo>
                  <a:lnTo>
                    <a:pt x="763" y="0"/>
                  </a:lnTo>
                  <a:lnTo>
                    <a:pt x="759" y="0"/>
                  </a:lnTo>
                  <a:lnTo>
                    <a:pt x="756" y="3"/>
                  </a:lnTo>
                  <a:lnTo>
                    <a:pt x="754" y="7"/>
                  </a:lnTo>
                  <a:lnTo>
                    <a:pt x="744" y="43"/>
                  </a:lnTo>
                  <a:lnTo>
                    <a:pt x="737" y="78"/>
                  </a:lnTo>
                  <a:lnTo>
                    <a:pt x="735" y="81"/>
                  </a:lnTo>
                  <a:lnTo>
                    <a:pt x="733" y="83"/>
                  </a:lnTo>
                  <a:lnTo>
                    <a:pt x="730" y="85"/>
                  </a:lnTo>
                  <a:lnTo>
                    <a:pt x="730" y="88"/>
                  </a:lnTo>
                  <a:lnTo>
                    <a:pt x="723" y="93"/>
                  </a:lnTo>
                  <a:lnTo>
                    <a:pt x="721" y="100"/>
                  </a:lnTo>
                  <a:lnTo>
                    <a:pt x="718" y="100"/>
                  </a:lnTo>
                  <a:lnTo>
                    <a:pt x="716" y="102"/>
                  </a:lnTo>
                  <a:lnTo>
                    <a:pt x="711" y="107"/>
                  </a:lnTo>
                  <a:lnTo>
                    <a:pt x="711" y="107"/>
                  </a:lnTo>
                  <a:lnTo>
                    <a:pt x="711" y="109"/>
                  </a:lnTo>
                  <a:lnTo>
                    <a:pt x="714" y="111"/>
                  </a:lnTo>
                  <a:lnTo>
                    <a:pt x="714" y="111"/>
                  </a:lnTo>
                  <a:lnTo>
                    <a:pt x="714" y="111"/>
                  </a:lnTo>
                  <a:lnTo>
                    <a:pt x="714" y="114"/>
                  </a:lnTo>
                  <a:lnTo>
                    <a:pt x="714" y="114"/>
                  </a:lnTo>
                  <a:lnTo>
                    <a:pt x="714" y="114"/>
                  </a:lnTo>
                  <a:lnTo>
                    <a:pt x="714" y="114"/>
                  </a:lnTo>
                  <a:lnTo>
                    <a:pt x="714" y="114"/>
                  </a:lnTo>
                  <a:lnTo>
                    <a:pt x="714" y="114"/>
                  </a:lnTo>
                  <a:lnTo>
                    <a:pt x="714" y="116"/>
                  </a:lnTo>
                  <a:lnTo>
                    <a:pt x="707" y="116"/>
                  </a:lnTo>
                  <a:lnTo>
                    <a:pt x="702" y="118"/>
                  </a:lnTo>
                  <a:lnTo>
                    <a:pt x="697" y="121"/>
                  </a:lnTo>
                  <a:lnTo>
                    <a:pt x="692" y="123"/>
                  </a:lnTo>
                  <a:lnTo>
                    <a:pt x="690" y="128"/>
                  </a:lnTo>
                  <a:lnTo>
                    <a:pt x="688" y="133"/>
                  </a:lnTo>
                  <a:lnTo>
                    <a:pt x="685" y="137"/>
                  </a:lnTo>
                  <a:lnTo>
                    <a:pt x="683" y="144"/>
                  </a:lnTo>
                  <a:lnTo>
                    <a:pt x="681" y="166"/>
                  </a:lnTo>
                  <a:lnTo>
                    <a:pt x="678" y="173"/>
                  </a:lnTo>
                  <a:lnTo>
                    <a:pt x="678" y="173"/>
                  </a:lnTo>
                  <a:lnTo>
                    <a:pt x="676" y="175"/>
                  </a:lnTo>
                  <a:lnTo>
                    <a:pt x="676" y="175"/>
                  </a:lnTo>
                  <a:lnTo>
                    <a:pt x="676" y="180"/>
                  </a:lnTo>
                  <a:lnTo>
                    <a:pt x="674" y="182"/>
                  </a:lnTo>
                  <a:lnTo>
                    <a:pt x="669" y="189"/>
                  </a:lnTo>
                  <a:lnTo>
                    <a:pt x="666" y="192"/>
                  </a:lnTo>
                  <a:lnTo>
                    <a:pt x="666" y="194"/>
                  </a:lnTo>
                  <a:lnTo>
                    <a:pt x="669" y="196"/>
                  </a:lnTo>
                  <a:lnTo>
                    <a:pt x="671" y="201"/>
                  </a:lnTo>
                  <a:lnTo>
                    <a:pt x="674" y="204"/>
                  </a:lnTo>
                  <a:lnTo>
                    <a:pt x="676" y="206"/>
                  </a:lnTo>
                  <a:lnTo>
                    <a:pt x="683" y="208"/>
                  </a:lnTo>
                  <a:lnTo>
                    <a:pt x="688" y="213"/>
                  </a:lnTo>
                  <a:lnTo>
                    <a:pt x="692" y="218"/>
                  </a:lnTo>
                  <a:lnTo>
                    <a:pt x="697" y="225"/>
                  </a:lnTo>
                  <a:lnTo>
                    <a:pt x="700" y="227"/>
                  </a:lnTo>
                  <a:lnTo>
                    <a:pt x="700" y="232"/>
                  </a:lnTo>
                  <a:lnTo>
                    <a:pt x="700" y="234"/>
                  </a:lnTo>
                  <a:lnTo>
                    <a:pt x="700" y="237"/>
                  </a:lnTo>
                  <a:lnTo>
                    <a:pt x="697" y="239"/>
                  </a:lnTo>
                  <a:lnTo>
                    <a:pt x="695" y="241"/>
                  </a:lnTo>
                  <a:lnTo>
                    <a:pt x="692" y="244"/>
                  </a:lnTo>
                  <a:lnTo>
                    <a:pt x="692" y="246"/>
                  </a:lnTo>
                  <a:lnTo>
                    <a:pt x="690" y="246"/>
                  </a:lnTo>
                  <a:lnTo>
                    <a:pt x="683" y="251"/>
                  </a:lnTo>
                  <a:lnTo>
                    <a:pt x="674" y="256"/>
                  </a:lnTo>
                  <a:lnTo>
                    <a:pt x="664" y="260"/>
                  </a:lnTo>
                  <a:lnTo>
                    <a:pt x="655" y="265"/>
                  </a:lnTo>
                  <a:lnTo>
                    <a:pt x="643" y="270"/>
                  </a:lnTo>
                  <a:lnTo>
                    <a:pt x="633" y="277"/>
                  </a:lnTo>
                  <a:lnTo>
                    <a:pt x="626" y="284"/>
                  </a:lnTo>
                  <a:lnTo>
                    <a:pt x="619" y="293"/>
                  </a:lnTo>
                  <a:lnTo>
                    <a:pt x="612" y="300"/>
                  </a:lnTo>
                  <a:lnTo>
                    <a:pt x="607" y="305"/>
                  </a:lnTo>
                  <a:lnTo>
                    <a:pt x="603" y="312"/>
                  </a:lnTo>
                  <a:lnTo>
                    <a:pt x="596" y="317"/>
                  </a:lnTo>
                  <a:lnTo>
                    <a:pt x="593" y="319"/>
                  </a:lnTo>
                  <a:lnTo>
                    <a:pt x="591" y="322"/>
                  </a:lnTo>
                  <a:lnTo>
                    <a:pt x="586" y="324"/>
                  </a:lnTo>
                  <a:lnTo>
                    <a:pt x="584" y="326"/>
                  </a:lnTo>
                  <a:lnTo>
                    <a:pt x="577" y="329"/>
                  </a:lnTo>
                  <a:lnTo>
                    <a:pt x="572" y="331"/>
                  </a:lnTo>
                  <a:lnTo>
                    <a:pt x="563" y="333"/>
                  </a:lnTo>
                  <a:lnTo>
                    <a:pt x="555" y="333"/>
                  </a:lnTo>
                  <a:lnTo>
                    <a:pt x="555" y="333"/>
                  </a:lnTo>
                  <a:lnTo>
                    <a:pt x="555" y="333"/>
                  </a:lnTo>
                  <a:lnTo>
                    <a:pt x="553" y="333"/>
                  </a:lnTo>
                  <a:lnTo>
                    <a:pt x="551" y="333"/>
                  </a:lnTo>
                  <a:lnTo>
                    <a:pt x="548" y="333"/>
                  </a:lnTo>
                  <a:lnTo>
                    <a:pt x="541" y="333"/>
                  </a:lnTo>
                  <a:lnTo>
                    <a:pt x="537" y="331"/>
                  </a:lnTo>
                  <a:lnTo>
                    <a:pt x="534" y="331"/>
                  </a:lnTo>
                  <a:lnTo>
                    <a:pt x="529" y="326"/>
                  </a:lnTo>
                  <a:lnTo>
                    <a:pt x="525" y="324"/>
                  </a:lnTo>
                  <a:lnTo>
                    <a:pt x="522" y="322"/>
                  </a:lnTo>
                  <a:lnTo>
                    <a:pt x="501" y="310"/>
                  </a:lnTo>
                  <a:lnTo>
                    <a:pt x="496" y="307"/>
                  </a:lnTo>
                  <a:lnTo>
                    <a:pt x="492" y="307"/>
                  </a:lnTo>
                  <a:lnTo>
                    <a:pt x="489" y="310"/>
                  </a:lnTo>
                  <a:lnTo>
                    <a:pt x="487" y="312"/>
                  </a:lnTo>
                  <a:lnTo>
                    <a:pt x="487" y="317"/>
                  </a:lnTo>
                  <a:lnTo>
                    <a:pt x="487" y="324"/>
                  </a:lnTo>
                  <a:lnTo>
                    <a:pt x="487" y="333"/>
                  </a:lnTo>
                  <a:lnTo>
                    <a:pt x="487" y="336"/>
                  </a:lnTo>
                  <a:lnTo>
                    <a:pt x="487" y="338"/>
                  </a:lnTo>
                  <a:lnTo>
                    <a:pt x="487" y="338"/>
                  </a:lnTo>
                  <a:lnTo>
                    <a:pt x="487" y="341"/>
                  </a:lnTo>
                  <a:lnTo>
                    <a:pt x="487" y="343"/>
                  </a:lnTo>
                  <a:lnTo>
                    <a:pt x="487" y="345"/>
                  </a:lnTo>
                  <a:lnTo>
                    <a:pt x="485" y="348"/>
                  </a:lnTo>
                  <a:lnTo>
                    <a:pt x="485" y="350"/>
                  </a:lnTo>
                  <a:lnTo>
                    <a:pt x="482" y="350"/>
                  </a:lnTo>
                  <a:lnTo>
                    <a:pt x="480" y="350"/>
                  </a:lnTo>
                  <a:lnTo>
                    <a:pt x="480" y="350"/>
                  </a:lnTo>
                  <a:lnTo>
                    <a:pt x="477" y="350"/>
                  </a:lnTo>
                  <a:lnTo>
                    <a:pt x="477" y="352"/>
                  </a:lnTo>
                  <a:lnTo>
                    <a:pt x="477" y="350"/>
                  </a:lnTo>
                  <a:lnTo>
                    <a:pt x="477" y="350"/>
                  </a:lnTo>
                  <a:lnTo>
                    <a:pt x="475" y="350"/>
                  </a:lnTo>
                  <a:lnTo>
                    <a:pt x="475" y="350"/>
                  </a:lnTo>
                  <a:lnTo>
                    <a:pt x="473" y="350"/>
                  </a:lnTo>
                  <a:lnTo>
                    <a:pt x="473" y="350"/>
                  </a:lnTo>
                  <a:lnTo>
                    <a:pt x="473" y="350"/>
                  </a:lnTo>
                  <a:lnTo>
                    <a:pt x="470" y="350"/>
                  </a:lnTo>
                  <a:lnTo>
                    <a:pt x="459" y="345"/>
                  </a:lnTo>
                  <a:lnTo>
                    <a:pt x="449" y="343"/>
                  </a:lnTo>
                  <a:lnTo>
                    <a:pt x="442" y="341"/>
                  </a:lnTo>
                  <a:lnTo>
                    <a:pt x="437" y="341"/>
                  </a:lnTo>
                  <a:lnTo>
                    <a:pt x="433" y="341"/>
                  </a:lnTo>
                  <a:lnTo>
                    <a:pt x="430" y="343"/>
                  </a:lnTo>
                  <a:lnTo>
                    <a:pt x="426" y="345"/>
                  </a:lnTo>
                  <a:lnTo>
                    <a:pt x="426" y="350"/>
                  </a:lnTo>
                  <a:lnTo>
                    <a:pt x="426" y="355"/>
                  </a:lnTo>
                  <a:lnTo>
                    <a:pt x="426" y="359"/>
                  </a:lnTo>
                  <a:lnTo>
                    <a:pt x="426" y="362"/>
                  </a:lnTo>
                  <a:lnTo>
                    <a:pt x="428" y="364"/>
                  </a:lnTo>
                  <a:lnTo>
                    <a:pt x="433" y="369"/>
                  </a:lnTo>
                  <a:lnTo>
                    <a:pt x="442" y="378"/>
                  </a:lnTo>
                  <a:lnTo>
                    <a:pt x="449" y="390"/>
                  </a:lnTo>
                  <a:lnTo>
                    <a:pt x="456" y="400"/>
                  </a:lnTo>
                  <a:lnTo>
                    <a:pt x="461" y="404"/>
                  </a:lnTo>
                  <a:lnTo>
                    <a:pt x="463" y="409"/>
                  </a:lnTo>
                  <a:lnTo>
                    <a:pt x="463" y="414"/>
                  </a:lnTo>
                  <a:lnTo>
                    <a:pt x="463" y="419"/>
                  </a:lnTo>
                  <a:lnTo>
                    <a:pt x="461" y="433"/>
                  </a:lnTo>
                  <a:lnTo>
                    <a:pt x="461" y="435"/>
                  </a:lnTo>
                  <a:lnTo>
                    <a:pt x="461" y="440"/>
                  </a:lnTo>
                  <a:lnTo>
                    <a:pt x="461" y="447"/>
                  </a:lnTo>
                  <a:lnTo>
                    <a:pt x="461" y="452"/>
                  </a:lnTo>
                  <a:lnTo>
                    <a:pt x="463" y="459"/>
                  </a:lnTo>
                  <a:lnTo>
                    <a:pt x="468" y="463"/>
                  </a:lnTo>
                  <a:lnTo>
                    <a:pt x="473" y="468"/>
                  </a:lnTo>
                  <a:lnTo>
                    <a:pt x="477" y="473"/>
                  </a:lnTo>
                  <a:lnTo>
                    <a:pt x="485" y="478"/>
                  </a:lnTo>
                  <a:lnTo>
                    <a:pt x="494" y="485"/>
                  </a:lnTo>
                  <a:lnTo>
                    <a:pt x="496" y="485"/>
                  </a:lnTo>
                  <a:lnTo>
                    <a:pt x="499" y="489"/>
                  </a:lnTo>
                  <a:lnTo>
                    <a:pt x="501" y="492"/>
                  </a:lnTo>
                  <a:lnTo>
                    <a:pt x="501" y="494"/>
                  </a:lnTo>
                  <a:lnTo>
                    <a:pt x="501" y="499"/>
                  </a:lnTo>
                  <a:lnTo>
                    <a:pt x="499" y="501"/>
                  </a:lnTo>
                  <a:lnTo>
                    <a:pt x="496" y="506"/>
                  </a:lnTo>
                  <a:lnTo>
                    <a:pt x="494" y="511"/>
                  </a:lnTo>
                  <a:lnTo>
                    <a:pt x="494" y="511"/>
                  </a:lnTo>
                  <a:lnTo>
                    <a:pt x="494" y="511"/>
                  </a:lnTo>
                  <a:lnTo>
                    <a:pt x="494" y="511"/>
                  </a:lnTo>
                  <a:lnTo>
                    <a:pt x="492" y="511"/>
                  </a:lnTo>
                  <a:lnTo>
                    <a:pt x="489" y="511"/>
                  </a:lnTo>
                  <a:lnTo>
                    <a:pt x="489" y="511"/>
                  </a:lnTo>
                  <a:lnTo>
                    <a:pt x="480" y="511"/>
                  </a:lnTo>
                  <a:lnTo>
                    <a:pt x="473" y="511"/>
                  </a:lnTo>
                  <a:lnTo>
                    <a:pt x="466" y="511"/>
                  </a:lnTo>
                  <a:lnTo>
                    <a:pt x="461" y="513"/>
                  </a:lnTo>
                  <a:lnTo>
                    <a:pt x="454" y="515"/>
                  </a:lnTo>
                  <a:lnTo>
                    <a:pt x="449" y="518"/>
                  </a:lnTo>
                  <a:lnTo>
                    <a:pt x="444" y="522"/>
                  </a:lnTo>
                  <a:lnTo>
                    <a:pt x="442" y="527"/>
                  </a:lnTo>
                  <a:lnTo>
                    <a:pt x="437" y="532"/>
                  </a:lnTo>
                  <a:lnTo>
                    <a:pt x="435" y="541"/>
                  </a:lnTo>
                  <a:lnTo>
                    <a:pt x="435" y="544"/>
                  </a:lnTo>
                  <a:lnTo>
                    <a:pt x="435" y="548"/>
                  </a:lnTo>
                  <a:lnTo>
                    <a:pt x="435" y="560"/>
                  </a:lnTo>
                  <a:lnTo>
                    <a:pt x="437" y="570"/>
                  </a:lnTo>
                  <a:lnTo>
                    <a:pt x="437" y="582"/>
                  </a:lnTo>
                  <a:lnTo>
                    <a:pt x="440" y="584"/>
                  </a:lnTo>
                  <a:lnTo>
                    <a:pt x="442" y="589"/>
                  </a:lnTo>
                  <a:lnTo>
                    <a:pt x="421" y="589"/>
                  </a:lnTo>
                  <a:lnTo>
                    <a:pt x="402" y="589"/>
                  </a:lnTo>
                  <a:lnTo>
                    <a:pt x="385" y="591"/>
                  </a:lnTo>
                  <a:lnTo>
                    <a:pt x="369" y="593"/>
                  </a:lnTo>
                  <a:lnTo>
                    <a:pt x="364" y="593"/>
                  </a:lnTo>
                  <a:lnTo>
                    <a:pt x="362" y="593"/>
                  </a:lnTo>
                  <a:lnTo>
                    <a:pt x="338" y="591"/>
                  </a:lnTo>
                  <a:lnTo>
                    <a:pt x="300" y="589"/>
                  </a:lnTo>
                  <a:lnTo>
                    <a:pt x="253" y="589"/>
                  </a:lnTo>
                  <a:lnTo>
                    <a:pt x="211" y="589"/>
                  </a:lnTo>
                  <a:lnTo>
                    <a:pt x="203" y="591"/>
                  </a:lnTo>
                  <a:lnTo>
                    <a:pt x="199" y="591"/>
                  </a:lnTo>
                  <a:lnTo>
                    <a:pt x="194" y="593"/>
                  </a:lnTo>
                  <a:lnTo>
                    <a:pt x="189" y="596"/>
                  </a:lnTo>
                  <a:lnTo>
                    <a:pt x="187" y="598"/>
                  </a:lnTo>
                  <a:lnTo>
                    <a:pt x="185" y="603"/>
                  </a:lnTo>
                  <a:lnTo>
                    <a:pt x="180" y="605"/>
                  </a:lnTo>
                  <a:lnTo>
                    <a:pt x="178" y="610"/>
                  </a:lnTo>
                  <a:lnTo>
                    <a:pt x="178" y="615"/>
                  </a:lnTo>
                  <a:lnTo>
                    <a:pt x="175" y="622"/>
                  </a:lnTo>
                  <a:lnTo>
                    <a:pt x="175" y="624"/>
                  </a:lnTo>
                  <a:lnTo>
                    <a:pt x="173" y="629"/>
                  </a:lnTo>
                  <a:lnTo>
                    <a:pt x="170" y="634"/>
                  </a:lnTo>
                  <a:lnTo>
                    <a:pt x="170" y="636"/>
                  </a:lnTo>
                  <a:lnTo>
                    <a:pt x="168" y="638"/>
                  </a:lnTo>
                  <a:lnTo>
                    <a:pt x="166" y="643"/>
                  </a:lnTo>
                  <a:lnTo>
                    <a:pt x="163" y="645"/>
                  </a:lnTo>
                  <a:lnTo>
                    <a:pt x="161" y="648"/>
                  </a:lnTo>
                  <a:lnTo>
                    <a:pt x="159" y="648"/>
                  </a:lnTo>
                  <a:lnTo>
                    <a:pt x="156" y="650"/>
                  </a:lnTo>
                  <a:lnTo>
                    <a:pt x="154" y="650"/>
                  </a:lnTo>
                  <a:lnTo>
                    <a:pt x="149" y="652"/>
                  </a:lnTo>
                  <a:lnTo>
                    <a:pt x="149" y="652"/>
                  </a:lnTo>
                  <a:lnTo>
                    <a:pt x="147" y="655"/>
                  </a:lnTo>
                  <a:lnTo>
                    <a:pt x="144" y="655"/>
                  </a:lnTo>
                  <a:lnTo>
                    <a:pt x="142" y="655"/>
                  </a:lnTo>
                  <a:lnTo>
                    <a:pt x="140" y="655"/>
                  </a:lnTo>
                  <a:lnTo>
                    <a:pt x="137" y="655"/>
                  </a:lnTo>
                  <a:lnTo>
                    <a:pt x="133" y="655"/>
                  </a:lnTo>
                  <a:lnTo>
                    <a:pt x="130" y="655"/>
                  </a:lnTo>
                  <a:lnTo>
                    <a:pt x="130" y="655"/>
                  </a:lnTo>
                  <a:lnTo>
                    <a:pt x="114" y="655"/>
                  </a:lnTo>
                  <a:lnTo>
                    <a:pt x="97" y="657"/>
                  </a:lnTo>
                  <a:lnTo>
                    <a:pt x="95" y="659"/>
                  </a:lnTo>
                  <a:lnTo>
                    <a:pt x="92" y="664"/>
                  </a:lnTo>
                  <a:lnTo>
                    <a:pt x="85" y="676"/>
                  </a:lnTo>
                  <a:lnTo>
                    <a:pt x="83" y="688"/>
                  </a:lnTo>
                  <a:lnTo>
                    <a:pt x="83" y="700"/>
                  </a:lnTo>
                  <a:lnTo>
                    <a:pt x="85" y="714"/>
                  </a:lnTo>
                  <a:lnTo>
                    <a:pt x="90" y="721"/>
                  </a:lnTo>
                  <a:lnTo>
                    <a:pt x="90" y="726"/>
                  </a:lnTo>
                  <a:lnTo>
                    <a:pt x="92" y="730"/>
                  </a:lnTo>
                  <a:lnTo>
                    <a:pt x="95" y="754"/>
                  </a:lnTo>
                  <a:lnTo>
                    <a:pt x="97" y="763"/>
                  </a:lnTo>
                  <a:lnTo>
                    <a:pt x="97" y="771"/>
                  </a:lnTo>
                  <a:lnTo>
                    <a:pt x="100" y="775"/>
                  </a:lnTo>
                  <a:lnTo>
                    <a:pt x="102" y="780"/>
                  </a:lnTo>
                  <a:lnTo>
                    <a:pt x="104" y="782"/>
                  </a:lnTo>
                  <a:lnTo>
                    <a:pt x="111" y="789"/>
                  </a:lnTo>
                  <a:lnTo>
                    <a:pt x="116" y="789"/>
                  </a:lnTo>
                  <a:lnTo>
                    <a:pt x="121" y="789"/>
                  </a:lnTo>
                  <a:lnTo>
                    <a:pt x="126" y="789"/>
                  </a:lnTo>
                  <a:lnTo>
                    <a:pt x="128" y="789"/>
                  </a:lnTo>
                  <a:lnTo>
                    <a:pt x="133" y="789"/>
                  </a:lnTo>
                  <a:lnTo>
                    <a:pt x="137" y="787"/>
                  </a:lnTo>
                  <a:lnTo>
                    <a:pt x="140" y="787"/>
                  </a:lnTo>
                  <a:lnTo>
                    <a:pt x="144" y="787"/>
                  </a:lnTo>
                  <a:lnTo>
                    <a:pt x="152" y="787"/>
                  </a:lnTo>
                  <a:lnTo>
                    <a:pt x="161" y="787"/>
                  </a:lnTo>
                  <a:lnTo>
                    <a:pt x="163" y="787"/>
                  </a:lnTo>
                  <a:lnTo>
                    <a:pt x="168" y="789"/>
                  </a:lnTo>
                  <a:lnTo>
                    <a:pt x="175" y="792"/>
                  </a:lnTo>
                  <a:lnTo>
                    <a:pt x="178" y="797"/>
                  </a:lnTo>
                  <a:lnTo>
                    <a:pt x="182" y="801"/>
                  </a:lnTo>
                  <a:lnTo>
                    <a:pt x="182" y="806"/>
                  </a:lnTo>
                  <a:lnTo>
                    <a:pt x="185" y="811"/>
                  </a:lnTo>
                  <a:lnTo>
                    <a:pt x="185" y="813"/>
                  </a:lnTo>
                  <a:lnTo>
                    <a:pt x="187" y="820"/>
                  </a:lnTo>
                  <a:lnTo>
                    <a:pt x="187" y="820"/>
                  </a:lnTo>
                  <a:lnTo>
                    <a:pt x="192" y="825"/>
                  </a:lnTo>
                  <a:lnTo>
                    <a:pt x="196" y="827"/>
                  </a:lnTo>
                  <a:lnTo>
                    <a:pt x="201" y="832"/>
                  </a:lnTo>
                  <a:lnTo>
                    <a:pt x="206" y="837"/>
                  </a:lnTo>
                  <a:lnTo>
                    <a:pt x="208" y="841"/>
                  </a:lnTo>
                  <a:lnTo>
                    <a:pt x="211" y="846"/>
                  </a:lnTo>
                  <a:lnTo>
                    <a:pt x="211" y="853"/>
                  </a:lnTo>
                  <a:lnTo>
                    <a:pt x="208" y="860"/>
                  </a:lnTo>
                  <a:lnTo>
                    <a:pt x="206" y="867"/>
                  </a:lnTo>
                  <a:lnTo>
                    <a:pt x="203" y="874"/>
                  </a:lnTo>
                  <a:lnTo>
                    <a:pt x="196" y="886"/>
                  </a:lnTo>
                  <a:lnTo>
                    <a:pt x="196" y="891"/>
                  </a:lnTo>
                  <a:lnTo>
                    <a:pt x="194" y="896"/>
                  </a:lnTo>
                  <a:lnTo>
                    <a:pt x="194" y="903"/>
                  </a:lnTo>
                  <a:lnTo>
                    <a:pt x="194" y="912"/>
                  </a:lnTo>
                  <a:lnTo>
                    <a:pt x="194" y="917"/>
                  </a:lnTo>
                  <a:lnTo>
                    <a:pt x="194" y="924"/>
                  </a:lnTo>
                  <a:lnTo>
                    <a:pt x="192" y="924"/>
                  </a:lnTo>
                  <a:lnTo>
                    <a:pt x="192" y="924"/>
                  </a:lnTo>
                  <a:lnTo>
                    <a:pt x="192" y="924"/>
                  </a:lnTo>
                  <a:lnTo>
                    <a:pt x="189" y="924"/>
                  </a:lnTo>
                  <a:lnTo>
                    <a:pt x="189" y="924"/>
                  </a:lnTo>
                  <a:lnTo>
                    <a:pt x="187" y="926"/>
                  </a:lnTo>
                  <a:lnTo>
                    <a:pt x="178" y="926"/>
                  </a:lnTo>
                  <a:lnTo>
                    <a:pt x="173" y="926"/>
                  </a:lnTo>
                  <a:lnTo>
                    <a:pt x="166" y="929"/>
                  </a:lnTo>
                  <a:lnTo>
                    <a:pt x="161" y="931"/>
                  </a:lnTo>
                  <a:lnTo>
                    <a:pt x="154" y="934"/>
                  </a:lnTo>
                  <a:lnTo>
                    <a:pt x="149" y="938"/>
                  </a:lnTo>
                  <a:lnTo>
                    <a:pt x="140" y="943"/>
                  </a:lnTo>
                  <a:lnTo>
                    <a:pt x="135" y="948"/>
                  </a:lnTo>
                  <a:lnTo>
                    <a:pt x="128" y="952"/>
                  </a:lnTo>
                  <a:lnTo>
                    <a:pt x="123" y="960"/>
                  </a:lnTo>
                  <a:lnTo>
                    <a:pt x="126" y="967"/>
                  </a:lnTo>
                  <a:lnTo>
                    <a:pt x="128" y="971"/>
                  </a:lnTo>
                  <a:lnTo>
                    <a:pt x="130" y="978"/>
                  </a:lnTo>
                  <a:lnTo>
                    <a:pt x="130" y="981"/>
                  </a:lnTo>
                  <a:lnTo>
                    <a:pt x="128" y="983"/>
                  </a:lnTo>
                  <a:lnTo>
                    <a:pt x="126" y="983"/>
                  </a:lnTo>
                  <a:lnTo>
                    <a:pt x="126" y="985"/>
                  </a:lnTo>
                  <a:lnTo>
                    <a:pt x="123" y="985"/>
                  </a:lnTo>
                  <a:lnTo>
                    <a:pt x="121" y="985"/>
                  </a:lnTo>
                  <a:lnTo>
                    <a:pt x="121" y="985"/>
                  </a:lnTo>
                  <a:lnTo>
                    <a:pt x="121" y="985"/>
                  </a:lnTo>
                  <a:lnTo>
                    <a:pt x="118" y="985"/>
                  </a:lnTo>
                  <a:lnTo>
                    <a:pt x="118" y="985"/>
                  </a:lnTo>
                  <a:lnTo>
                    <a:pt x="118" y="985"/>
                  </a:lnTo>
                  <a:lnTo>
                    <a:pt x="118" y="985"/>
                  </a:lnTo>
                  <a:lnTo>
                    <a:pt x="114" y="985"/>
                  </a:lnTo>
                  <a:lnTo>
                    <a:pt x="111" y="988"/>
                  </a:lnTo>
                  <a:lnTo>
                    <a:pt x="107" y="988"/>
                  </a:lnTo>
                  <a:lnTo>
                    <a:pt x="104" y="988"/>
                  </a:lnTo>
                  <a:lnTo>
                    <a:pt x="85" y="1000"/>
                  </a:lnTo>
                  <a:lnTo>
                    <a:pt x="74" y="1004"/>
                  </a:lnTo>
                  <a:lnTo>
                    <a:pt x="64" y="1009"/>
                  </a:lnTo>
                  <a:lnTo>
                    <a:pt x="52" y="1016"/>
                  </a:lnTo>
                  <a:lnTo>
                    <a:pt x="43" y="1023"/>
                  </a:lnTo>
                  <a:lnTo>
                    <a:pt x="36" y="1030"/>
                  </a:lnTo>
                  <a:lnTo>
                    <a:pt x="29" y="1042"/>
                  </a:lnTo>
                  <a:lnTo>
                    <a:pt x="26" y="1047"/>
                  </a:lnTo>
                  <a:lnTo>
                    <a:pt x="24" y="1052"/>
                  </a:lnTo>
                  <a:lnTo>
                    <a:pt x="24" y="1054"/>
                  </a:lnTo>
                  <a:lnTo>
                    <a:pt x="24" y="1054"/>
                  </a:lnTo>
                  <a:lnTo>
                    <a:pt x="24" y="1054"/>
                  </a:lnTo>
                  <a:lnTo>
                    <a:pt x="24" y="1054"/>
                  </a:lnTo>
                  <a:lnTo>
                    <a:pt x="24" y="1056"/>
                  </a:lnTo>
                  <a:lnTo>
                    <a:pt x="22" y="1063"/>
                  </a:lnTo>
                  <a:lnTo>
                    <a:pt x="19" y="1066"/>
                  </a:lnTo>
                  <a:lnTo>
                    <a:pt x="19" y="1068"/>
                  </a:lnTo>
                  <a:lnTo>
                    <a:pt x="17" y="1071"/>
                  </a:lnTo>
                  <a:lnTo>
                    <a:pt x="15" y="1075"/>
                  </a:lnTo>
                  <a:lnTo>
                    <a:pt x="12" y="1080"/>
                  </a:lnTo>
                  <a:lnTo>
                    <a:pt x="10" y="1082"/>
                  </a:lnTo>
                  <a:lnTo>
                    <a:pt x="5" y="1097"/>
                  </a:lnTo>
                  <a:lnTo>
                    <a:pt x="0" y="1108"/>
                  </a:lnTo>
                  <a:lnTo>
                    <a:pt x="5" y="1111"/>
                  </a:lnTo>
                  <a:lnTo>
                    <a:pt x="12" y="1118"/>
                  </a:lnTo>
                  <a:lnTo>
                    <a:pt x="19" y="1127"/>
                  </a:lnTo>
                  <a:lnTo>
                    <a:pt x="24" y="1134"/>
                  </a:lnTo>
                  <a:lnTo>
                    <a:pt x="29" y="1144"/>
                  </a:lnTo>
                  <a:lnTo>
                    <a:pt x="31" y="1151"/>
                  </a:lnTo>
                  <a:lnTo>
                    <a:pt x="36" y="1158"/>
                  </a:lnTo>
                  <a:lnTo>
                    <a:pt x="41" y="1163"/>
                  </a:lnTo>
                  <a:lnTo>
                    <a:pt x="45" y="1170"/>
                  </a:lnTo>
                  <a:lnTo>
                    <a:pt x="50" y="1172"/>
                  </a:lnTo>
                  <a:lnTo>
                    <a:pt x="55" y="1177"/>
                  </a:lnTo>
                  <a:lnTo>
                    <a:pt x="62" y="1182"/>
                  </a:lnTo>
                  <a:lnTo>
                    <a:pt x="69" y="1184"/>
                  </a:lnTo>
                  <a:lnTo>
                    <a:pt x="81" y="1191"/>
                  </a:lnTo>
                  <a:lnTo>
                    <a:pt x="85" y="1193"/>
                  </a:lnTo>
                  <a:lnTo>
                    <a:pt x="90" y="1196"/>
                  </a:lnTo>
                  <a:lnTo>
                    <a:pt x="97" y="1198"/>
                  </a:lnTo>
                  <a:lnTo>
                    <a:pt x="100" y="1198"/>
                  </a:lnTo>
                  <a:lnTo>
                    <a:pt x="102" y="1200"/>
                  </a:lnTo>
                  <a:lnTo>
                    <a:pt x="104" y="1208"/>
                  </a:lnTo>
                  <a:lnTo>
                    <a:pt x="107" y="1215"/>
                  </a:lnTo>
                  <a:lnTo>
                    <a:pt x="109" y="1217"/>
                  </a:lnTo>
                  <a:lnTo>
                    <a:pt x="111" y="1222"/>
                  </a:lnTo>
                  <a:lnTo>
                    <a:pt x="116" y="1226"/>
                  </a:lnTo>
                  <a:lnTo>
                    <a:pt x="118" y="1234"/>
                  </a:lnTo>
                  <a:lnTo>
                    <a:pt x="121" y="1238"/>
                  </a:lnTo>
                  <a:lnTo>
                    <a:pt x="126" y="1245"/>
                  </a:lnTo>
                  <a:lnTo>
                    <a:pt x="126" y="1252"/>
                  </a:lnTo>
                  <a:lnTo>
                    <a:pt x="128" y="1262"/>
                  </a:lnTo>
                  <a:lnTo>
                    <a:pt x="130" y="1278"/>
                  </a:lnTo>
                  <a:lnTo>
                    <a:pt x="130" y="1286"/>
                  </a:lnTo>
                  <a:lnTo>
                    <a:pt x="133" y="1295"/>
                  </a:lnTo>
                  <a:lnTo>
                    <a:pt x="137" y="1304"/>
                  </a:lnTo>
                  <a:lnTo>
                    <a:pt x="140" y="1309"/>
                  </a:lnTo>
                  <a:lnTo>
                    <a:pt x="144" y="1314"/>
                  </a:lnTo>
                  <a:lnTo>
                    <a:pt x="154" y="1326"/>
                  </a:lnTo>
                  <a:lnTo>
                    <a:pt x="166" y="1335"/>
                  </a:lnTo>
                  <a:lnTo>
                    <a:pt x="170" y="1337"/>
                  </a:lnTo>
                  <a:lnTo>
                    <a:pt x="173" y="1342"/>
                  </a:lnTo>
                  <a:lnTo>
                    <a:pt x="180" y="1349"/>
                  </a:lnTo>
                  <a:lnTo>
                    <a:pt x="185" y="1356"/>
                  </a:lnTo>
                  <a:lnTo>
                    <a:pt x="192" y="1366"/>
                  </a:lnTo>
                  <a:lnTo>
                    <a:pt x="199" y="1375"/>
                  </a:lnTo>
                  <a:lnTo>
                    <a:pt x="206" y="1385"/>
                  </a:lnTo>
                  <a:lnTo>
                    <a:pt x="215" y="1392"/>
                  </a:lnTo>
                  <a:lnTo>
                    <a:pt x="225" y="1397"/>
                  </a:lnTo>
                  <a:lnTo>
                    <a:pt x="239" y="1401"/>
                  </a:lnTo>
                  <a:lnTo>
                    <a:pt x="253" y="1404"/>
                  </a:lnTo>
                  <a:lnTo>
                    <a:pt x="270" y="1406"/>
                  </a:lnTo>
                  <a:lnTo>
                    <a:pt x="289" y="1406"/>
                  </a:lnTo>
                  <a:lnTo>
                    <a:pt x="303" y="1406"/>
                  </a:lnTo>
                  <a:lnTo>
                    <a:pt x="314" y="1408"/>
                  </a:lnTo>
                  <a:lnTo>
                    <a:pt x="319" y="1408"/>
                  </a:lnTo>
                  <a:lnTo>
                    <a:pt x="326" y="1411"/>
                  </a:lnTo>
                  <a:lnTo>
                    <a:pt x="331" y="1413"/>
                  </a:lnTo>
                  <a:lnTo>
                    <a:pt x="338" y="1415"/>
                  </a:lnTo>
                  <a:lnTo>
                    <a:pt x="343" y="1418"/>
                  </a:lnTo>
                  <a:lnTo>
                    <a:pt x="348" y="1423"/>
                  </a:lnTo>
                  <a:lnTo>
                    <a:pt x="350" y="1425"/>
                  </a:lnTo>
                  <a:lnTo>
                    <a:pt x="350" y="1427"/>
                  </a:lnTo>
                  <a:lnTo>
                    <a:pt x="352" y="1432"/>
                  </a:lnTo>
                  <a:lnTo>
                    <a:pt x="355" y="1437"/>
                  </a:lnTo>
                  <a:lnTo>
                    <a:pt x="357" y="1441"/>
                  </a:lnTo>
                  <a:lnTo>
                    <a:pt x="359" y="1444"/>
                  </a:lnTo>
                  <a:lnTo>
                    <a:pt x="364" y="1449"/>
                  </a:lnTo>
                  <a:lnTo>
                    <a:pt x="371" y="1453"/>
                  </a:lnTo>
                  <a:lnTo>
                    <a:pt x="381" y="1460"/>
                  </a:lnTo>
                  <a:lnTo>
                    <a:pt x="390" y="1470"/>
                  </a:lnTo>
                  <a:lnTo>
                    <a:pt x="390" y="1470"/>
                  </a:lnTo>
                  <a:lnTo>
                    <a:pt x="390" y="1475"/>
                  </a:lnTo>
                  <a:lnTo>
                    <a:pt x="390" y="1477"/>
                  </a:lnTo>
                  <a:lnTo>
                    <a:pt x="390" y="1479"/>
                  </a:lnTo>
                  <a:lnTo>
                    <a:pt x="388" y="1479"/>
                  </a:lnTo>
                  <a:lnTo>
                    <a:pt x="388" y="1482"/>
                  </a:lnTo>
                  <a:lnTo>
                    <a:pt x="385" y="1482"/>
                  </a:lnTo>
                  <a:lnTo>
                    <a:pt x="385" y="1484"/>
                  </a:lnTo>
                  <a:lnTo>
                    <a:pt x="381" y="1486"/>
                  </a:lnTo>
                  <a:lnTo>
                    <a:pt x="378" y="1489"/>
                  </a:lnTo>
                  <a:lnTo>
                    <a:pt x="369" y="1493"/>
                  </a:lnTo>
                  <a:lnTo>
                    <a:pt x="362" y="1501"/>
                  </a:lnTo>
                  <a:lnTo>
                    <a:pt x="357" y="1508"/>
                  </a:lnTo>
                  <a:lnTo>
                    <a:pt x="352" y="1517"/>
                  </a:lnTo>
                  <a:lnTo>
                    <a:pt x="350" y="1524"/>
                  </a:lnTo>
                  <a:lnTo>
                    <a:pt x="350" y="1529"/>
                  </a:lnTo>
                  <a:lnTo>
                    <a:pt x="350" y="1534"/>
                  </a:lnTo>
                  <a:lnTo>
                    <a:pt x="350" y="1536"/>
                  </a:lnTo>
                  <a:lnTo>
                    <a:pt x="350" y="1541"/>
                  </a:lnTo>
                  <a:lnTo>
                    <a:pt x="350" y="1543"/>
                  </a:lnTo>
                  <a:lnTo>
                    <a:pt x="352" y="1545"/>
                  </a:lnTo>
                  <a:lnTo>
                    <a:pt x="352" y="1548"/>
                  </a:lnTo>
                  <a:lnTo>
                    <a:pt x="355" y="1550"/>
                  </a:lnTo>
                  <a:lnTo>
                    <a:pt x="359" y="1552"/>
                  </a:lnTo>
                  <a:lnTo>
                    <a:pt x="362" y="1552"/>
                  </a:lnTo>
                  <a:lnTo>
                    <a:pt x="364" y="1552"/>
                  </a:lnTo>
                  <a:lnTo>
                    <a:pt x="371" y="1555"/>
                  </a:lnTo>
                  <a:lnTo>
                    <a:pt x="376" y="1552"/>
                  </a:lnTo>
                  <a:lnTo>
                    <a:pt x="381" y="1552"/>
                  </a:lnTo>
                  <a:lnTo>
                    <a:pt x="385" y="1550"/>
                  </a:lnTo>
                  <a:lnTo>
                    <a:pt x="392" y="1550"/>
                  </a:lnTo>
                  <a:lnTo>
                    <a:pt x="397" y="1545"/>
                  </a:lnTo>
                  <a:lnTo>
                    <a:pt x="402" y="1545"/>
                  </a:lnTo>
                  <a:lnTo>
                    <a:pt x="407" y="1543"/>
                  </a:lnTo>
                  <a:lnTo>
                    <a:pt x="411" y="1541"/>
                  </a:lnTo>
                  <a:lnTo>
                    <a:pt x="416" y="1541"/>
                  </a:lnTo>
                  <a:lnTo>
                    <a:pt x="421" y="1541"/>
                  </a:lnTo>
                  <a:lnTo>
                    <a:pt x="426" y="1541"/>
                  </a:lnTo>
                  <a:lnTo>
                    <a:pt x="428" y="1543"/>
                  </a:lnTo>
                  <a:lnTo>
                    <a:pt x="433" y="1545"/>
                  </a:lnTo>
                  <a:lnTo>
                    <a:pt x="435" y="1548"/>
                  </a:lnTo>
                  <a:lnTo>
                    <a:pt x="437" y="1550"/>
                  </a:lnTo>
                  <a:lnTo>
                    <a:pt x="440" y="1552"/>
                  </a:lnTo>
                  <a:lnTo>
                    <a:pt x="442" y="1555"/>
                  </a:lnTo>
                  <a:lnTo>
                    <a:pt x="444" y="1560"/>
                  </a:lnTo>
                  <a:lnTo>
                    <a:pt x="447" y="1564"/>
                  </a:lnTo>
                  <a:lnTo>
                    <a:pt x="449" y="1571"/>
                  </a:lnTo>
                  <a:lnTo>
                    <a:pt x="449" y="1571"/>
                  </a:lnTo>
                  <a:lnTo>
                    <a:pt x="449" y="1571"/>
                  </a:lnTo>
                  <a:lnTo>
                    <a:pt x="456" y="1574"/>
                  </a:lnTo>
                  <a:lnTo>
                    <a:pt x="456" y="1574"/>
                  </a:lnTo>
                  <a:lnTo>
                    <a:pt x="459" y="1576"/>
                  </a:lnTo>
                  <a:lnTo>
                    <a:pt x="461" y="1576"/>
                  </a:lnTo>
                  <a:lnTo>
                    <a:pt x="461" y="1578"/>
                  </a:lnTo>
                  <a:lnTo>
                    <a:pt x="466" y="1586"/>
                  </a:lnTo>
                  <a:lnTo>
                    <a:pt x="468" y="1590"/>
                  </a:lnTo>
                  <a:lnTo>
                    <a:pt x="473" y="1597"/>
                  </a:lnTo>
                  <a:lnTo>
                    <a:pt x="477" y="1602"/>
                  </a:lnTo>
                  <a:lnTo>
                    <a:pt x="485" y="1607"/>
                  </a:lnTo>
                  <a:lnTo>
                    <a:pt x="489" y="1612"/>
                  </a:lnTo>
                  <a:lnTo>
                    <a:pt x="496" y="1614"/>
                  </a:lnTo>
                  <a:lnTo>
                    <a:pt x="503" y="1619"/>
                  </a:lnTo>
                  <a:lnTo>
                    <a:pt x="508" y="1621"/>
                  </a:lnTo>
                  <a:lnTo>
                    <a:pt x="513" y="1628"/>
                  </a:lnTo>
                  <a:lnTo>
                    <a:pt x="518" y="1638"/>
                  </a:lnTo>
                  <a:lnTo>
                    <a:pt x="522" y="1647"/>
                  </a:lnTo>
                  <a:lnTo>
                    <a:pt x="525" y="1659"/>
                  </a:lnTo>
                  <a:lnTo>
                    <a:pt x="527" y="1671"/>
                  </a:lnTo>
                  <a:lnTo>
                    <a:pt x="525" y="1680"/>
                  </a:lnTo>
                  <a:lnTo>
                    <a:pt x="525" y="1692"/>
                  </a:lnTo>
                  <a:lnTo>
                    <a:pt x="520" y="1701"/>
                  </a:lnTo>
                  <a:lnTo>
                    <a:pt x="515" y="1713"/>
                  </a:lnTo>
                  <a:lnTo>
                    <a:pt x="513" y="1718"/>
                  </a:lnTo>
                  <a:lnTo>
                    <a:pt x="513" y="1725"/>
                  </a:lnTo>
                  <a:lnTo>
                    <a:pt x="515" y="1734"/>
                  </a:lnTo>
                  <a:lnTo>
                    <a:pt x="515" y="1737"/>
                  </a:lnTo>
                  <a:lnTo>
                    <a:pt x="518" y="1739"/>
                  </a:lnTo>
                  <a:lnTo>
                    <a:pt x="518" y="1741"/>
                  </a:lnTo>
                  <a:lnTo>
                    <a:pt x="518" y="1744"/>
                  </a:lnTo>
                  <a:lnTo>
                    <a:pt x="518" y="1744"/>
                  </a:lnTo>
                  <a:lnTo>
                    <a:pt x="520" y="1749"/>
                  </a:lnTo>
                  <a:lnTo>
                    <a:pt x="520" y="1756"/>
                  </a:lnTo>
                  <a:lnTo>
                    <a:pt x="520" y="1758"/>
                  </a:lnTo>
                  <a:lnTo>
                    <a:pt x="520" y="1760"/>
                  </a:lnTo>
                  <a:lnTo>
                    <a:pt x="520" y="1763"/>
                  </a:lnTo>
                  <a:lnTo>
                    <a:pt x="518" y="1767"/>
                  </a:lnTo>
                  <a:lnTo>
                    <a:pt x="506" y="1779"/>
                  </a:lnTo>
                  <a:lnTo>
                    <a:pt x="494" y="1793"/>
                  </a:lnTo>
                  <a:lnTo>
                    <a:pt x="492" y="1796"/>
                  </a:lnTo>
                  <a:lnTo>
                    <a:pt x="492" y="1798"/>
                  </a:lnTo>
                  <a:lnTo>
                    <a:pt x="494" y="1801"/>
                  </a:lnTo>
                  <a:lnTo>
                    <a:pt x="499" y="1805"/>
                  </a:lnTo>
                  <a:lnTo>
                    <a:pt x="503" y="1810"/>
                  </a:lnTo>
                  <a:lnTo>
                    <a:pt x="511" y="1815"/>
                  </a:lnTo>
                  <a:lnTo>
                    <a:pt x="515" y="1819"/>
                  </a:lnTo>
                  <a:lnTo>
                    <a:pt x="520" y="1824"/>
                  </a:lnTo>
                  <a:lnTo>
                    <a:pt x="525" y="1831"/>
                  </a:lnTo>
                  <a:lnTo>
                    <a:pt x="529" y="1838"/>
                  </a:lnTo>
                  <a:lnTo>
                    <a:pt x="532" y="1848"/>
                  </a:lnTo>
                  <a:lnTo>
                    <a:pt x="532" y="1855"/>
                  </a:lnTo>
                  <a:lnTo>
                    <a:pt x="532" y="1867"/>
                  </a:lnTo>
                  <a:lnTo>
                    <a:pt x="537" y="1864"/>
                  </a:lnTo>
                  <a:lnTo>
                    <a:pt x="541" y="1862"/>
                  </a:lnTo>
                  <a:lnTo>
                    <a:pt x="544" y="1862"/>
                  </a:lnTo>
                  <a:lnTo>
                    <a:pt x="546" y="1860"/>
                  </a:lnTo>
                  <a:lnTo>
                    <a:pt x="551" y="1857"/>
                  </a:lnTo>
                  <a:lnTo>
                    <a:pt x="555" y="1852"/>
                  </a:lnTo>
                  <a:lnTo>
                    <a:pt x="558" y="1850"/>
                  </a:lnTo>
                  <a:lnTo>
                    <a:pt x="558" y="1848"/>
                  </a:lnTo>
                  <a:lnTo>
                    <a:pt x="558" y="1848"/>
                  </a:lnTo>
                  <a:lnTo>
                    <a:pt x="560" y="1848"/>
                  </a:lnTo>
                  <a:lnTo>
                    <a:pt x="560" y="1848"/>
                  </a:lnTo>
                  <a:lnTo>
                    <a:pt x="563" y="1845"/>
                  </a:lnTo>
                  <a:lnTo>
                    <a:pt x="565" y="1841"/>
                  </a:lnTo>
                  <a:lnTo>
                    <a:pt x="567" y="1838"/>
                  </a:lnTo>
                  <a:lnTo>
                    <a:pt x="572" y="1834"/>
                  </a:lnTo>
                  <a:lnTo>
                    <a:pt x="579" y="1827"/>
                  </a:lnTo>
                  <a:lnTo>
                    <a:pt x="581" y="1824"/>
                  </a:lnTo>
                  <a:lnTo>
                    <a:pt x="588" y="1824"/>
                  </a:lnTo>
                  <a:lnTo>
                    <a:pt x="593" y="1822"/>
                  </a:lnTo>
                  <a:lnTo>
                    <a:pt x="593" y="1822"/>
                  </a:lnTo>
                  <a:lnTo>
                    <a:pt x="596" y="1822"/>
                  </a:lnTo>
                  <a:lnTo>
                    <a:pt x="600" y="1819"/>
                  </a:lnTo>
                  <a:lnTo>
                    <a:pt x="605" y="1819"/>
                  </a:lnTo>
                  <a:lnTo>
                    <a:pt x="607" y="1817"/>
                  </a:lnTo>
                  <a:lnTo>
                    <a:pt x="612" y="1817"/>
                  </a:lnTo>
                  <a:lnTo>
                    <a:pt x="619" y="1812"/>
                  </a:lnTo>
                  <a:lnTo>
                    <a:pt x="626" y="1808"/>
                  </a:lnTo>
                  <a:lnTo>
                    <a:pt x="633" y="1803"/>
                  </a:lnTo>
                  <a:lnTo>
                    <a:pt x="638" y="1796"/>
                  </a:lnTo>
                  <a:lnTo>
                    <a:pt x="640" y="1791"/>
                  </a:lnTo>
                  <a:lnTo>
                    <a:pt x="643" y="1791"/>
                  </a:lnTo>
                  <a:lnTo>
                    <a:pt x="645" y="1789"/>
                  </a:lnTo>
                  <a:lnTo>
                    <a:pt x="643" y="1793"/>
                  </a:lnTo>
                  <a:lnTo>
                    <a:pt x="643" y="1801"/>
                  </a:lnTo>
                  <a:lnTo>
                    <a:pt x="643" y="1803"/>
                  </a:lnTo>
                  <a:lnTo>
                    <a:pt x="645" y="1808"/>
                  </a:lnTo>
                  <a:lnTo>
                    <a:pt x="648" y="1812"/>
                  </a:lnTo>
                  <a:lnTo>
                    <a:pt x="650" y="1815"/>
                  </a:lnTo>
                  <a:lnTo>
                    <a:pt x="652" y="1817"/>
                  </a:lnTo>
                  <a:lnTo>
                    <a:pt x="659" y="1817"/>
                  </a:lnTo>
                  <a:lnTo>
                    <a:pt x="664" y="1819"/>
                  </a:lnTo>
                  <a:lnTo>
                    <a:pt x="669" y="1824"/>
                  </a:lnTo>
                  <a:lnTo>
                    <a:pt x="671" y="1827"/>
                  </a:lnTo>
                  <a:lnTo>
                    <a:pt x="676" y="1829"/>
                  </a:lnTo>
                  <a:lnTo>
                    <a:pt x="681" y="1838"/>
                  </a:lnTo>
                  <a:lnTo>
                    <a:pt x="683" y="1843"/>
                  </a:lnTo>
                  <a:lnTo>
                    <a:pt x="688" y="1850"/>
                  </a:lnTo>
                  <a:lnTo>
                    <a:pt x="695" y="1855"/>
                  </a:lnTo>
                  <a:lnTo>
                    <a:pt x="702" y="1860"/>
                  </a:lnTo>
                  <a:lnTo>
                    <a:pt x="707" y="1843"/>
                  </a:lnTo>
                  <a:lnTo>
                    <a:pt x="714" y="1829"/>
                  </a:lnTo>
                  <a:lnTo>
                    <a:pt x="718" y="1817"/>
                  </a:lnTo>
                  <a:lnTo>
                    <a:pt x="728" y="1808"/>
                  </a:lnTo>
                  <a:lnTo>
                    <a:pt x="740" y="1796"/>
                  </a:lnTo>
                  <a:lnTo>
                    <a:pt x="754" y="1784"/>
                  </a:lnTo>
                  <a:lnTo>
                    <a:pt x="763" y="1779"/>
                  </a:lnTo>
                  <a:lnTo>
                    <a:pt x="773" y="1775"/>
                  </a:lnTo>
                  <a:lnTo>
                    <a:pt x="785" y="1770"/>
                  </a:lnTo>
                  <a:lnTo>
                    <a:pt x="794" y="1770"/>
                  </a:lnTo>
                  <a:lnTo>
                    <a:pt x="806" y="1770"/>
                  </a:lnTo>
                  <a:lnTo>
                    <a:pt x="808" y="1770"/>
                  </a:lnTo>
                  <a:lnTo>
                    <a:pt x="811" y="1770"/>
                  </a:lnTo>
                  <a:lnTo>
                    <a:pt x="813" y="1772"/>
                  </a:lnTo>
                  <a:lnTo>
                    <a:pt x="815" y="1775"/>
                  </a:lnTo>
                  <a:lnTo>
                    <a:pt x="815" y="1777"/>
                  </a:lnTo>
                  <a:lnTo>
                    <a:pt x="818" y="1779"/>
                  </a:lnTo>
                  <a:lnTo>
                    <a:pt x="818" y="1784"/>
                  </a:lnTo>
                  <a:lnTo>
                    <a:pt x="820" y="1789"/>
                  </a:lnTo>
                  <a:lnTo>
                    <a:pt x="822" y="1789"/>
                  </a:lnTo>
                  <a:lnTo>
                    <a:pt x="827" y="1791"/>
                  </a:lnTo>
                  <a:lnTo>
                    <a:pt x="834" y="1791"/>
                  </a:lnTo>
                  <a:lnTo>
                    <a:pt x="839" y="1791"/>
                  </a:lnTo>
                  <a:lnTo>
                    <a:pt x="841" y="1791"/>
                  </a:lnTo>
                  <a:lnTo>
                    <a:pt x="841" y="1791"/>
                  </a:lnTo>
                  <a:lnTo>
                    <a:pt x="841" y="1791"/>
                  </a:lnTo>
                  <a:lnTo>
                    <a:pt x="844" y="1791"/>
                  </a:lnTo>
                  <a:lnTo>
                    <a:pt x="851" y="1791"/>
                  </a:lnTo>
                  <a:lnTo>
                    <a:pt x="858" y="1789"/>
                  </a:lnTo>
                  <a:lnTo>
                    <a:pt x="865" y="1786"/>
                  </a:lnTo>
                  <a:lnTo>
                    <a:pt x="872" y="1784"/>
                  </a:lnTo>
                  <a:lnTo>
                    <a:pt x="874" y="1782"/>
                  </a:lnTo>
                  <a:lnTo>
                    <a:pt x="877" y="1779"/>
                  </a:lnTo>
                  <a:lnTo>
                    <a:pt x="881" y="1777"/>
                  </a:lnTo>
                  <a:lnTo>
                    <a:pt x="884" y="1777"/>
                  </a:lnTo>
                  <a:lnTo>
                    <a:pt x="893" y="1767"/>
                  </a:lnTo>
                  <a:lnTo>
                    <a:pt x="898" y="1760"/>
                  </a:lnTo>
                  <a:lnTo>
                    <a:pt x="900" y="1758"/>
                  </a:lnTo>
                  <a:lnTo>
                    <a:pt x="905" y="1756"/>
                  </a:lnTo>
                  <a:lnTo>
                    <a:pt x="910" y="1756"/>
                  </a:lnTo>
                  <a:lnTo>
                    <a:pt x="917" y="1758"/>
                  </a:lnTo>
                  <a:lnTo>
                    <a:pt x="924" y="1760"/>
                  </a:lnTo>
                  <a:lnTo>
                    <a:pt x="933" y="1767"/>
                  </a:lnTo>
                  <a:lnTo>
                    <a:pt x="940" y="1775"/>
                  </a:lnTo>
                  <a:lnTo>
                    <a:pt x="950" y="1782"/>
                  </a:lnTo>
                  <a:lnTo>
                    <a:pt x="959" y="1791"/>
                  </a:lnTo>
                  <a:lnTo>
                    <a:pt x="969" y="1801"/>
                  </a:lnTo>
                  <a:lnTo>
                    <a:pt x="973" y="1805"/>
                  </a:lnTo>
                  <a:lnTo>
                    <a:pt x="981" y="1810"/>
                  </a:lnTo>
                  <a:lnTo>
                    <a:pt x="988" y="1803"/>
                  </a:lnTo>
                  <a:lnTo>
                    <a:pt x="990" y="1798"/>
                  </a:lnTo>
                  <a:lnTo>
                    <a:pt x="995" y="1796"/>
                  </a:lnTo>
                  <a:lnTo>
                    <a:pt x="1004" y="1789"/>
                  </a:lnTo>
                  <a:lnTo>
                    <a:pt x="1016" y="1782"/>
                  </a:lnTo>
                  <a:lnTo>
                    <a:pt x="1023" y="1777"/>
                  </a:lnTo>
                  <a:lnTo>
                    <a:pt x="1025" y="1775"/>
                  </a:lnTo>
                  <a:lnTo>
                    <a:pt x="1025" y="1775"/>
                  </a:lnTo>
                  <a:lnTo>
                    <a:pt x="1025" y="1775"/>
                  </a:lnTo>
                  <a:lnTo>
                    <a:pt x="1025" y="1775"/>
                  </a:lnTo>
                  <a:lnTo>
                    <a:pt x="1028" y="1775"/>
                  </a:lnTo>
                  <a:lnTo>
                    <a:pt x="1030" y="1772"/>
                  </a:lnTo>
                  <a:lnTo>
                    <a:pt x="1030" y="1772"/>
                  </a:lnTo>
                  <a:lnTo>
                    <a:pt x="1033" y="1772"/>
                  </a:lnTo>
                  <a:lnTo>
                    <a:pt x="1035" y="1765"/>
                  </a:lnTo>
                  <a:lnTo>
                    <a:pt x="1040" y="1756"/>
                  </a:lnTo>
                  <a:lnTo>
                    <a:pt x="1047" y="1749"/>
                  </a:lnTo>
                  <a:lnTo>
                    <a:pt x="1051" y="1741"/>
                  </a:lnTo>
                  <a:lnTo>
                    <a:pt x="1054" y="1739"/>
                  </a:lnTo>
                  <a:lnTo>
                    <a:pt x="1054" y="1737"/>
                  </a:lnTo>
                  <a:lnTo>
                    <a:pt x="1059" y="1732"/>
                  </a:lnTo>
                  <a:lnTo>
                    <a:pt x="1063" y="1725"/>
                  </a:lnTo>
                  <a:lnTo>
                    <a:pt x="1063" y="1720"/>
                  </a:lnTo>
                  <a:lnTo>
                    <a:pt x="1066" y="1718"/>
                  </a:lnTo>
                  <a:lnTo>
                    <a:pt x="1066" y="1711"/>
                  </a:lnTo>
                  <a:lnTo>
                    <a:pt x="1068" y="1704"/>
                  </a:lnTo>
                  <a:lnTo>
                    <a:pt x="1073" y="1699"/>
                  </a:lnTo>
                  <a:lnTo>
                    <a:pt x="1077" y="1694"/>
                  </a:lnTo>
                  <a:lnTo>
                    <a:pt x="1085" y="1689"/>
                  </a:lnTo>
                  <a:lnTo>
                    <a:pt x="1087" y="1687"/>
                  </a:lnTo>
                  <a:lnTo>
                    <a:pt x="1087" y="1687"/>
                  </a:lnTo>
                  <a:lnTo>
                    <a:pt x="1089" y="1687"/>
                  </a:lnTo>
                  <a:lnTo>
                    <a:pt x="1089" y="1685"/>
                  </a:lnTo>
                  <a:lnTo>
                    <a:pt x="1092" y="1682"/>
                  </a:lnTo>
                  <a:lnTo>
                    <a:pt x="1094" y="1678"/>
                  </a:lnTo>
                  <a:lnTo>
                    <a:pt x="1096" y="1673"/>
                  </a:lnTo>
                  <a:lnTo>
                    <a:pt x="1099" y="1666"/>
                  </a:lnTo>
                  <a:lnTo>
                    <a:pt x="1101" y="1661"/>
                  </a:lnTo>
                  <a:lnTo>
                    <a:pt x="1103" y="1654"/>
                  </a:lnTo>
                  <a:lnTo>
                    <a:pt x="1106" y="1649"/>
                  </a:lnTo>
                  <a:lnTo>
                    <a:pt x="1106" y="1645"/>
                  </a:lnTo>
                  <a:lnTo>
                    <a:pt x="1106" y="1645"/>
                  </a:lnTo>
                  <a:lnTo>
                    <a:pt x="1106" y="1642"/>
                  </a:lnTo>
                  <a:lnTo>
                    <a:pt x="1106" y="1642"/>
                  </a:lnTo>
                  <a:lnTo>
                    <a:pt x="1106" y="1642"/>
                  </a:lnTo>
                  <a:lnTo>
                    <a:pt x="1106" y="1635"/>
                  </a:lnTo>
                  <a:lnTo>
                    <a:pt x="1106" y="1628"/>
                  </a:lnTo>
                  <a:lnTo>
                    <a:pt x="1106" y="1621"/>
                  </a:lnTo>
                  <a:lnTo>
                    <a:pt x="1103" y="1612"/>
                  </a:lnTo>
                  <a:lnTo>
                    <a:pt x="1101" y="1602"/>
                  </a:lnTo>
                  <a:lnTo>
                    <a:pt x="1099" y="1593"/>
                  </a:lnTo>
                  <a:lnTo>
                    <a:pt x="1096" y="1586"/>
                  </a:lnTo>
                  <a:lnTo>
                    <a:pt x="1092" y="1578"/>
                  </a:lnTo>
                  <a:lnTo>
                    <a:pt x="1089" y="1576"/>
                  </a:lnTo>
                  <a:lnTo>
                    <a:pt x="1085" y="1569"/>
                  </a:lnTo>
                  <a:lnTo>
                    <a:pt x="1080" y="1564"/>
                  </a:lnTo>
                  <a:lnTo>
                    <a:pt x="1075" y="1560"/>
                  </a:lnTo>
                  <a:lnTo>
                    <a:pt x="1073" y="1552"/>
                  </a:lnTo>
                  <a:lnTo>
                    <a:pt x="1068" y="1548"/>
                  </a:lnTo>
                  <a:lnTo>
                    <a:pt x="1068" y="1541"/>
                  </a:lnTo>
                  <a:lnTo>
                    <a:pt x="1066" y="1529"/>
                  </a:lnTo>
                  <a:lnTo>
                    <a:pt x="1075" y="1524"/>
                  </a:lnTo>
                  <a:lnTo>
                    <a:pt x="1077" y="1524"/>
                  </a:lnTo>
                  <a:lnTo>
                    <a:pt x="1080" y="1522"/>
                  </a:lnTo>
                  <a:lnTo>
                    <a:pt x="1085" y="1522"/>
                  </a:lnTo>
                  <a:lnTo>
                    <a:pt x="1092" y="1515"/>
                  </a:lnTo>
                  <a:lnTo>
                    <a:pt x="1096" y="1512"/>
                  </a:lnTo>
                  <a:lnTo>
                    <a:pt x="1101" y="1508"/>
                  </a:lnTo>
                  <a:lnTo>
                    <a:pt x="1103" y="1505"/>
                  </a:lnTo>
                  <a:lnTo>
                    <a:pt x="1106" y="1498"/>
                  </a:lnTo>
                  <a:lnTo>
                    <a:pt x="1108" y="1493"/>
                  </a:lnTo>
                  <a:lnTo>
                    <a:pt x="1108" y="1491"/>
                  </a:lnTo>
                  <a:lnTo>
                    <a:pt x="1108" y="1491"/>
                  </a:lnTo>
                  <a:lnTo>
                    <a:pt x="1108" y="1489"/>
                  </a:lnTo>
                  <a:lnTo>
                    <a:pt x="1108" y="1489"/>
                  </a:lnTo>
                  <a:lnTo>
                    <a:pt x="1108" y="1486"/>
                  </a:lnTo>
                  <a:lnTo>
                    <a:pt x="1103" y="1475"/>
                  </a:lnTo>
                  <a:lnTo>
                    <a:pt x="1101" y="1470"/>
                  </a:lnTo>
                  <a:lnTo>
                    <a:pt x="1099" y="1467"/>
                  </a:lnTo>
                  <a:lnTo>
                    <a:pt x="1096" y="1465"/>
                  </a:lnTo>
                  <a:lnTo>
                    <a:pt x="1092" y="1465"/>
                  </a:lnTo>
                  <a:lnTo>
                    <a:pt x="1082" y="1463"/>
                  </a:lnTo>
                  <a:lnTo>
                    <a:pt x="1075" y="1460"/>
                  </a:lnTo>
                  <a:lnTo>
                    <a:pt x="1066" y="1460"/>
                  </a:lnTo>
                  <a:lnTo>
                    <a:pt x="1059" y="1463"/>
                  </a:lnTo>
                  <a:lnTo>
                    <a:pt x="1054" y="1463"/>
                  </a:lnTo>
                  <a:lnTo>
                    <a:pt x="1049" y="1463"/>
                  </a:lnTo>
                  <a:lnTo>
                    <a:pt x="1044" y="1463"/>
                  </a:lnTo>
                  <a:lnTo>
                    <a:pt x="1042" y="1460"/>
                  </a:lnTo>
                  <a:lnTo>
                    <a:pt x="1040" y="1460"/>
                  </a:lnTo>
                  <a:lnTo>
                    <a:pt x="1037" y="1458"/>
                  </a:lnTo>
                  <a:lnTo>
                    <a:pt x="1037" y="1456"/>
                  </a:lnTo>
                  <a:lnTo>
                    <a:pt x="1037" y="1453"/>
                  </a:lnTo>
                  <a:lnTo>
                    <a:pt x="1037" y="1449"/>
                  </a:lnTo>
                  <a:lnTo>
                    <a:pt x="1037" y="1446"/>
                  </a:lnTo>
                  <a:lnTo>
                    <a:pt x="1040" y="1439"/>
                  </a:lnTo>
                  <a:lnTo>
                    <a:pt x="1042" y="1425"/>
                  </a:lnTo>
                  <a:lnTo>
                    <a:pt x="1044" y="1411"/>
                  </a:lnTo>
                  <a:lnTo>
                    <a:pt x="1047" y="1397"/>
                  </a:lnTo>
                  <a:lnTo>
                    <a:pt x="1047" y="1380"/>
                  </a:lnTo>
                  <a:lnTo>
                    <a:pt x="1044" y="1366"/>
                  </a:lnTo>
                  <a:lnTo>
                    <a:pt x="1042" y="1352"/>
                  </a:lnTo>
                  <a:lnTo>
                    <a:pt x="1037" y="1340"/>
                  </a:lnTo>
                  <a:lnTo>
                    <a:pt x="1035" y="1337"/>
                  </a:lnTo>
                  <a:lnTo>
                    <a:pt x="1033" y="1333"/>
                  </a:lnTo>
                  <a:lnTo>
                    <a:pt x="1028" y="1328"/>
                  </a:lnTo>
                  <a:lnTo>
                    <a:pt x="1021" y="1321"/>
                  </a:lnTo>
                  <a:lnTo>
                    <a:pt x="1016" y="1314"/>
                  </a:lnTo>
                  <a:lnTo>
                    <a:pt x="1011" y="1307"/>
                  </a:lnTo>
                  <a:lnTo>
                    <a:pt x="1009" y="1302"/>
                  </a:lnTo>
                  <a:lnTo>
                    <a:pt x="1009" y="1297"/>
                  </a:lnTo>
                  <a:lnTo>
                    <a:pt x="1009" y="1222"/>
                  </a:lnTo>
                  <a:lnTo>
                    <a:pt x="1009" y="1217"/>
                  </a:lnTo>
                  <a:lnTo>
                    <a:pt x="1009" y="1215"/>
                  </a:lnTo>
                  <a:lnTo>
                    <a:pt x="1007" y="1210"/>
                  </a:lnTo>
                  <a:lnTo>
                    <a:pt x="999" y="1198"/>
                  </a:lnTo>
                  <a:lnTo>
                    <a:pt x="995" y="1191"/>
                  </a:lnTo>
                  <a:lnTo>
                    <a:pt x="992" y="1186"/>
                  </a:lnTo>
                  <a:lnTo>
                    <a:pt x="990" y="1179"/>
                  </a:lnTo>
                  <a:lnTo>
                    <a:pt x="990" y="1172"/>
                  </a:lnTo>
                  <a:lnTo>
                    <a:pt x="988" y="1156"/>
                  </a:lnTo>
                  <a:lnTo>
                    <a:pt x="988" y="1139"/>
                  </a:lnTo>
                  <a:lnTo>
                    <a:pt x="990" y="1125"/>
                  </a:lnTo>
                  <a:lnTo>
                    <a:pt x="995" y="1111"/>
                  </a:lnTo>
                  <a:lnTo>
                    <a:pt x="999" y="1099"/>
                  </a:lnTo>
                  <a:lnTo>
                    <a:pt x="1004" y="1087"/>
                  </a:lnTo>
                  <a:lnTo>
                    <a:pt x="1014" y="1075"/>
                  </a:lnTo>
                  <a:lnTo>
                    <a:pt x="1023" y="1068"/>
                  </a:lnTo>
                  <a:lnTo>
                    <a:pt x="1028" y="1061"/>
                  </a:lnTo>
                  <a:lnTo>
                    <a:pt x="1035" y="1054"/>
                  </a:lnTo>
                  <a:lnTo>
                    <a:pt x="1035" y="1052"/>
                  </a:lnTo>
                  <a:lnTo>
                    <a:pt x="1037" y="1049"/>
                  </a:lnTo>
                  <a:lnTo>
                    <a:pt x="1037" y="1047"/>
                  </a:lnTo>
                  <a:lnTo>
                    <a:pt x="1037" y="1047"/>
                  </a:lnTo>
                  <a:lnTo>
                    <a:pt x="1042" y="1040"/>
                  </a:lnTo>
                  <a:lnTo>
                    <a:pt x="1044" y="1030"/>
                  </a:lnTo>
                  <a:lnTo>
                    <a:pt x="1047" y="1023"/>
                  </a:lnTo>
                  <a:lnTo>
                    <a:pt x="1049" y="1014"/>
                  </a:lnTo>
                  <a:lnTo>
                    <a:pt x="1051" y="1004"/>
                  </a:lnTo>
                  <a:lnTo>
                    <a:pt x="1051" y="997"/>
                  </a:lnTo>
                  <a:lnTo>
                    <a:pt x="1054" y="993"/>
                  </a:lnTo>
                  <a:lnTo>
                    <a:pt x="1070" y="981"/>
                  </a:lnTo>
                  <a:lnTo>
                    <a:pt x="1080" y="974"/>
                  </a:lnTo>
                  <a:lnTo>
                    <a:pt x="1092" y="969"/>
                  </a:lnTo>
                  <a:lnTo>
                    <a:pt x="1106" y="964"/>
                  </a:lnTo>
                  <a:lnTo>
                    <a:pt x="1120" y="962"/>
                  </a:lnTo>
                  <a:lnTo>
                    <a:pt x="1125" y="960"/>
                  </a:lnTo>
                  <a:lnTo>
                    <a:pt x="1127" y="960"/>
                  </a:lnTo>
                  <a:lnTo>
                    <a:pt x="1129" y="960"/>
                  </a:lnTo>
                  <a:lnTo>
                    <a:pt x="1129" y="960"/>
                  </a:lnTo>
                  <a:lnTo>
                    <a:pt x="1134" y="957"/>
                  </a:lnTo>
                  <a:lnTo>
                    <a:pt x="1136" y="955"/>
                  </a:lnTo>
                  <a:lnTo>
                    <a:pt x="1139" y="952"/>
                  </a:lnTo>
                  <a:lnTo>
                    <a:pt x="1141" y="948"/>
                  </a:lnTo>
                  <a:lnTo>
                    <a:pt x="1141" y="945"/>
                  </a:lnTo>
                  <a:lnTo>
                    <a:pt x="1141" y="941"/>
                  </a:lnTo>
                  <a:lnTo>
                    <a:pt x="1141" y="938"/>
                  </a:lnTo>
                  <a:lnTo>
                    <a:pt x="1141" y="934"/>
                  </a:lnTo>
                  <a:lnTo>
                    <a:pt x="1139" y="929"/>
                  </a:lnTo>
                  <a:lnTo>
                    <a:pt x="1136" y="924"/>
                  </a:lnTo>
                  <a:lnTo>
                    <a:pt x="1134" y="919"/>
                  </a:lnTo>
                  <a:lnTo>
                    <a:pt x="1132" y="910"/>
                  </a:lnTo>
                  <a:lnTo>
                    <a:pt x="1132" y="903"/>
                  </a:lnTo>
                  <a:lnTo>
                    <a:pt x="1132" y="896"/>
                  </a:lnTo>
                  <a:lnTo>
                    <a:pt x="1134" y="889"/>
                  </a:lnTo>
                  <a:lnTo>
                    <a:pt x="1139" y="884"/>
                  </a:lnTo>
                  <a:lnTo>
                    <a:pt x="1144" y="879"/>
                  </a:lnTo>
                  <a:lnTo>
                    <a:pt x="1148" y="874"/>
                  </a:lnTo>
                  <a:lnTo>
                    <a:pt x="1155" y="872"/>
                  </a:lnTo>
                  <a:lnTo>
                    <a:pt x="1160" y="870"/>
                  </a:lnTo>
                  <a:lnTo>
                    <a:pt x="1165" y="867"/>
                  </a:lnTo>
                  <a:lnTo>
                    <a:pt x="1174" y="863"/>
                  </a:lnTo>
                  <a:lnTo>
                    <a:pt x="1177" y="860"/>
                  </a:lnTo>
                  <a:lnTo>
                    <a:pt x="1179" y="860"/>
                  </a:lnTo>
                  <a:lnTo>
                    <a:pt x="1179" y="858"/>
                  </a:lnTo>
                  <a:lnTo>
                    <a:pt x="1181" y="858"/>
                  </a:lnTo>
                  <a:lnTo>
                    <a:pt x="1184" y="856"/>
                  </a:lnTo>
                  <a:lnTo>
                    <a:pt x="1186" y="851"/>
                  </a:lnTo>
                  <a:lnTo>
                    <a:pt x="1188" y="848"/>
                  </a:lnTo>
                  <a:lnTo>
                    <a:pt x="1191" y="846"/>
                  </a:lnTo>
                  <a:lnTo>
                    <a:pt x="1191" y="844"/>
                  </a:lnTo>
                  <a:lnTo>
                    <a:pt x="1186" y="830"/>
                  </a:lnTo>
                  <a:lnTo>
                    <a:pt x="1184" y="815"/>
                  </a:lnTo>
                  <a:lnTo>
                    <a:pt x="1179" y="804"/>
                  </a:lnTo>
                  <a:lnTo>
                    <a:pt x="1177" y="792"/>
                  </a:lnTo>
                  <a:lnTo>
                    <a:pt x="1184" y="787"/>
                  </a:lnTo>
                  <a:lnTo>
                    <a:pt x="1188" y="787"/>
                  </a:lnTo>
                  <a:lnTo>
                    <a:pt x="1191" y="787"/>
                  </a:lnTo>
                  <a:lnTo>
                    <a:pt x="1196" y="785"/>
                  </a:lnTo>
                  <a:lnTo>
                    <a:pt x="1200" y="785"/>
                  </a:lnTo>
                  <a:lnTo>
                    <a:pt x="1203" y="785"/>
                  </a:lnTo>
                  <a:lnTo>
                    <a:pt x="1203" y="785"/>
                  </a:lnTo>
                  <a:lnTo>
                    <a:pt x="1205" y="785"/>
                  </a:lnTo>
                  <a:lnTo>
                    <a:pt x="1210" y="782"/>
                  </a:lnTo>
                  <a:lnTo>
                    <a:pt x="1214" y="780"/>
                  </a:lnTo>
                  <a:lnTo>
                    <a:pt x="1217" y="780"/>
                  </a:lnTo>
                  <a:lnTo>
                    <a:pt x="1226" y="775"/>
                  </a:lnTo>
                  <a:lnTo>
                    <a:pt x="1229" y="771"/>
                  </a:lnTo>
                  <a:lnTo>
                    <a:pt x="1231" y="768"/>
                  </a:lnTo>
                  <a:lnTo>
                    <a:pt x="1233" y="766"/>
                  </a:lnTo>
                  <a:lnTo>
                    <a:pt x="1236" y="763"/>
                  </a:lnTo>
                  <a:lnTo>
                    <a:pt x="1238" y="761"/>
                  </a:lnTo>
                  <a:lnTo>
                    <a:pt x="1238" y="759"/>
                  </a:lnTo>
                  <a:lnTo>
                    <a:pt x="1240" y="759"/>
                  </a:lnTo>
                  <a:lnTo>
                    <a:pt x="1243" y="754"/>
                  </a:lnTo>
                  <a:lnTo>
                    <a:pt x="1247" y="745"/>
                  </a:lnTo>
                  <a:lnTo>
                    <a:pt x="1250" y="737"/>
                  </a:lnTo>
                  <a:lnTo>
                    <a:pt x="1252" y="730"/>
                  </a:lnTo>
                  <a:lnTo>
                    <a:pt x="1255" y="723"/>
                  </a:lnTo>
                  <a:lnTo>
                    <a:pt x="1257" y="719"/>
                  </a:lnTo>
                  <a:lnTo>
                    <a:pt x="1262" y="714"/>
                  </a:lnTo>
                  <a:lnTo>
                    <a:pt x="1269" y="711"/>
                  </a:lnTo>
                  <a:lnTo>
                    <a:pt x="1271" y="711"/>
                  </a:lnTo>
                  <a:lnTo>
                    <a:pt x="1273" y="709"/>
                  </a:lnTo>
                  <a:lnTo>
                    <a:pt x="1276" y="709"/>
                  </a:lnTo>
                  <a:lnTo>
                    <a:pt x="1276" y="709"/>
                  </a:lnTo>
                  <a:lnTo>
                    <a:pt x="1276" y="704"/>
                  </a:lnTo>
                  <a:lnTo>
                    <a:pt x="1278" y="702"/>
                  </a:lnTo>
                  <a:lnTo>
                    <a:pt x="1283" y="697"/>
                  </a:lnTo>
                  <a:lnTo>
                    <a:pt x="1285" y="697"/>
                  </a:lnTo>
                  <a:lnTo>
                    <a:pt x="1288" y="697"/>
                  </a:lnTo>
                  <a:lnTo>
                    <a:pt x="1292" y="695"/>
                  </a:lnTo>
                  <a:lnTo>
                    <a:pt x="1297" y="697"/>
                  </a:lnTo>
                  <a:lnTo>
                    <a:pt x="1299" y="697"/>
                  </a:lnTo>
                  <a:lnTo>
                    <a:pt x="1302" y="697"/>
                  </a:lnTo>
                  <a:lnTo>
                    <a:pt x="1302" y="697"/>
                  </a:lnTo>
                  <a:lnTo>
                    <a:pt x="1304" y="697"/>
                  </a:lnTo>
                  <a:lnTo>
                    <a:pt x="1304" y="697"/>
                  </a:lnTo>
                  <a:lnTo>
                    <a:pt x="1311" y="697"/>
                  </a:lnTo>
                  <a:lnTo>
                    <a:pt x="1316" y="695"/>
                  </a:lnTo>
                  <a:lnTo>
                    <a:pt x="1318" y="695"/>
                  </a:lnTo>
                  <a:lnTo>
                    <a:pt x="1323" y="693"/>
                  </a:lnTo>
                  <a:lnTo>
                    <a:pt x="1325" y="693"/>
                  </a:lnTo>
                  <a:lnTo>
                    <a:pt x="1333" y="685"/>
                  </a:lnTo>
                  <a:lnTo>
                    <a:pt x="1337" y="681"/>
                  </a:lnTo>
                  <a:lnTo>
                    <a:pt x="1344" y="674"/>
                  </a:lnTo>
                  <a:lnTo>
                    <a:pt x="1347" y="667"/>
                  </a:lnTo>
                  <a:lnTo>
                    <a:pt x="1347" y="667"/>
                  </a:lnTo>
                  <a:lnTo>
                    <a:pt x="1349" y="664"/>
                  </a:lnTo>
                  <a:lnTo>
                    <a:pt x="1349" y="662"/>
                  </a:lnTo>
                  <a:lnTo>
                    <a:pt x="1351" y="659"/>
                  </a:lnTo>
                  <a:lnTo>
                    <a:pt x="1351" y="655"/>
                  </a:lnTo>
                  <a:lnTo>
                    <a:pt x="1354" y="650"/>
                  </a:lnTo>
                  <a:lnTo>
                    <a:pt x="1354" y="645"/>
                  </a:lnTo>
                  <a:lnTo>
                    <a:pt x="1354" y="643"/>
                  </a:lnTo>
                  <a:lnTo>
                    <a:pt x="1354" y="638"/>
                  </a:lnTo>
                  <a:lnTo>
                    <a:pt x="1354" y="636"/>
                  </a:lnTo>
                  <a:lnTo>
                    <a:pt x="1356" y="634"/>
                  </a:lnTo>
                  <a:lnTo>
                    <a:pt x="1354" y="626"/>
                  </a:lnTo>
                  <a:lnTo>
                    <a:pt x="1356" y="622"/>
                  </a:lnTo>
                  <a:lnTo>
                    <a:pt x="1358" y="615"/>
                  </a:lnTo>
                  <a:lnTo>
                    <a:pt x="1361" y="610"/>
                  </a:lnTo>
                  <a:lnTo>
                    <a:pt x="1363" y="608"/>
                  </a:lnTo>
                  <a:lnTo>
                    <a:pt x="1366" y="605"/>
                  </a:lnTo>
                  <a:lnTo>
                    <a:pt x="1377" y="598"/>
                  </a:lnTo>
                  <a:lnTo>
                    <a:pt x="1389" y="596"/>
                  </a:lnTo>
                  <a:lnTo>
                    <a:pt x="1401" y="593"/>
                  </a:lnTo>
                  <a:lnTo>
                    <a:pt x="1415" y="591"/>
                  </a:lnTo>
                  <a:lnTo>
                    <a:pt x="1418" y="589"/>
                  </a:lnTo>
                  <a:lnTo>
                    <a:pt x="1427" y="579"/>
                  </a:lnTo>
                  <a:lnTo>
                    <a:pt x="1436" y="570"/>
                  </a:lnTo>
                  <a:lnTo>
                    <a:pt x="1444" y="563"/>
                  </a:lnTo>
                  <a:lnTo>
                    <a:pt x="1451" y="556"/>
                  </a:lnTo>
                  <a:lnTo>
                    <a:pt x="1451" y="553"/>
                  </a:lnTo>
                  <a:lnTo>
                    <a:pt x="1453" y="551"/>
                  </a:lnTo>
                  <a:lnTo>
                    <a:pt x="1453" y="546"/>
                  </a:lnTo>
                  <a:lnTo>
                    <a:pt x="1451" y="541"/>
                  </a:lnTo>
                  <a:lnTo>
                    <a:pt x="1448" y="539"/>
                  </a:lnTo>
                  <a:lnTo>
                    <a:pt x="1446" y="537"/>
                  </a:lnTo>
                  <a:lnTo>
                    <a:pt x="1441" y="534"/>
                  </a:lnTo>
                  <a:lnTo>
                    <a:pt x="1439" y="532"/>
                  </a:lnTo>
                  <a:lnTo>
                    <a:pt x="1436" y="530"/>
                  </a:lnTo>
                  <a:lnTo>
                    <a:pt x="1434" y="525"/>
                  </a:lnTo>
                  <a:lnTo>
                    <a:pt x="1429" y="515"/>
                  </a:lnTo>
                  <a:lnTo>
                    <a:pt x="1427" y="511"/>
                  </a:lnTo>
                  <a:lnTo>
                    <a:pt x="1427" y="508"/>
                  </a:lnTo>
                  <a:lnTo>
                    <a:pt x="1429" y="499"/>
                  </a:lnTo>
                  <a:lnTo>
                    <a:pt x="1432" y="494"/>
                  </a:lnTo>
                  <a:lnTo>
                    <a:pt x="1434" y="489"/>
                  </a:lnTo>
                  <a:lnTo>
                    <a:pt x="1436" y="485"/>
                  </a:lnTo>
                  <a:lnTo>
                    <a:pt x="1436" y="482"/>
                  </a:lnTo>
                  <a:lnTo>
                    <a:pt x="1439" y="480"/>
                  </a:lnTo>
                  <a:lnTo>
                    <a:pt x="1441" y="470"/>
                  </a:lnTo>
                  <a:lnTo>
                    <a:pt x="1441" y="466"/>
                  </a:lnTo>
                  <a:lnTo>
                    <a:pt x="1444" y="461"/>
                  </a:lnTo>
                  <a:lnTo>
                    <a:pt x="1444" y="459"/>
                  </a:lnTo>
                  <a:lnTo>
                    <a:pt x="1444" y="456"/>
                  </a:lnTo>
                  <a:lnTo>
                    <a:pt x="1444" y="456"/>
                  </a:lnTo>
                  <a:lnTo>
                    <a:pt x="1446" y="452"/>
                  </a:lnTo>
                  <a:lnTo>
                    <a:pt x="1446" y="447"/>
                  </a:lnTo>
                  <a:lnTo>
                    <a:pt x="1446" y="445"/>
                  </a:lnTo>
                  <a:lnTo>
                    <a:pt x="1446" y="440"/>
                  </a:lnTo>
                  <a:lnTo>
                    <a:pt x="1446" y="440"/>
                  </a:lnTo>
                  <a:lnTo>
                    <a:pt x="1448" y="437"/>
                  </a:lnTo>
                  <a:lnTo>
                    <a:pt x="1448" y="437"/>
                  </a:lnTo>
                  <a:lnTo>
                    <a:pt x="1458" y="390"/>
                  </a:lnTo>
                  <a:lnTo>
                    <a:pt x="1460" y="381"/>
                  </a:lnTo>
                  <a:lnTo>
                    <a:pt x="1462" y="348"/>
                  </a:lnTo>
                  <a:lnTo>
                    <a:pt x="1465" y="333"/>
                  </a:lnTo>
                  <a:lnTo>
                    <a:pt x="1462" y="329"/>
                  </a:lnTo>
                  <a:lnTo>
                    <a:pt x="1460" y="324"/>
                  </a:lnTo>
                  <a:lnTo>
                    <a:pt x="1458" y="317"/>
                  </a:lnTo>
                  <a:lnTo>
                    <a:pt x="1453" y="312"/>
                  </a:lnTo>
                  <a:lnTo>
                    <a:pt x="1446" y="305"/>
                  </a:lnTo>
                  <a:lnTo>
                    <a:pt x="1441" y="300"/>
                  </a:lnTo>
                  <a:lnTo>
                    <a:pt x="1439" y="296"/>
                  </a:lnTo>
                  <a:lnTo>
                    <a:pt x="1429" y="291"/>
                  </a:lnTo>
                  <a:lnTo>
                    <a:pt x="1427" y="289"/>
                  </a:lnTo>
                  <a:lnTo>
                    <a:pt x="1427" y="289"/>
                  </a:lnTo>
                  <a:lnTo>
                    <a:pt x="1420" y="284"/>
                  </a:lnTo>
                  <a:lnTo>
                    <a:pt x="1415" y="279"/>
                  </a:lnTo>
                  <a:lnTo>
                    <a:pt x="1389" y="270"/>
                  </a:lnTo>
                  <a:lnTo>
                    <a:pt x="1363" y="260"/>
                  </a:lnTo>
                  <a:lnTo>
                    <a:pt x="1351" y="256"/>
                  </a:lnTo>
                  <a:lnTo>
                    <a:pt x="1344" y="253"/>
                  </a:lnTo>
                  <a:lnTo>
                    <a:pt x="1340" y="251"/>
                  </a:lnTo>
                  <a:lnTo>
                    <a:pt x="1316" y="246"/>
                  </a:lnTo>
                  <a:lnTo>
                    <a:pt x="1307" y="244"/>
                  </a:lnTo>
                  <a:lnTo>
                    <a:pt x="1302" y="244"/>
                  </a:lnTo>
                  <a:lnTo>
                    <a:pt x="1297" y="244"/>
                  </a:lnTo>
                  <a:lnTo>
                    <a:pt x="1295" y="246"/>
                  </a:lnTo>
                  <a:lnTo>
                    <a:pt x="1292" y="248"/>
                  </a:lnTo>
                  <a:lnTo>
                    <a:pt x="1290" y="248"/>
                  </a:lnTo>
                  <a:lnTo>
                    <a:pt x="1290" y="253"/>
                  </a:lnTo>
                  <a:lnTo>
                    <a:pt x="1288" y="263"/>
                  </a:lnTo>
                  <a:lnTo>
                    <a:pt x="1288" y="263"/>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73" name="TextBox 72">
              <a:extLst>
                <a:ext uri="{FF2B5EF4-FFF2-40B4-BE49-F238E27FC236}">
                  <a16:creationId xmlns:a16="http://schemas.microsoft.com/office/drawing/2014/main" id="{509C7919-3CFF-4847-BCD6-9BE80400BE46}"/>
                </a:ext>
              </a:extLst>
            </p:cNvPr>
            <p:cNvSpPr txBox="1"/>
            <p:nvPr/>
          </p:nvSpPr>
          <p:spPr>
            <a:xfrm>
              <a:off x="4110857" y="3155018"/>
              <a:ext cx="845107" cy="78318"/>
            </a:xfrm>
            <a:prstGeom prst="rect">
              <a:avLst/>
            </a:prstGeom>
            <a:grpFill/>
            <a:ln>
              <a:noFill/>
            </a:ln>
          </p:spPr>
          <p:txBody>
            <a:bodyPr wrap="square" lIns="0" tIns="0" rIns="0" bIns="0" rtlCol="0">
              <a:spAutoFit/>
            </a:bodyPr>
            <a:lstStyle/>
            <a:p>
              <a:pPr algn="ctr">
                <a:lnSpc>
                  <a:spcPts val="700"/>
                </a:lnSpc>
              </a:pPr>
              <a:r>
                <a:rPr lang="en-US" sz="800" b="1" dirty="0">
                  <a:solidFill>
                    <a:schemeClr val="bg1"/>
                  </a:solidFill>
                </a:rPr>
                <a:t>Liège</a:t>
              </a:r>
            </a:p>
          </p:txBody>
        </p:sp>
        <p:sp>
          <p:nvSpPr>
            <p:cNvPr id="74" name="TextBox 73">
              <a:extLst>
                <a:ext uri="{FF2B5EF4-FFF2-40B4-BE49-F238E27FC236}">
                  <a16:creationId xmlns:a16="http://schemas.microsoft.com/office/drawing/2014/main" id="{F0E3527C-C875-4E55-A3DD-B0981DAA5C15}"/>
                </a:ext>
              </a:extLst>
            </p:cNvPr>
            <p:cNvSpPr txBox="1"/>
            <p:nvPr/>
          </p:nvSpPr>
          <p:spPr>
            <a:xfrm>
              <a:off x="3806327" y="3838661"/>
              <a:ext cx="845107" cy="78318"/>
            </a:xfrm>
            <a:prstGeom prst="rect">
              <a:avLst/>
            </a:prstGeom>
            <a:grpFill/>
            <a:ln>
              <a:noFill/>
            </a:ln>
          </p:spPr>
          <p:txBody>
            <a:bodyPr wrap="square" lIns="0" tIns="0" rIns="0" bIns="0" rtlCol="0">
              <a:spAutoFit/>
            </a:bodyPr>
            <a:lstStyle/>
            <a:p>
              <a:pPr algn="ctr">
                <a:lnSpc>
                  <a:spcPts val="700"/>
                </a:lnSpc>
              </a:pPr>
              <a:r>
                <a:rPr lang="en-US" sz="800" b="1" dirty="0">
                  <a:solidFill>
                    <a:schemeClr val="bg1"/>
                  </a:solidFill>
                </a:rPr>
                <a:t>Luxembourg</a:t>
              </a:r>
            </a:p>
          </p:txBody>
        </p:sp>
        <p:sp>
          <p:nvSpPr>
            <p:cNvPr id="75" name="TextBox 74">
              <a:extLst>
                <a:ext uri="{FF2B5EF4-FFF2-40B4-BE49-F238E27FC236}">
                  <a16:creationId xmlns:a16="http://schemas.microsoft.com/office/drawing/2014/main" id="{BAE15F9B-8789-41E1-AA25-E97CDBBD8BC8}"/>
                </a:ext>
              </a:extLst>
            </p:cNvPr>
            <p:cNvSpPr txBox="1"/>
            <p:nvPr/>
          </p:nvSpPr>
          <p:spPr>
            <a:xfrm>
              <a:off x="3418968" y="3342001"/>
              <a:ext cx="845107" cy="78318"/>
            </a:xfrm>
            <a:prstGeom prst="rect">
              <a:avLst/>
            </a:prstGeom>
            <a:grpFill/>
            <a:ln>
              <a:noFill/>
            </a:ln>
          </p:spPr>
          <p:txBody>
            <a:bodyPr wrap="square" lIns="0" tIns="0" rIns="0" bIns="0" rtlCol="0">
              <a:spAutoFit/>
            </a:bodyPr>
            <a:lstStyle/>
            <a:p>
              <a:pPr algn="ctr">
                <a:lnSpc>
                  <a:spcPts val="700"/>
                </a:lnSpc>
              </a:pPr>
              <a:r>
                <a:rPr lang="en-US" sz="800" b="1" dirty="0">
                  <a:solidFill>
                    <a:schemeClr val="bg1"/>
                  </a:solidFill>
                </a:rPr>
                <a:t>Namur</a:t>
              </a:r>
            </a:p>
          </p:txBody>
        </p:sp>
        <p:sp>
          <p:nvSpPr>
            <p:cNvPr id="76" name="TextBox 75">
              <a:extLst>
                <a:ext uri="{FF2B5EF4-FFF2-40B4-BE49-F238E27FC236}">
                  <a16:creationId xmlns:a16="http://schemas.microsoft.com/office/drawing/2014/main" id="{31923EE7-9E62-44D8-B158-58F588D63E36}"/>
                </a:ext>
              </a:extLst>
            </p:cNvPr>
            <p:cNvSpPr txBox="1"/>
            <p:nvPr/>
          </p:nvSpPr>
          <p:spPr>
            <a:xfrm>
              <a:off x="2669179" y="3020129"/>
              <a:ext cx="845107" cy="78318"/>
            </a:xfrm>
            <a:prstGeom prst="rect">
              <a:avLst/>
            </a:prstGeom>
            <a:grpFill/>
            <a:ln>
              <a:noFill/>
            </a:ln>
          </p:spPr>
          <p:txBody>
            <a:bodyPr wrap="square" lIns="0" tIns="0" rIns="0" bIns="0" rtlCol="0">
              <a:spAutoFit/>
            </a:bodyPr>
            <a:lstStyle/>
            <a:p>
              <a:pPr algn="ctr">
                <a:lnSpc>
                  <a:spcPts val="700"/>
                </a:lnSpc>
              </a:pPr>
              <a:r>
                <a:rPr lang="en-US" sz="800" b="1" dirty="0">
                  <a:solidFill>
                    <a:schemeClr val="bg1"/>
                  </a:solidFill>
                </a:rPr>
                <a:t>Hainaut</a:t>
              </a:r>
            </a:p>
          </p:txBody>
        </p:sp>
        <p:sp>
          <p:nvSpPr>
            <p:cNvPr id="78" name="TextBox 77">
              <a:extLst>
                <a:ext uri="{FF2B5EF4-FFF2-40B4-BE49-F238E27FC236}">
                  <a16:creationId xmlns:a16="http://schemas.microsoft.com/office/drawing/2014/main" id="{55E3A9A4-D63A-449C-AF75-3301C885758C}"/>
                </a:ext>
              </a:extLst>
            </p:cNvPr>
            <p:cNvSpPr txBox="1"/>
            <p:nvPr/>
          </p:nvSpPr>
          <p:spPr>
            <a:xfrm>
              <a:off x="3346013" y="2897373"/>
              <a:ext cx="419053" cy="153219"/>
            </a:xfrm>
            <a:prstGeom prst="rect">
              <a:avLst/>
            </a:prstGeom>
            <a:grpFill/>
            <a:ln>
              <a:noFill/>
            </a:ln>
          </p:spPr>
          <p:txBody>
            <a:bodyPr wrap="square" lIns="0" tIns="0" rIns="0" bIns="0" rtlCol="0">
              <a:spAutoFit/>
            </a:bodyPr>
            <a:lstStyle/>
            <a:p>
              <a:pPr algn="ctr">
                <a:lnSpc>
                  <a:spcPts val="700"/>
                </a:lnSpc>
              </a:pPr>
              <a:r>
                <a:rPr lang="en-US" sz="800" b="1" dirty="0">
                  <a:solidFill>
                    <a:schemeClr val="bg1"/>
                  </a:solidFill>
                </a:rPr>
                <a:t>Brabant  </a:t>
              </a:r>
              <a:r>
                <a:rPr lang="en-US" sz="800" b="1" dirty="0" err="1">
                  <a:solidFill>
                    <a:schemeClr val="bg1"/>
                  </a:solidFill>
                </a:rPr>
                <a:t>wallon</a:t>
              </a:r>
              <a:endParaRPr lang="en-US" sz="800" b="1" dirty="0">
                <a:solidFill>
                  <a:schemeClr val="bg1"/>
                </a:solidFill>
              </a:endParaRPr>
            </a:p>
          </p:txBody>
        </p:sp>
        <p:sp>
          <p:nvSpPr>
            <p:cNvPr id="85" name="TextBox 84">
              <a:extLst>
                <a:ext uri="{FF2B5EF4-FFF2-40B4-BE49-F238E27FC236}">
                  <a16:creationId xmlns:a16="http://schemas.microsoft.com/office/drawing/2014/main" id="{69BC2611-535F-4C0E-ADB8-471732458305}"/>
                </a:ext>
              </a:extLst>
            </p:cNvPr>
            <p:cNvSpPr txBox="1"/>
            <p:nvPr/>
          </p:nvSpPr>
          <p:spPr>
            <a:xfrm>
              <a:off x="4382942" y="3237024"/>
              <a:ext cx="348474" cy="156813"/>
            </a:xfrm>
            <a:prstGeom prst="rect">
              <a:avLst/>
            </a:prstGeom>
            <a:grpFill/>
            <a:ln>
              <a:noFill/>
            </a:ln>
          </p:spPr>
          <p:txBody>
            <a:bodyPr wrap="none" lIns="0" tIns="0" rIns="0" bIns="0" rtlCol="0">
              <a:spAutoFit/>
            </a:bodyPr>
            <a:lstStyle/>
            <a:p>
              <a:pPr algn="ctr"/>
              <a:r>
                <a:rPr lang="en-US" sz="1200" dirty="0">
                  <a:solidFill>
                    <a:schemeClr val="bg1"/>
                  </a:solidFill>
                  <a:latin typeface="+mj-lt"/>
                </a:rPr>
                <a:t>30 %</a:t>
              </a:r>
            </a:p>
          </p:txBody>
        </p:sp>
        <p:sp>
          <p:nvSpPr>
            <p:cNvPr id="86" name="TextBox 85">
              <a:extLst>
                <a:ext uri="{FF2B5EF4-FFF2-40B4-BE49-F238E27FC236}">
                  <a16:creationId xmlns:a16="http://schemas.microsoft.com/office/drawing/2014/main" id="{575EE08D-0B9A-4E37-813B-A98DDAE880F6}"/>
                </a:ext>
              </a:extLst>
            </p:cNvPr>
            <p:cNvSpPr txBox="1"/>
            <p:nvPr/>
          </p:nvSpPr>
          <p:spPr>
            <a:xfrm>
              <a:off x="4103862" y="3914501"/>
              <a:ext cx="261355" cy="156813"/>
            </a:xfrm>
            <a:prstGeom prst="rect">
              <a:avLst/>
            </a:prstGeom>
            <a:grpFill/>
            <a:ln>
              <a:noFill/>
            </a:ln>
          </p:spPr>
          <p:txBody>
            <a:bodyPr wrap="none" lIns="0" tIns="0" rIns="0" bIns="0" rtlCol="0">
              <a:spAutoFit/>
            </a:bodyPr>
            <a:lstStyle/>
            <a:p>
              <a:pPr algn="ctr"/>
              <a:r>
                <a:rPr lang="en-US" sz="1200" dirty="0">
                  <a:solidFill>
                    <a:schemeClr val="bg1"/>
                  </a:solidFill>
                  <a:latin typeface="+mj-lt"/>
                </a:rPr>
                <a:t>7 %</a:t>
              </a:r>
            </a:p>
          </p:txBody>
        </p:sp>
        <p:sp>
          <p:nvSpPr>
            <p:cNvPr id="87" name="TextBox 86">
              <a:extLst>
                <a:ext uri="{FF2B5EF4-FFF2-40B4-BE49-F238E27FC236}">
                  <a16:creationId xmlns:a16="http://schemas.microsoft.com/office/drawing/2014/main" id="{28FA8591-2320-40E3-83DF-F630EDFC9A44}"/>
                </a:ext>
              </a:extLst>
            </p:cNvPr>
            <p:cNvSpPr txBox="1"/>
            <p:nvPr/>
          </p:nvSpPr>
          <p:spPr>
            <a:xfrm>
              <a:off x="3688820" y="3407829"/>
              <a:ext cx="348474" cy="156813"/>
            </a:xfrm>
            <a:prstGeom prst="rect">
              <a:avLst/>
            </a:prstGeom>
            <a:grpFill/>
            <a:ln>
              <a:noFill/>
            </a:ln>
          </p:spPr>
          <p:txBody>
            <a:bodyPr wrap="none" lIns="0" tIns="0" rIns="0" bIns="0" rtlCol="0">
              <a:spAutoFit/>
            </a:bodyPr>
            <a:lstStyle/>
            <a:p>
              <a:pPr algn="ctr"/>
              <a:r>
                <a:rPr lang="en-US" sz="1200" dirty="0">
                  <a:solidFill>
                    <a:schemeClr val="bg1"/>
                  </a:solidFill>
                  <a:latin typeface="+mj-lt"/>
                </a:rPr>
                <a:t>13 %</a:t>
              </a:r>
            </a:p>
          </p:txBody>
        </p:sp>
        <p:sp>
          <p:nvSpPr>
            <p:cNvPr id="88" name="TextBox 87">
              <a:extLst>
                <a:ext uri="{FF2B5EF4-FFF2-40B4-BE49-F238E27FC236}">
                  <a16:creationId xmlns:a16="http://schemas.microsoft.com/office/drawing/2014/main" id="{226ED772-CB8B-41B9-A5EF-E3DC5F3C5208}"/>
                </a:ext>
              </a:extLst>
            </p:cNvPr>
            <p:cNvSpPr txBox="1"/>
            <p:nvPr/>
          </p:nvSpPr>
          <p:spPr>
            <a:xfrm>
              <a:off x="2921746" y="3085955"/>
              <a:ext cx="348474" cy="156813"/>
            </a:xfrm>
            <a:prstGeom prst="rect">
              <a:avLst/>
            </a:prstGeom>
            <a:grpFill/>
            <a:ln>
              <a:noFill/>
            </a:ln>
          </p:spPr>
          <p:txBody>
            <a:bodyPr wrap="none" lIns="0" tIns="0" rIns="0" bIns="0" rtlCol="0">
              <a:spAutoFit/>
            </a:bodyPr>
            <a:lstStyle/>
            <a:p>
              <a:pPr algn="ctr"/>
              <a:r>
                <a:rPr lang="en-US" sz="1200" dirty="0">
                  <a:solidFill>
                    <a:schemeClr val="bg1"/>
                  </a:solidFill>
                  <a:latin typeface="+mj-lt"/>
                </a:rPr>
                <a:t>40 %</a:t>
              </a:r>
            </a:p>
          </p:txBody>
        </p:sp>
        <p:sp>
          <p:nvSpPr>
            <p:cNvPr id="89" name="TextBox 88">
              <a:extLst>
                <a:ext uri="{FF2B5EF4-FFF2-40B4-BE49-F238E27FC236}">
                  <a16:creationId xmlns:a16="http://schemas.microsoft.com/office/drawing/2014/main" id="{3D5F1F8A-DDBC-46C0-B4A3-0616C2C222F7}"/>
                </a:ext>
              </a:extLst>
            </p:cNvPr>
            <p:cNvSpPr txBox="1"/>
            <p:nvPr/>
          </p:nvSpPr>
          <p:spPr>
            <a:xfrm>
              <a:off x="3701192" y="2881297"/>
              <a:ext cx="348474" cy="156813"/>
            </a:xfrm>
            <a:prstGeom prst="rect">
              <a:avLst/>
            </a:prstGeom>
            <a:grpFill/>
            <a:ln>
              <a:noFill/>
            </a:ln>
          </p:spPr>
          <p:txBody>
            <a:bodyPr wrap="none" lIns="0" tIns="0" rIns="0" bIns="0" rtlCol="0">
              <a:spAutoFit/>
            </a:bodyPr>
            <a:lstStyle/>
            <a:p>
              <a:pPr algn="ctr"/>
              <a:r>
                <a:rPr lang="en-US" sz="1200" dirty="0">
                  <a:solidFill>
                    <a:schemeClr val="bg1"/>
                  </a:solidFill>
                  <a:latin typeface="+mj-lt"/>
                </a:rPr>
                <a:t>11 %</a:t>
              </a:r>
            </a:p>
          </p:txBody>
        </p:sp>
      </p:grpSp>
      <p:grpSp>
        <p:nvGrpSpPr>
          <p:cNvPr id="120" name="Group 116">
            <a:extLst>
              <a:ext uri="{FF2B5EF4-FFF2-40B4-BE49-F238E27FC236}">
                <a16:creationId xmlns:a16="http://schemas.microsoft.com/office/drawing/2014/main" id="{10EB48DA-66E4-496C-B971-51D22D4CD4FE}"/>
              </a:ext>
            </a:extLst>
          </p:cNvPr>
          <p:cNvGrpSpPr>
            <a:grpSpLocks noChangeAspect="1"/>
          </p:cNvGrpSpPr>
          <p:nvPr/>
        </p:nvGrpSpPr>
        <p:grpSpPr bwMode="auto">
          <a:xfrm>
            <a:off x="8252112" y="3299308"/>
            <a:ext cx="340474" cy="351798"/>
            <a:chOff x="1403648" y="-2259632"/>
            <a:chExt cx="1152128" cy="1197298"/>
          </a:xfrm>
          <a:solidFill>
            <a:schemeClr val="bg2"/>
          </a:solidFill>
        </p:grpSpPr>
        <p:sp>
          <p:nvSpPr>
            <p:cNvPr id="121" name="Freeform 14">
              <a:extLst>
                <a:ext uri="{FF2B5EF4-FFF2-40B4-BE49-F238E27FC236}">
                  <a16:creationId xmlns:a16="http://schemas.microsoft.com/office/drawing/2014/main" id="{C1E16908-82AD-4CE4-AEA5-DB64735390A2}"/>
                </a:ext>
              </a:extLst>
            </p:cNvPr>
            <p:cNvSpPr>
              <a:spLocks/>
            </p:cNvSpPr>
            <p:nvPr/>
          </p:nvSpPr>
          <p:spPr bwMode="auto">
            <a:xfrm>
              <a:off x="1542678" y="-1985386"/>
              <a:ext cx="228783" cy="397730"/>
            </a:xfrm>
            <a:custGeom>
              <a:avLst/>
              <a:gdLst>
                <a:gd name="T0" fmla="*/ 2147483647 w 330"/>
                <a:gd name="T1" fmla="*/ 2147483647 h 574"/>
                <a:gd name="T2" fmla="*/ 2147483647 w 330"/>
                <a:gd name="T3" fmla="*/ 2147483647 h 574"/>
                <a:gd name="T4" fmla="*/ 2147483647 w 330"/>
                <a:gd name="T5" fmla="*/ 2147483647 h 574"/>
                <a:gd name="T6" fmla="*/ 2147483647 w 330"/>
                <a:gd name="T7" fmla="*/ 2147483647 h 574"/>
                <a:gd name="T8" fmla="*/ 2147483647 w 330"/>
                <a:gd name="T9" fmla="*/ 2147483647 h 574"/>
                <a:gd name="T10" fmla="*/ 2147483647 w 330"/>
                <a:gd name="T11" fmla="*/ 2147483647 h 574"/>
                <a:gd name="T12" fmla="*/ 2147483647 w 330"/>
                <a:gd name="T13" fmla="*/ 2147483647 h 574"/>
                <a:gd name="T14" fmla="*/ 2147483647 w 330"/>
                <a:gd name="T15" fmla="*/ 2147483647 h 574"/>
                <a:gd name="T16" fmla="*/ 2147483647 w 330"/>
                <a:gd name="T17" fmla="*/ 2147483647 h 574"/>
                <a:gd name="T18" fmla="*/ 2147483647 w 330"/>
                <a:gd name="T19" fmla="*/ 2147483647 h 574"/>
                <a:gd name="T20" fmla="*/ 2147483647 w 330"/>
                <a:gd name="T21" fmla="*/ 2147483647 h 574"/>
                <a:gd name="T22" fmla="*/ 2147483647 w 330"/>
                <a:gd name="T23" fmla="*/ 2147483647 h 5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574"/>
                <a:gd name="T38" fmla="*/ 330 w 330"/>
                <a:gd name="T39" fmla="*/ 574 h 5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574">
                  <a:moveTo>
                    <a:pt x="257" y="574"/>
                  </a:moveTo>
                  <a:cubicBezTo>
                    <a:pt x="131" y="549"/>
                    <a:pt x="0" y="437"/>
                    <a:pt x="3" y="294"/>
                  </a:cubicBezTo>
                  <a:cubicBezTo>
                    <a:pt x="6" y="235"/>
                    <a:pt x="24" y="251"/>
                    <a:pt x="29" y="206"/>
                  </a:cubicBezTo>
                  <a:cubicBezTo>
                    <a:pt x="17" y="100"/>
                    <a:pt x="132" y="36"/>
                    <a:pt x="196" y="4"/>
                  </a:cubicBezTo>
                  <a:cubicBezTo>
                    <a:pt x="232" y="0"/>
                    <a:pt x="251" y="15"/>
                    <a:pt x="311" y="12"/>
                  </a:cubicBezTo>
                  <a:cubicBezTo>
                    <a:pt x="270" y="30"/>
                    <a:pt x="241" y="45"/>
                    <a:pt x="242" y="60"/>
                  </a:cubicBezTo>
                  <a:cubicBezTo>
                    <a:pt x="276" y="56"/>
                    <a:pt x="276" y="56"/>
                    <a:pt x="276" y="56"/>
                  </a:cubicBezTo>
                  <a:cubicBezTo>
                    <a:pt x="276" y="56"/>
                    <a:pt x="296" y="82"/>
                    <a:pt x="189" y="100"/>
                  </a:cubicBezTo>
                  <a:cubicBezTo>
                    <a:pt x="222" y="134"/>
                    <a:pt x="242" y="134"/>
                    <a:pt x="280" y="126"/>
                  </a:cubicBezTo>
                  <a:cubicBezTo>
                    <a:pt x="330" y="112"/>
                    <a:pt x="144" y="191"/>
                    <a:pt x="273" y="282"/>
                  </a:cubicBezTo>
                  <a:cubicBezTo>
                    <a:pt x="277" y="356"/>
                    <a:pt x="157" y="270"/>
                    <a:pt x="133" y="396"/>
                  </a:cubicBezTo>
                  <a:cubicBezTo>
                    <a:pt x="122" y="449"/>
                    <a:pt x="205" y="523"/>
                    <a:pt x="257" y="574"/>
                  </a:cubicBezTo>
                  <a:close/>
                </a:path>
              </a:pathLst>
            </a:custGeom>
            <a:grpFill/>
            <a:ln w="3175">
              <a:noFill/>
              <a:round/>
              <a:headEnd/>
              <a:tailEnd/>
            </a:ln>
          </p:spPr>
          <p:txBody>
            <a:bodyPr/>
            <a:lstStyle/>
            <a:p>
              <a:endParaRPr lang="en-US" sz="1200" dirty="0">
                <a:solidFill>
                  <a:srgbClr val="1F497D"/>
                </a:solidFill>
              </a:endParaRPr>
            </a:p>
          </p:txBody>
        </p:sp>
        <p:sp>
          <p:nvSpPr>
            <p:cNvPr id="122" name="Freeform 15">
              <a:extLst>
                <a:ext uri="{FF2B5EF4-FFF2-40B4-BE49-F238E27FC236}">
                  <a16:creationId xmlns:a16="http://schemas.microsoft.com/office/drawing/2014/main" id="{8DE8C9F5-CA12-424E-B457-D1C2A6013777}"/>
                </a:ext>
              </a:extLst>
            </p:cNvPr>
            <p:cNvSpPr>
              <a:spLocks/>
            </p:cNvSpPr>
            <p:nvPr/>
          </p:nvSpPr>
          <p:spPr bwMode="auto">
            <a:xfrm>
              <a:off x="1643284" y="-1800893"/>
              <a:ext cx="285392" cy="253421"/>
            </a:xfrm>
            <a:custGeom>
              <a:avLst/>
              <a:gdLst>
                <a:gd name="T0" fmla="*/ 2147483647 w 412"/>
                <a:gd name="T1" fmla="*/ 2147483647 h 366"/>
                <a:gd name="T2" fmla="*/ 2147483647 w 412"/>
                <a:gd name="T3" fmla="*/ 2147483647 h 366"/>
                <a:gd name="T4" fmla="*/ 2147483647 w 412"/>
                <a:gd name="T5" fmla="*/ 2147483647 h 366"/>
                <a:gd name="T6" fmla="*/ 2147483647 w 412"/>
                <a:gd name="T7" fmla="*/ 2147483647 h 366"/>
                <a:gd name="T8" fmla="*/ 2147483647 w 412"/>
                <a:gd name="T9" fmla="*/ 2147483647 h 366"/>
                <a:gd name="T10" fmla="*/ 2147483647 w 412"/>
                <a:gd name="T11" fmla="*/ 2147483647 h 366"/>
                <a:gd name="T12" fmla="*/ 2147483647 w 412"/>
                <a:gd name="T13" fmla="*/ 2147483647 h 366"/>
                <a:gd name="T14" fmla="*/ 2147483647 w 412"/>
                <a:gd name="T15" fmla="*/ 2147483647 h 366"/>
                <a:gd name="T16" fmla="*/ 2147483647 w 412"/>
                <a:gd name="T17" fmla="*/ 2147483647 h 3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2"/>
                <a:gd name="T28" fmla="*/ 0 h 366"/>
                <a:gd name="T29" fmla="*/ 412 w 412"/>
                <a:gd name="T30" fmla="*/ 366 h 3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2" h="366">
                  <a:moveTo>
                    <a:pt x="5" y="151"/>
                  </a:moveTo>
                  <a:cubicBezTo>
                    <a:pt x="9" y="186"/>
                    <a:pt x="112" y="303"/>
                    <a:pt x="189" y="340"/>
                  </a:cubicBezTo>
                  <a:cubicBezTo>
                    <a:pt x="269" y="366"/>
                    <a:pt x="373" y="303"/>
                    <a:pt x="388" y="266"/>
                  </a:cubicBezTo>
                  <a:cubicBezTo>
                    <a:pt x="409" y="221"/>
                    <a:pt x="412" y="149"/>
                    <a:pt x="392" y="119"/>
                  </a:cubicBezTo>
                  <a:cubicBezTo>
                    <a:pt x="385" y="108"/>
                    <a:pt x="312" y="22"/>
                    <a:pt x="269" y="16"/>
                  </a:cubicBezTo>
                  <a:cubicBezTo>
                    <a:pt x="166" y="0"/>
                    <a:pt x="185" y="25"/>
                    <a:pt x="143" y="20"/>
                  </a:cubicBezTo>
                  <a:cubicBezTo>
                    <a:pt x="143" y="42"/>
                    <a:pt x="135" y="58"/>
                    <a:pt x="120" y="66"/>
                  </a:cubicBezTo>
                  <a:cubicBezTo>
                    <a:pt x="105" y="73"/>
                    <a:pt x="86" y="66"/>
                    <a:pt x="49" y="77"/>
                  </a:cubicBezTo>
                  <a:cubicBezTo>
                    <a:pt x="38" y="81"/>
                    <a:pt x="0" y="104"/>
                    <a:pt x="5" y="151"/>
                  </a:cubicBezTo>
                  <a:close/>
                </a:path>
              </a:pathLst>
            </a:custGeom>
            <a:grpFill/>
            <a:ln w="3175">
              <a:noFill/>
              <a:round/>
              <a:headEnd/>
              <a:tailEnd/>
            </a:ln>
          </p:spPr>
          <p:txBody>
            <a:bodyPr/>
            <a:lstStyle/>
            <a:p>
              <a:endParaRPr lang="en-US" sz="1200" dirty="0">
                <a:solidFill>
                  <a:srgbClr val="1F497D"/>
                </a:solidFill>
              </a:endParaRPr>
            </a:p>
          </p:txBody>
        </p:sp>
        <p:sp>
          <p:nvSpPr>
            <p:cNvPr id="124" name="Freeform 16">
              <a:extLst>
                <a:ext uri="{FF2B5EF4-FFF2-40B4-BE49-F238E27FC236}">
                  <a16:creationId xmlns:a16="http://schemas.microsoft.com/office/drawing/2014/main" id="{420557CA-D672-4745-984E-8C56520AE3CD}"/>
                </a:ext>
              </a:extLst>
            </p:cNvPr>
            <p:cNvSpPr>
              <a:spLocks/>
            </p:cNvSpPr>
            <p:nvPr/>
          </p:nvSpPr>
          <p:spPr bwMode="auto">
            <a:xfrm>
              <a:off x="1609259" y="-1629012"/>
              <a:ext cx="264860" cy="155162"/>
            </a:xfrm>
            <a:custGeom>
              <a:avLst/>
              <a:gdLst>
                <a:gd name="T0" fmla="*/ 0 w 382"/>
                <a:gd name="T1" fmla="*/ 0 h 224"/>
                <a:gd name="T2" fmla="*/ 2147483647 w 382"/>
                <a:gd name="T3" fmla="*/ 2147483647 h 224"/>
                <a:gd name="T4" fmla="*/ 2147483647 w 382"/>
                <a:gd name="T5" fmla="*/ 2147483647 h 224"/>
                <a:gd name="T6" fmla="*/ 0 w 382"/>
                <a:gd name="T7" fmla="*/ 0 h 224"/>
                <a:gd name="T8" fmla="*/ 0 60000 65536"/>
                <a:gd name="T9" fmla="*/ 0 60000 65536"/>
                <a:gd name="T10" fmla="*/ 0 60000 65536"/>
                <a:gd name="T11" fmla="*/ 0 60000 65536"/>
                <a:gd name="T12" fmla="*/ 0 w 382"/>
                <a:gd name="T13" fmla="*/ 0 h 224"/>
                <a:gd name="T14" fmla="*/ 382 w 382"/>
                <a:gd name="T15" fmla="*/ 224 h 224"/>
              </a:gdLst>
              <a:ahLst/>
              <a:cxnLst>
                <a:cxn ang="T8">
                  <a:pos x="T0" y="T1"/>
                </a:cxn>
                <a:cxn ang="T9">
                  <a:pos x="T2" y="T3"/>
                </a:cxn>
                <a:cxn ang="T10">
                  <a:pos x="T4" y="T5"/>
                </a:cxn>
                <a:cxn ang="T11">
                  <a:pos x="T6" y="T7"/>
                </a:cxn>
              </a:cxnLst>
              <a:rect l="T12" t="T13" r="T14" b="T15"/>
              <a:pathLst>
                <a:path w="382" h="224">
                  <a:moveTo>
                    <a:pt x="0" y="0"/>
                  </a:moveTo>
                  <a:cubicBezTo>
                    <a:pt x="53" y="140"/>
                    <a:pt x="262" y="224"/>
                    <a:pt x="382" y="208"/>
                  </a:cubicBezTo>
                  <a:cubicBezTo>
                    <a:pt x="319" y="148"/>
                    <a:pt x="271" y="163"/>
                    <a:pt x="173" y="79"/>
                  </a:cubicBezTo>
                  <a:cubicBezTo>
                    <a:pt x="135" y="74"/>
                    <a:pt x="42" y="41"/>
                    <a:pt x="0" y="0"/>
                  </a:cubicBezTo>
                  <a:close/>
                </a:path>
              </a:pathLst>
            </a:custGeom>
            <a:grpFill/>
            <a:ln w="3175">
              <a:noFill/>
              <a:round/>
              <a:headEnd/>
              <a:tailEnd/>
            </a:ln>
          </p:spPr>
          <p:txBody>
            <a:bodyPr/>
            <a:lstStyle/>
            <a:p>
              <a:endParaRPr lang="en-US" sz="1200" dirty="0">
                <a:solidFill>
                  <a:srgbClr val="1F497D"/>
                </a:solidFill>
              </a:endParaRPr>
            </a:p>
          </p:txBody>
        </p:sp>
        <p:sp>
          <p:nvSpPr>
            <p:cNvPr id="125" name="Freeform 17">
              <a:extLst>
                <a:ext uri="{FF2B5EF4-FFF2-40B4-BE49-F238E27FC236}">
                  <a16:creationId xmlns:a16="http://schemas.microsoft.com/office/drawing/2014/main" id="{104F4005-BD5F-4CC1-BAAF-9AB24A4CB553}"/>
                </a:ext>
              </a:extLst>
            </p:cNvPr>
            <p:cNvSpPr>
              <a:spLocks/>
            </p:cNvSpPr>
            <p:nvPr/>
          </p:nvSpPr>
          <p:spPr bwMode="auto">
            <a:xfrm>
              <a:off x="1670855" y="-2081592"/>
              <a:ext cx="215584" cy="260461"/>
            </a:xfrm>
            <a:custGeom>
              <a:avLst/>
              <a:gdLst>
                <a:gd name="T0" fmla="*/ 2147483647 w 311"/>
                <a:gd name="T1" fmla="*/ 2147483647 h 376"/>
                <a:gd name="T2" fmla="*/ 2147483647 w 311"/>
                <a:gd name="T3" fmla="*/ 2147483647 h 376"/>
                <a:gd name="T4" fmla="*/ 2147483647 w 311"/>
                <a:gd name="T5" fmla="*/ 2147483647 h 376"/>
                <a:gd name="T6" fmla="*/ 2147483647 w 311"/>
                <a:gd name="T7" fmla="*/ 0 h 376"/>
                <a:gd name="T8" fmla="*/ 2147483647 w 311"/>
                <a:gd name="T9" fmla="*/ 2147483647 h 376"/>
                <a:gd name="T10" fmla="*/ 2147483647 w 311"/>
                <a:gd name="T11" fmla="*/ 2147483647 h 376"/>
                <a:gd name="T12" fmla="*/ 2147483647 w 311"/>
                <a:gd name="T13" fmla="*/ 2147483647 h 376"/>
                <a:gd name="T14" fmla="*/ 2147483647 w 311"/>
                <a:gd name="T15" fmla="*/ 2147483647 h 376"/>
                <a:gd name="T16" fmla="*/ 2147483647 w 311"/>
                <a:gd name="T17" fmla="*/ 2147483647 h 376"/>
                <a:gd name="T18" fmla="*/ 2147483647 w 311"/>
                <a:gd name="T19" fmla="*/ 2147483647 h 376"/>
                <a:gd name="T20" fmla="*/ 2147483647 w 311"/>
                <a:gd name="T21" fmla="*/ 2147483647 h 376"/>
                <a:gd name="T22" fmla="*/ 2147483647 w 311"/>
                <a:gd name="T23" fmla="*/ 2147483647 h 376"/>
                <a:gd name="T24" fmla="*/ 2147483647 w 311"/>
                <a:gd name="T25" fmla="*/ 2147483647 h 376"/>
                <a:gd name="T26" fmla="*/ 2147483647 w 311"/>
                <a:gd name="T27" fmla="*/ 2147483647 h 376"/>
                <a:gd name="T28" fmla="*/ 2147483647 w 311"/>
                <a:gd name="T29" fmla="*/ 2147483647 h 376"/>
                <a:gd name="T30" fmla="*/ 2147483647 w 311"/>
                <a:gd name="T31" fmla="*/ 2147483647 h 376"/>
                <a:gd name="T32" fmla="*/ 2147483647 w 311"/>
                <a:gd name="T33" fmla="*/ 2147483647 h 376"/>
                <a:gd name="T34" fmla="*/ 2147483647 w 311"/>
                <a:gd name="T35" fmla="*/ 2147483647 h 376"/>
                <a:gd name="T36" fmla="*/ 2147483647 w 311"/>
                <a:gd name="T37" fmla="*/ 2147483647 h 376"/>
                <a:gd name="T38" fmla="*/ 2147483647 w 311"/>
                <a:gd name="T39" fmla="*/ 2147483647 h 3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
                <a:gd name="T61" fmla="*/ 0 h 376"/>
                <a:gd name="T62" fmla="*/ 311 w 311"/>
                <a:gd name="T63" fmla="*/ 376 h 3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 h="376">
                  <a:moveTo>
                    <a:pt x="14" y="122"/>
                  </a:moveTo>
                  <a:cubicBezTo>
                    <a:pt x="0" y="109"/>
                    <a:pt x="17" y="88"/>
                    <a:pt x="49" y="72"/>
                  </a:cubicBezTo>
                  <a:cubicBezTo>
                    <a:pt x="82" y="56"/>
                    <a:pt x="101" y="61"/>
                    <a:pt x="114" y="61"/>
                  </a:cubicBezTo>
                  <a:cubicBezTo>
                    <a:pt x="184" y="42"/>
                    <a:pt x="143" y="43"/>
                    <a:pt x="213" y="0"/>
                  </a:cubicBezTo>
                  <a:cubicBezTo>
                    <a:pt x="228" y="9"/>
                    <a:pt x="287" y="49"/>
                    <a:pt x="309" y="72"/>
                  </a:cubicBezTo>
                  <a:cubicBezTo>
                    <a:pt x="311" y="252"/>
                    <a:pt x="262" y="252"/>
                    <a:pt x="255" y="376"/>
                  </a:cubicBezTo>
                  <a:cubicBezTo>
                    <a:pt x="240" y="353"/>
                    <a:pt x="240" y="296"/>
                    <a:pt x="225" y="239"/>
                  </a:cubicBezTo>
                  <a:cubicBezTo>
                    <a:pt x="194" y="282"/>
                    <a:pt x="169" y="283"/>
                    <a:pt x="141" y="318"/>
                  </a:cubicBezTo>
                  <a:cubicBezTo>
                    <a:pt x="141" y="297"/>
                    <a:pt x="130" y="297"/>
                    <a:pt x="125" y="287"/>
                  </a:cubicBezTo>
                  <a:cubicBezTo>
                    <a:pt x="121" y="303"/>
                    <a:pt x="85" y="325"/>
                    <a:pt x="65" y="357"/>
                  </a:cubicBezTo>
                  <a:cubicBezTo>
                    <a:pt x="54" y="308"/>
                    <a:pt x="137" y="272"/>
                    <a:pt x="128" y="242"/>
                  </a:cubicBezTo>
                  <a:cubicBezTo>
                    <a:pt x="103" y="241"/>
                    <a:pt x="74" y="256"/>
                    <a:pt x="41" y="247"/>
                  </a:cubicBezTo>
                  <a:cubicBezTo>
                    <a:pt x="128" y="220"/>
                    <a:pt x="98" y="212"/>
                    <a:pt x="122" y="187"/>
                  </a:cubicBezTo>
                  <a:cubicBezTo>
                    <a:pt x="109" y="184"/>
                    <a:pt x="106" y="182"/>
                    <a:pt x="88" y="184"/>
                  </a:cubicBezTo>
                  <a:cubicBezTo>
                    <a:pt x="123" y="163"/>
                    <a:pt x="158" y="154"/>
                    <a:pt x="157" y="140"/>
                  </a:cubicBezTo>
                  <a:cubicBezTo>
                    <a:pt x="157" y="121"/>
                    <a:pt x="150" y="103"/>
                    <a:pt x="147" y="85"/>
                  </a:cubicBezTo>
                  <a:cubicBezTo>
                    <a:pt x="141" y="102"/>
                    <a:pt x="132" y="115"/>
                    <a:pt x="122" y="127"/>
                  </a:cubicBezTo>
                  <a:cubicBezTo>
                    <a:pt x="113" y="139"/>
                    <a:pt x="67" y="140"/>
                    <a:pt x="61" y="135"/>
                  </a:cubicBezTo>
                  <a:cubicBezTo>
                    <a:pt x="47" y="120"/>
                    <a:pt x="57" y="107"/>
                    <a:pt x="79" y="82"/>
                  </a:cubicBezTo>
                  <a:cubicBezTo>
                    <a:pt x="44" y="93"/>
                    <a:pt x="30" y="135"/>
                    <a:pt x="14" y="122"/>
                  </a:cubicBezTo>
                  <a:close/>
                </a:path>
              </a:pathLst>
            </a:custGeom>
            <a:grpFill/>
            <a:ln w="3175">
              <a:noFill/>
              <a:round/>
              <a:headEnd/>
              <a:tailEnd/>
            </a:ln>
          </p:spPr>
          <p:txBody>
            <a:bodyPr/>
            <a:lstStyle/>
            <a:p>
              <a:endParaRPr lang="en-US" sz="1200" dirty="0">
                <a:solidFill>
                  <a:srgbClr val="1F497D"/>
                </a:solidFill>
              </a:endParaRPr>
            </a:p>
          </p:txBody>
        </p:sp>
        <p:sp>
          <p:nvSpPr>
            <p:cNvPr id="127" name="Freeform 18">
              <a:extLst>
                <a:ext uri="{FF2B5EF4-FFF2-40B4-BE49-F238E27FC236}">
                  <a16:creationId xmlns:a16="http://schemas.microsoft.com/office/drawing/2014/main" id="{9999547A-CEF9-4AE4-A9DA-FFA2232E07BB}"/>
                </a:ext>
              </a:extLst>
            </p:cNvPr>
            <p:cNvSpPr>
              <a:spLocks/>
            </p:cNvSpPr>
            <p:nvPr/>
          </p:nvSpPr>
          <p:spPr bwMode="auto">
            <a:xfrm>
              <a:off x="1723064" y="-1889766"/>
              <a:ext cx="104419" cy="90047"/>
            </a:xfrm>
            <a:custGeom>
              <a:avLst/>
              <a:gdLst>
                <a:gd name="T0" fmla="*/ 0 w 151"/>
                <a:gd name="T1" fmla="*/ 2147483647 h 130"/>
                <a:gd name="T2" fmla="*/ 2147483647 w 151"/>
                <a:gd name="T3" fmla="*/ 2147483647 h 130"/>
                <a:gd name="T4" fmla="*/ 2147483647 w 151"/>
                <a:gd name="T5" fmla="*/ 2147483647 h 130"/>
                <a:gd name="T6" fmla="*/ 2147483647 w 151"/>
                <a:gd name="T7" fmla="*/ 0 h 130"/>
                <a:gd name="T8" fmla="*/ 2147483647 w 151"/>
                <a:gd name="T9" fmla="*/ 2147483647 h 130"/>
                <a:gd name="T10" fmla="*/ 2147483647 w 151"/>
                <a:gd name="T11" fmla="*/ 2147483647 h 130"/>
                <a:gd name="T12" fmla="*/ 0 w 151"/>
                <a:gd name="T13" fmla="*/ 2147483647 h 130"/>
                <a:gd name="T14" fmla="*/ 0 60000 65536"/>
                <a:gd name="T15" fmla="*/ 0 60000 65536"/>
                <a:gd name="T16" fmla="*/ 0 60000 65536"/>
                <a:gd name="T17" fmla="*/ 0 60000 65536"/>
                <a:gd name="T18" fmla="*/ 0 60000 65536"/>
                <a:gd name="T19" fmla="*/ 0 60000 65536"/>
                <a:gd name="T20" fmla="*/ 0 60000 65536"/>
                <a:gd name="T21" fmla="*/ 0 w 151"/>
                <a:gd name="T22" fmla="*/ 0 h 130"/>
                <a:gd name="T23" fmla="*/ 151 w 151"/>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130">
                  <a:moveTo>
                    <a:pt x="0" y="101"/>
                  </a:moveTo>
                  <a:cubicBezTo>
                    <a:pt x="5" y="114"/>
                    <a:pt x="24" y="125"/>
                    <a:pt x="40" y="130"/>
                  </a:cubicBezTo>
                  <a:cubicBezTo>
                    <a:pt x="51" y="114"/>
                    <a:pt x="151" y="120"/>
                    <a:pt x="149" y="120"/>
                  </a:cubicBezTo>
                  <a:cubicBezTo>
                    <a:pt x="138" y="89"/>
                    <a:pt x="132" y="57"/>
                    <a:pt x="141" y="0"/>
                  </a:cubicBezTo>
                  <a:cubicBezTo>
                    <a:pt x="124" y="14"/>
                    <a:pt x="85" y="38"/>
                    <a:pt x="55" y="91"/>
                  </a:cubicBezTo>
                  <a:cubicBezTo>
                    <a:pt x="47" y="75"/>
                    <a:pt x="55" y="65"/>
                    <a:pt x="47" y="44"/>
                  </a:cubicBezTo>
                  <a:cubicBezTo>
                    <a:pt x="36" y="64"/>
                    <a:pt x="3" y="81"/>
                    <a:pt x="0" y="101"/>
                  </a:cubicBezTo>
                  <a:close/>
                </a:path>
              </a:pathLst>
            </a:custGeom>
            <a:grpFill/>
            <a:ln w="3175">
              <a:noFill/>
              <a:round/>
              <a:headEnd/>
              <a:tailEnd/>
            </a:ln>
          </p:spPr>
          <p:txBody>
            <a:bodyPr/>
            <a:lstStyle/>
            <a:p>
              <a:endParaRPr lang="en-US" sz="1200" dirty="0">
                <a:solidFill>
                  <a:srgbClr val="1F497D"/>
                </a:solidFill>
              </a:endParaRPr>
            </a:p>
          </p:txBody>
        </p:sp>
        <p:sp>
          <p:nvSpPr>
            <p:cNvPr id="128" name="Freeform 19">
              <a:extLst>
                <a:ext uri="{FF2B5EF4-FFF2-40B4-BE49-F238E27FC236}">
                  <a16:creationId xmlns:a16="http://schemas.microsoft.com/office/drawing/2014/main" id="{EE1737A0-9133-4520-8EC9-0FD6A57FB7D4}"/>
                </a:ext>
              </a:extLst>
            </p:cNvPr>
            <p:cNvSpPr>
              <a:spLocks/>
            </p:cNvSpPr>
            <p:nvPr/>
          </p:nvSpPr>
          <p:spPr bwMode="auto">
            <a:xfrm>
              <a:off x="1725704" y="-1501715"/>
              <a:ext cx="145483" cy="128177"/>
            </a:xfrm>
            <a:custGeom>
              <a:avLst/>
              <a:gdLst>
                <a:gd name="T0" fmla="*/ 0 w 210"/>
                <a:gd name="T1" fmla="*/ 0 h 185"/>
                <a:gd name="T2" fmla="*/ 2147483647 w 210"/>
                <a:gd name="T3" fmla="*/ 2147483647 h 185"/>
                <a:gd name="T4" fmla="*/ 2147483647 w 210"/>
                <a:gd name="T5" fmla="*/ 2147483647 h 185"/>
                <a:gd name="T6" fmla="*/ 2147483647 w 210"/>
                <a:gd name="T7" fmla="*/ 2147483647 h 185"/>
                <a:gd name="T8" fmla="*/ 0 w 210"/>
                <a:gd name="T9" fmla="*/ 0 h 185"/>
                <a:gd name="T10" fmla="*/ 0 60000 65536"/>
                <a:gd name="T11" fmla="*/ 0 60000 65536"/>
                <a:gd name="T12" fmla="*/ 0 60000 65536"/>
                <a:gd name="T13" fmla="*/ 0 60000 65536"/>
                <a:gd name="T14" fmla="*/ 0 60000 65536"/>
                <a:gd name="T15" fmla="*/ 0 w 210"/>
                <a:gd name="T16" fmla="*/ 0 h 185"/>
                <a:gd name="T17" fmla="*/ 210 w 210"/>
                <a:gd name="T18" fmla="*/ 185 h 185"/>
              </a:gdLst>
              <a:ahLst/>
              <a:cxnLst>
                <a:cxn ang="T10">
                  <a:pos x="T0" y="T1"/>
                </a:cxn>
                <a:cxn ang="T11">
                  <a:pos x="T2" y="T3"/>
                </a:cxn>
                <a:cxn ang="T12">
                  <a:pos x="T4" y="T5"/>
                </a:cxn>
                <a:cxn ang="T13">
                  <a:pos x="T6" y="T7"/>
                </a:cxn>
                <a:cxn ang="T14">
                  <a:pos x="T8" y="T9"/>
                </a:cxn>
              </a:cxnLst>
              <a:rect l="T15" t="T16" r="T17" b="T18"/>
              <a:pathLst>
                <a:path w="210" h="185">
                  <a:moveTo>
                    <a:pt x="0" y="0"/>
                  </a:moveTo>
                  <a:cubicBezTo>
                    <a:pt x="5" y="121"/>
                    <a:pt x="76" y="185"/>
                    <a:pt x="87" y="180"/>
                  </a:cubicBezTo>
                  <a:cubicBezTo>
                    <a:pt x="114" y="182"/>
                    <a:pt x="123" y="154"/>
                    <a:pt x="210" y="153"/>
                  </a:cubicBezTo>
                  <a:cubicBezTo>
                    <a:pt x="170" y="122"/>
                    <a:pt x="111" y="55"/>
                    <a:pt x="101" y="32"/>
                  </a:cubicBezTo>
                  <a:cubicBezTo>
                    <a:pt x="81" y="29"/>
                    <a:pt x="53" y="29"/>
                    <a:pt x="0" y="0"/>
                  </a:cubicBezTo>
                  <a:close/>
                </a:path>
              </a:pathLst>
            </a:custGeom>
            <a:grpFill/>
            <a:ln w="3175">
              <a:noFill/>
              <a:round/>
              <a:headEnd/>
              <a:tailEnd/>
            </a:ln>
          </p:spPr>
          <p:txBody>
            <a:bodyPr/>
            <a:lstStyle/>
            <a:p>
              <a:endParaRPr lang="en-US" sz="1200" dirty="0">
                <a:solidFill>
                  <a:srgbClr val="1F497D"/>
                </a:solidFill>
              </a:endParaRPr>
            </a:p>
          </p:txBody>
        </p:sp>
        <p:sp>
          <p:nvSpPr>
            <p:cNvPr id="129" name="Freeform 20">
              <a:extLst>
                <a:ext uri="{FF2B5EF4-FFF2-40B4-BE49-F238E27FC236}">
                  <a16:creationId xmlns:a16="http://schemas.microsoft.com/office/drawing/2014/main" id="{0D345D00-2EB2-49E2-B931-45CBB5BEA037}"/>
                </a:ext>
              </a:extLst>
            </p:cNvPr>
            <p:cNvSpPr>
              <a:spLocks/>
            </p:cNvSpPr>
            <p:nvPr/>
          </p:nvSpPr>
          <p:spPr bwMode="auto">
            <a:xfrm>
              <a:off x="1403648" y="-1513447"/>
              <a:ext cx="344934" cy="111752"/>
            </a:xfrm>
            <a:custGeom>
              <a:avLst/>
              <a:gdLst>
                <a:gd name="T0" fmla="*/ 2147483647 w 498"/>
                <a:gd name="T1" fmla="*/ 2147483647 h 161"/>
                <a:gd name="T2" fmla="*/ 2147483647 w 498"/>
                <a:gd name="T3" fmla="*/ 2147483647 h 161"/>
                <a:gd name="T4" fmla="*/ 2147483647 w 498"/>
                <a:gd name="T5" fmla="*/ 2147483647 h 161"/>
                <a:gd name="T6" fmla="*/ 2147483647 w 498"/>
                <a:gd name="T7" fmla="*/ 2147483647 h 161"/>
                <a:gd name="T8" fmla="*/ 2147483647 w 498"/>
                <a:gd name="T9" fmla="*/ 2147483647 h 161"/>
                <a:gd name="T10" fmla="*/ 2147483647 w 498"/>
                <a:gd name="T11" fmla="*/ 2147483647 h 161"/>
                <a:gd name="T12" fmla="*/ 2147483647 w 498"/>
                <a:gd name="T13" fmla="*/ 2147483647 h 161"/>
                <a:gd name="T14" fmla="*/ 2147483647 w 498"/>
                <a:gd name="T15" fmla="*/ 2147483647 h 161"/>
                <a:gd name="T16" fmla="*/ 2147483647 w 498"/>
                <a:gd name="T17" fmla="*/ 2147483647 h 161"/>
                <a:gd name="T18" fmla="*/ 2147483647 w 498"/>
                <a:gd name="T19" fmla="*/ 2147483647 h 161"/>
                <a:gd name="T20" fmla="*/ 2147483647 w 498"/>
                <a:gd name="T21" fmla="*/ 2147483647 h 161"/>
                <a:gd name="T22" fmla="*/ 2147483647 w 498"/>
                <a:gd name="T23" fmla="*/ 2147483647 h 161"/>
                <a:gd name="T24" fmla="*/ 2147483647 w 498"/>
                <a:gd name="T25" fmla="*/ 2147483647 h 161"/>
                <a:gd name="T26" fmla="*/ 2147483647 w 498"/>
                <a:gd name="T27" fmla="*/ 2147483647 h 161"/>
                <a:gd name="T28" fmla="*/ 2147483647 w 498"/>
                <a:gd name="T29" fmla="*/ 2147483647 h 161"/>
                <a:gd name="T30" fmla="*/ 2147483647 w 498"/>
                <a:gd name="T31" fmla="*/ 2147483647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8"/>
                <a:gd name="T49" fmla="*/ 0 h 161"/>
                <a:gd name="T50" fmla="*/ 498 w 498"/>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8" h="161">
                  <a:moveTo>
                    <a:pt x="6" y="91"/>
                  </a:moveTo>
                  <a:cubicBezTo>
                    <a:pt x="0" y="55"/>
                    <a:pt x="15" y="39"/>
                    <a:pt x="92" y="30"/>
                  </a:cubicBezTo>
                  <a:cubicBezTo>
                    <a:pt x="158" y="11"/>
                    <a:pt x="144" y="5"/>
                    <a:pt x="185" y="3"/>
                  </a:cubicBezTo>
                  <a:cubicBezTo>
                    <a:pt x="232" y="0"/>
                    <a:pt x="253" y="49"/>
                    <a:pt x="457" y="77"/>
                  </a:cubicBezTo>
                  <a:cubicBezTo>
                    <a:pt x="458" y="99"/>
                    <a:pt x="470" y="125"/>
                    <a:pt x="498" y="161"/>
                  </a:cubicBezTo>
                  <a:cubicBezTo>
                    <a:pt x="430" y="146"/>
                    <a:pt x="395" y="119"/>
                    <a:pt x="358" y="109"/>
                  </a:cubicBezTo>
                  <a:cubicBezTo>
                    <a:pt x="340" y="107"/>
                    <a:pt x="347" y="139"/>
                    <a:pt x="330" y="148"/>
                  </a:cubicBezTo>
                  <a:cubicBezTo>
                    <a:pt x="321" y="131"/>
                    <a:pt x="332" y="92"/>
                    <a:pt x="319" y="89"/>
                  </a:cubicBezTo>
                  <a:cubicBezTo>
                    <a:pt x="243" y="66"/>
                    <a:pt x="243" y="66"/>
                    <a:pt x="243" y="66"/>
                  </a:cubicBezTo>
                  <a:cubicBezTo>
                    <a:pt x="237" y="100"/>
                    <a:pt x="253" y="120"/>
                    <a:pt x="270" y="157"/>
                  </a:cubicBezTo>
                  <a:cubicBezTo>
                    <a:pt x="228" y="154"/>
                    <a:pt x="217" y="119"/>
                    <a:pt x="221" y="64"/>
                  </a:cubicBezTo>
                  <a:cubicBezTo>
                    <a:pt x="185" y="67"/>
                    <a:pt x="164" y="65"/>
                    <a:pt x="165" y="68"/>
                  </a:cubicBezTo>
                  <a:cubicBezTo>
                    <a:pt x="154" y="76"/>
                    <a:pt x="108" y="144"/>
                    <a:pt x="116" y="159"/>
                  </a:cubicBezTo>
                  <a:cubicBezTo>
                    <a:pt x="95" y="153"/>
                    <a:pt x="88" y="143"/>
                    <a:pt x="87" y="122"/>
                  </a:cubicBezTo>
                  <a:cubicBezTo>
                    <a:pt x="85" y="113"/>
                    <a:pt x="111" y="95"/>
                    <a:pt x="131" y="65"/>
                  </a:cubicBezTo>
                  <a:cubicBezTo>
                    <a:pt x="88" y="60"/>
                    <a:pt x="49" y="74"/>
                    <a:pt x="6" y="91"/>
                  </a:cubicBezTo>
                  <a:close/>
                </a:path>
              </a:pathLst>
            </a:custGeom>
            <a:grpFill/>
            <a:ln w="3175">
              <a:noFill/>
              <a:round/>
              <a:headEnd/>
              <a:tailEnd/>
            </a:ln>
          </p:spPr>
          <p:txBody>
            <a:bodyPr/>
            <a:lstStyle/>
            <a:p>
              <a:endParaRPr lang="en-US" sz="1200" dirty="0">
                <a:solidFill>
                  <a:srgbClr val="1F497D"/>
                </a:solidFill>
              </a:endParaRPr>
            </a:p>
          </p:txBody>
        </p:sp>
        <p:sp>
          <p:nvSpPr>
            <p:cNvPr id="130" name="Freeform 21">
              <a:extLst>
                <a:ext uri="{FF2B5EF4-FFF2-40B4-BE49-F238E27FC236}">
                  <a16:creationId xmlns:a16="http://schemas.microsoft.com/office/drawing/2014/main" id="{192E15CD-6862-4B81-BD4F-8E06221F57D7}"/>
                </a:ext>
              </a:extLst>
            </p:cNvPr>
            <p:cNvSpPr>
              <a:spLocks/>
            </p:cNvSpPr>
            <p:nvPr/>
          </p:nvSpPr>
          <p:spPr bwMode="auto">
            <a:xfrm>
              <a:off x="1811644" y="-1476783"/>
              <a:ext cx="241102" cy="167774"/>
            </a:xfrm>
            <a:custGeom>
              <a:avLst/>
              <a:gdLst>
                <a:gd name="T0" fmla="*/ 0 w 348"/>
                <a:gd name="T1" fmla="*/ 0 h 242"/>
                <a:gd name="T2" fmla="*/ 2147483647 w 348"/>
                <a:gd name="T3" fmla="*/ 2147483647 h 242"/>
                <a:gd name="T4" fmla="*/ 2147483647 w 348"/>
                <a:gd name="T5" fmla="*/ 2147483647 h 242"/>
                <a:gd name="T6" fmla="*/ 2147483647 w 348"/>
                <a:gd name="T7" fmla="*/ 2147483647 h 242"/>
                <a:gd name="T8" fmla="*/ 2147483647 w 348"/>
                <a:gd name="T9" fmla="*/ 2147483647 h 242"/>
                <a:gd name="T10" fmla="*/ 2147483647 w 348"/>
                <a:gd name="T11" fmla="*/ 2147483647 h 242"/>
                <a:gd name="T12" fmla="*/ 2147483647 w 348"/>
                <a:gd name="T13" fmla="*/ 2147483647 h 242"/>
                <a:gd name="T14" fmla="*/ 2147483647 w 348"/>
                <a:gd name="T15" fmla="*/ 2147483647 h 242"/>
                <a:gd name="T16" fmla="*/ 2147483647 w 348"/>
                <a:gd name="T17" fmla="*/ 2147483647 h 242"/>
                <a:gd name="T18" fmla="*/ 2147483647 w 348"/>
                <a:gd name="T19" fmla="*/ 2147483647 h 242"/>
                <a:gd name="T20" fmla="*/ 0 w 348"/>
                <a:gd name="T21" fmla="*/ 0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8"/>
                <a:gd name="T34" fmla="*/ 0 h 242"/>
                <a:gd name="T35" fmla="*/ 348 w 348"/>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8" h="242">
                  <a:moveTo>
                    <a:pt x="0" y="0"/>
                  </a:moveTo>
                  <a:cubicBezTo>
                    <a:pt x="112" y="145"/>
                    <a:pt x="187" y="157"/>
                    <a:pt x="218" y="204"/>
                  </a:cubicBezTo>
                  <a:cubicBezTo>
                    <a:pt x="230" y="223"/>
                    <a:pt x="245" y="238"/>
                    <a:pt x="254" y="240"/>
                  </a:cubicBezTo>
                  <a:cubicBezTo>
                    <a:pt x="279" y="242"/>
                    <a:pt x="313" y="241"/>
                    <a:pt x="329" y="239"/>
                  </a:cubicBezTo>
                  <a:cubicBezTo>
                    <a:pt x="348" y="214"/>
                    <a:pt x="327" y="197"/>
                    <a:pt x="323" y="178"/>
                  </a:cubicBezTo>
                  <a:cubicBezTo>
                    <a:pt x="322" y="147"/>
                    <a:pt x="337" y="132"/>
                    <a:pt x="331" y="107"/>
                  </a:cubicBezTo>
                  <a:cubicBezTo>
                    <a:pt x="313" y="119"/>
                    <a:pt x="295" y="134"/>
                    <a:pt x="267" y="131"/>
                  </a:cubicBezTo>
                  <a:cubicBezTo>
                    <a:pt x="271" y="102"/>
                    <a:pt x="296" y="103"/>
                    <a:pt x="290" y="74"/>
                  </a:cubicBezTo>
                  <a:cubicBezTo>
                    <a:pt x="313" y="48"/>
                    <a:pt x="307" y="34"/>
                    <a:pt x="308" y="23"/>
                  </a:cubicBezTo>
                  <a:cubicBezTo>
                    <a:pt x="179" y="38"/>
                    <a:pt x="131" y="2"/>
                    <a:pt x="106" y="5"/>
                  </a:cubicBezTo>
                  <a:cubicBezTo>
                    <a:pt x="88" y="6"/>
                    <a:pt x="44" y="11"/>
                    <a:pt x="0" y="0"/>
                  </a:cubicBezTo>
                  <a:close/>
                </a:path>
              </a:pathLst>
            </a:custGeom>
            <a:grpFill/>
            <a:ln w="3175">
              <a:noFill/>
              <a:round/>
              <a:headEnd/>
              <a:tailEnd/>
            </a:ln>
          </p:spPr>
          <p:txBody>
            <a:bodyPr/>
            <a:lstStyle/>
            <a:p>
              <a:endParaRPr lang="en-US" sz="1200" dirty="0">
                <a:solidFill>
                  <a:srgbClr val="1F497D"/>
                </a:solidFill>
              </a:endParaRPr>
            </a:p>
          </p:txBody>
        </p:sp>
        <p:sp>
          <p:nvSpPr>
            <p:cNvPr id="131" name="Freeform 22">
              <a:extLst>
                <a:ext uri="{FF2B5EF4-FFF2-40B4-BE49-F238E27FC236}">
                  <a16:creationId xmlns:a16="http://schemas.microsoft.com/office/drawing/2014/main" id="{2C7C2512-93FD-4D08-92FF-74524368BBB9}"/>
                </a:ext>
              </a:extLst>
            </p:cNvPr>
            <p:cNvSpPr>
              <a:spLocks/>
            </p:cNvSpPr>
            <p:nvPr/>
          </p:nvSpPr>
          <p:spPr bwMode="auto">
            <a:xfrm>
              <a:off x="1733917" y="-1320742"/>
              <a:ext cx="284219" cy="258408"/>
            </a:xfrm>
            <a:custGeom>
              <a:avLst/>
              <a:gdLst>
                <a:gd name="T0" fmla="*/ 2147483647 w 410"/>
                <a:gd name="T1" fmla="*/ 0 h 373"/>
                <a:gd name="T2" fmla="*/ 2147483647 w 410"/>
                <a:gd name="T3" fmla="*/ 2147483647 h 373"/>
                <a:gd name="T4" fmla="*/ 2147483647 w 410"/>
                <a:gd name="T5" fmla="*/ 2147483647 h 373"/>
                <a:gd name="T6" fmla="*/ 0 w 410"/>
                <a:gd name="T7" fmla="*/ 2147483647 h 373"/>
                <a:gd name="T8" fmla="*/ 2147483647 w 410"/>
                <a:gd name="T9" fmla="*/ 2147483647 h 373"/>
                <a:gd name="T10" fmla="*/ 2147483647 w 410"/>
                <a:gd name="T11" fmla="*/ 2147483647 h 373"/>
                <a:gd name="T12" fmla="*/ 2147483647 w 410"/>
                <a:gd name="T13" fmla="*/ 2147483647 h 373"/>
                <a:gd name="T14" fmla="*/ 2147483647 w 410"/>
                <a:gd name="T15" fmla="*/ 2147483647 h 373"/>
                <a:gd name="T16" fmla="*/ 2147483647 w 410"/>
                <a:gd name="T17" fmla="*/ 2147483647 h 373"/>
                <a:gd name="T18" fmla="*/ 2147483647 w 410"/>
                <a:gd name="T19" fmla="*/ 2147483647 h 373"/>
                <a:gd name="T20" fmla="*/ 2147483647 w 410"/>
                <a:gd name="T21" fmla="*/ 2147483647 h 373"/>
                <a:gd name="T22" fmla="*/ 2147483647 w 410"/>
                <a:gd name="T23" fmla="*/ 2147483647 h 373"/>
                <a:gd name="T24" fmla="*/ 2147483647 w 410"/>
                <a:gd name="T25" fmla="*/ 2147483647 h 373"/>
                <a:gd name="T26" fmla="*/ 2147483647 w 410"/>
                <a:gd name="T27" fmla="*/ 2147483647 h 373"/>
                <a:gd name="T28" fmla="*/ 2147483647 w 410"/>
                <a:gd name="T29" fmla="*/ 2147483647 h 373"/>
                <a:gd name="T30" fmla="*/ 2147483647 w 410"/>
                <a:gd name="T31" fmla="*/ 2147483647 h 373"/>
                <a:gd name="T32" fmla="*/ 2147483647 w 410"/>
                <a:gd name="T33" fmla="*/ 2147483647 h 373"/>
                <a:gd name="T34" fmla="*/ 2147483647 w 410"/>
                <a:gd name="T35" fmla="*/ 2147483647 h 373"/>
                <a:gd name="T36" fmla="*/ 2147483647 w 410"/>
                <a:gd name="T37" fmla="*/ 2147483647 h 373"/>
                <a:gd name="T38" fmla="*/ 2147483647 w 410"/>
                <a:gd name="T39" fmla="*/ 2147483647 h 373"/>
                <a:gd name="T40" fmla="*/ 2147483647 w 410"/>
                <a:gd name="T41" fmla="*/ 0 h 3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0"/>
                <a:gd name="T64" fmla="*/ 0 h 373"/>
                <a:gd name="T65" fmla="*/ 410 w 410"/>
                <a:gd name="T66" fmla="*/ 373 h 3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0" h="373">
                  <a:moveTo>
                    <a:pt x="320" y="0"/>
                  </a:moveTo>
                  <a:cubicBezTo>
                    <a:pt x="258" y="149"/>
                    <a:pt x="198" y="206"/>
                    <a:pt x="165" y="239"/>
                  </a:cubicBezTo>
                  <a:cubicBezTo>
                    <a:pt x="148" y="255"/>
                    <a:pt x="89" y="240"/>
                    <a:pt x="58" y="242"/>
                  </a:cubicBezTo>
                  <a:cubicBezTo>
                    <a:pt x="2" y="245"/>
                    <a:pt x="4" y="272"/>
                    <a:pt x="0" y="293"/>
                  </a:cubicBezTo>
                  <a:cubicBezTo>
                    <a:pt x="32" y="289"/>
                    <a:pt x="40" y="271"/>
                    <a:pt x="62" y="272"/>
                  </a:cubicBezTo>
                  <a:cubicBezTo>
                    <a:pt x="92" y="276"/>
                    <a:pt x="107" y="274"/>
                    <a:pt x="130" y="276"/>
                  </a:cubicBezTo>
                  <a:cubicBezTo>
                    <a:pt x="147" y="271"/>
                    <a:pt x="155" y="273"/>
                    <a:pt x="167" y="271"/>
                  </a:cubicBezTo>
                  <a:cubicBezTo>
                    <a:pt x="166" y="286"/>
                    <a:pt x="118" y="310"/>
                    <a:pt x="93" y="330"/>
                  </a:cubicBezTo>
                  <a:cubicBezTo>
                    <a:pt x="80" y="350"/>
                    <a:pt x="91" y="367"/>
                    <a:pt x="97" y="373"/>
                  </a:cubicBezTo>
                  <a:cubicBezTo>
                    <a:pt x="111" y="362"/>
                    <a:pt x="113" y="363"/>
                    <a:pt x="128" y="358"/>
                  </a:cubicBezTo>
                  <a:cubicBezTo>
                    <a:pt x="129" y="323"/>
                    <a:pt x="162" y="322"/>
                    <a:pt x="185" y="292"/>
                  </a:cubicBezTo>
                  <a:cubicBezTo>
                    <a:pt x="214" y="309"/>
                    <a:pt x="236" y="296"/>
                    <a:pt x="254" y="282"/>
                  </a:cubicBezTo>
                  <a:cubicBezTo>
                    <a:pt x="268" y="290"/>
                    <a:pt x="282" y="331"/>
                    <a:pt x="321" y="359"/>
                  </a:cubicBezTo>
                  <a:cubicBezTo>
                    <a:pt x="331" y="342"/>
                    <a:pt x="327" y="337"/>
                    <a:pt x="327" y="326"/>
                  </a:cubicBezTo>
                  <a:cubicBezTo>
                    <a:pt x="305" y="312"/>
                    <a:pt x="281" y="288"/>
                    <a:pt x="269" y="256"/>
                  </a:cubicBezTo>
                  <a:cubicBezTo>
                    <a:pt x="258" y="209"/>
                    <a:pt x="280" y="183"/>
                    <a:pt x="292" y="167"/>
                  </a:cubicBezTo>
                  <a:cubicBezTo>
                    <a:pt x="316" y="189"/>
                    <a:pt x="326" y="198"/>
                    <a:pt x="363" y="190"/>
                  </a:cubicBezTo>
                  <a:cubicBezTo>
                    <a:pt x="332" y="174"/>
                    <a:pt x="316" y="167"/>
                    <a:pt x="308" y="148"/>
                  </a:cubicBezTo>
                  <a:cubicBezTo>
                    <a:pt x="322" y="130"/>
                    <a:pt x="358" y="88"/>
                    <a:pt x="410" y="40"/>
                  </a:cubicBezTo>
                  <a:cubicBezTo>
                    <a:pt x="385" y="36"/>
                    <a:pt x="361" y="37"/>
                    <a:pt x="350" y="31"/>
                  </a:cubicBezTo>
                  <a:cubicBezTo>
                    <a:pt x="338" y="26"/>
                    <a:pt x="330" y="10"/>
                    <a:pt x="320" y="0"/>
                  </a:cubicBezTo>
                  <a:close/>
                </a:path>
              </a:pathLst>
            </a:custGeom>
            <a:grpFill/>
            <a:ln w="3175">
              <a:noFill/>
              <a:round/>
              <a:headEnd/>
              <a:tailEnd/>
            </a:ln>
          </p:spPr>
          <p:txBody>
            <a:bodyPr/>
            <a:lstStyle/>
            <a:p>
              <a:endParaRPr lang="en-US" sz="1200" dirty="0">
                <a:solidFill>
                  <a:srgbClr val="1F497D"/>
                </a:solidFill>
              </a:endParaRPr>
            </a:p>
          </p:txBody>
        </p:sp>
        <p:sp>
          <p:nvSpPr>
            <p:cNvPr id="132" name="Freeform 23">
              <a:extLst>
                <a:ext uri="{FF2B5EF4-FFF2-40B4-BE49-F238E27FC236}">
                  <a16:creationId xmlns:a16="http://schemas.microsoft.com/office/drawing/2014/main" id="{A205C78D-6442-40B2-A40E-0E3BCF44023A}"/>
                </a:ext>
              </a:extLst>
            </p:cNvPr>
            <p:cNvSpPr>
              <a:spLocks/>
            </p:cNvSpPr>
            <p:nvPr/>
          </p:nvSpPr>
          <p:spPr bwMode="auto">
            <a:xfrm>
              <a:off x="1691680" y="-2092738"/>
              <a:ext cx="48690" cy="28451"/>
            </a:xfrm>
            <a:custGeom>
              <a:avLst/>
              <a:gdLst>
                <a:gd name="T0" fmla="*/ 0 w 70"/>
                <a:gd name="T1" fmla="*/ 2147483647 h 41"/>
                <a:gd name="T2" fmla="*/ 2147483647 w 70"/>
                <a:gd name="T3" fmla="*/ 0 h 41"/>
                <a:gd name="T4" fmla="*/ 2147483647 w 70"/>
                <a:gd name="T5" fmla="*/ 2147483647 h 41"/>
                <a:gd name="T6" fmla="*/ 0 w 70"/>
                <a:gd name="T7" fmla="*/ 2147483647 h 41"/>
                <a:gd name="T8" fmla="*/ 0 60000 65536"/>
                <a:gd name="T9" fmla="*/ 0 60000 65536"/>
                <a:gd name="T10" fmla="*/ 0 60000 65536"/>
                <a:gd name="T11" fmla="*/ 0 60000 65536"/>
                <a:gd name="T12" fmla="*/ 0 w 70"/>
                <a:gd name="T13" fmla="*/ 0 h 41"/>
                <a:gd name="T14" fmla="*/ 70 w 70"/>
                <a:gd name="T15" fmla="*/ 41 h 41"/>
              </a:gdLst>
              <a:ahLst/>
              <a:cxnLst>
                <a:cxn ang="T8">
                  <a:pos x="T0" y="T1"/>
                </a:cxn>
                <a:cxn ang="T9">
                  <a:pos x="T2" y="T3"/>
                </a:cxn>
                <a:cxn ang="T10">
                  <a:pos x="T4" y="T5"/>
                </a:cxn>
                <a:cxn ang="T11">
                  <a:pos x="T6" y="T7"/>
                </a:cxn>
              </a:cxnLst>
              <a:rect l="T12" t="T13" r="T14" b="T15"/>
              <a:pathLst>
                <a:path w="70" h="41">
                  <a:moveTo>
                    <a:pt x="0" y="41"/>
                  </a:moveTo>
                  <a:cubicBezTo>
                    <a:pt x="4" y="28"/>
                    <a:pt x="26" y="15"/>
                    <a:pt x="52" y="0"/>
                  </a:cubicBezTo>
                  <a:cubicBezTo>
                    <a:pt x="61" y="9"/>
                    <a:pt x="62" y="15"/>
                    <a:pt x="70" y="22"/>
                  </a:cubicBezTo>
                  <a:cubicBezTo>
                    <a:pt x="46" y="28"/>
                    <a:pt x="24" y="35"/>
                    <a:pt x="0" y="41"/>
                  </a:cubicBezTo>
                  <a:close/>
                </a:path>
              </a:pathLst>
            </a:custGeom>
            <a:grpFill/>
            <a:ln w="3175">
              <a:noFill/>
              <a:round/>
              <a:headEnd/>
              <a:tailEnd/>
            </a:ln>
          </p:spPr>
          <p:txBody>
            <a:bodyPr/>
            <a:lstStyle/>
            <a:p>
              <a:endParaRPr lang="en-US" sz="1200" dirty="0">
                <a:solidFill>
                  <a:srgbClr val="1F497D"/>
                </a:solidFill>
              </a:endParaRPr>
            </a:p>
          </p:txBody>
        </p:sp>
        <p:sp>
          <p:nvSpPr>
            <p:cNvPr id="134" name="Freeform 24">
              <a:extLst>
                <a:ext uri="{FF2B5EF4-FFF2-40B4-BE49-F238E27FC236}">
                  <a16:creationId xmlns:a16="http://schemas.microsoft.com/office/drawing/2014/main" id="{40CCAEB9-AC69-41E9-B200-57918ED0AD6D}"/>
                </a:ext>
              </a:extLst>
            </p:cNvPr>
            <p:cNvSpPr>
              <a:spLocks/>
            </p:cNvSpPr>
            <p:nvPr/>
          </p:nvSpPr>
          <p:spPr bwMode="auto">
            <a:xfrm>
              <a:off x="1694613" y="-2071912"/>
              <a:ext cx="70688" cy="26398"/>
            </a:xfrm>
            <a:custGeom>
              <a:avLst/>
              <a:gdLst>
                <a:gd name="T0" fmla="*/ 0 w 102"/>
                <a:gd name="T1" fmla="*/ 2147483647 h 38"/>
                <a:gd name="T2" fmla="*/ 2147483647 w 102"/>
                <a:gd name="T3" fmla="*/ 0 h 38"/>
                <a:gd name="T4" fmla="*/ 2147483647 w 102"/>
                <a:gd name="T5" fmla="*/ 2147483647 h 38"/>
                <a:gd name="T6" fmla="*/ 2147483647 w 102"/>
                <a:gd name="T7" fmla="*/ 2147483647 h 38"/>
                <a:gd name="T8" fmla="*/ 2147483647 w 102"/>
                <a:gd name="T9" fmla="*/ 2147483647 h 38"/>
                <a:gd name="T10" fmla="*/ 0 w 102"/>
                <a:gd name="T11" fmla="*/ 2147483647 h 38"/>
                <a:gd name="T12" fmla="*/ 0 60000 65536"/>
                <a:gd name="T13" fmla="*/ 0 60000 65536"/>
                <a:gd name="T14" fmla="*/ 0 60000 65536"/>
                <a:gd name="T15" fmla="*/ 0 60000 65536"/>
                <a:gd name="T16" fmla="*/ 0 60000 65536"/>
                <a:gd name="T17" fmla="*/ 0 60000 65536"/>
                <a:gd name="T18" fmla="*/ 0 w 102"/>
                <a:gd name="T19" fmla="*/ 0 h 38"/>
                <a:gd name="T20" fmla="*/ 102 w 102"/>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102" h="38">
                  <a:moveTo>
                    <a:pt x="0" y="20"/>
                  </a:moveTo>
                  <a:cubicBezTo>
                    <a:pt x="26" y="13"/>
                    <a:pt x="51" y="9"/>
                    <a:pt x="73" y="0"/>
                  </a:cubicBezTo>
                  <a:cubicBezTo>
                    <a:pt x="83" y="11"/>
                    <a:pt x="89" y="22"/>
                    <a:pt x="102" y="30"/>
                  </a:cubicBezTo>
                  <a:cubicBezTo>
                    <a:pt x="93" y="33"/>
                    <a:pt x="86" y="36"/>
                    <a:pt x="76" y="38"/>
                  </a:cubicBezTo>
                  <a:cubicBezTo>
                    <a:pt x="73" y="38"/>
                    <a:pt x="65" y="36"/>
                    <a:pt x="64" y="25"/>
                  </a:cubicBezTo>
                  <a:cubicBezTo>
                    <a:pt x="36" y="27"/>
                    <a:pt x="3" y="22"/>
                    <a:pt x="0" y="20"/>
                  </a:cubicBezTo>
                  <a:close/>
                </a:path>
              </a:pathLst>
            </a:custGeom>
            <a:grpFill/>
            <a:ln w="3175">
              <a:noFill/>
              <a:round/>
              <a:headEnd/>
              <a:tailEnd/>
            </a:ln>
          </p:spPr>
          <p:txBody>
            <a:bodyPr/>
            <a:lstStyle/>
            <a:p>
              <a:endParaRPr lang="en-US" sz="1200" dirty="0">
                <a:solidFill>
                  <a:srgbClr val="1F497D"/>
                </a:solidFill>
              </a:endParaRPr>
            </a:p>
          </p:txBody>
        </p:sp>
        <p:sp>
          <p:nvSpPr>
            <p:cNvPr id="135" name="Freeform 25">
              <a:extLst>
                <a:ext uri="{FF2B5EF4-FFF2-40B4-BE49-F238E27FC236}">
                  <a16:creationId xmlns:a16="http://schemas.microsoft.com/office/drawing/2014/main" id="{512F7DD9-73BD-4FBA-8576-C3EB802B4AE3}"/>
                </a:ext>
              </a:extLst>
            </p:cNvPr>
            <p:cNvSpPr>
              <a:spLocks noEditPoints="1"/>
            </p:cNvSpPr>
            <p:nvPr/>
          </p:nvSpPr>
          <p:spPr bwMode="auto">
            <a:xfrm>
              <a:off x="1739490" y="-2129401"/>
              <a:ext cx="143429" cy="82421"/>
            </a:xfrm>
            <a:custGeom>
              <a:avLst/>
              <a:gdLst>
                <a:gd name="T0" fmla="*/ 2147483647 w 207"/>
                <a:gd name="T1" fmla="*/ 2147483647 h 119"/>
                <a:gd name="T2" fmla="*/ 2147483647 w 207"/>
                <a:gd name="T3" fmla="*/ 2147483647 h 119"/>
                <a:gd name="T4" fmla="*/ 0 w 207"/>
                <a:gd name="T5" fmla="*/ 2147483647 h 119"/>
                <a:gd name="T6" fmla="*/ 2147483647 w 207"/>
                <a:gd name="T7" fmla="*/ 2147483647 h 119"/>
                <a:gd name="T8" fmla="*/ 2147483647 w 207"/>
                <a:gd name="T9" fmla="*/ 2147483647 h 119"/>
                <a:gd name="T10" fmla="*/ 2147483647 w 207"/>
                <a:gd name="T11" fmla="*/ 2147483647 h 119"/>
                <a:gd name="T12" fmla="*/ 2147483647 w 207"/>
                <a:gd name="T13" fmla="*/ 2147483647 h 119"/>
                <a:gd name="T14" fmla="*/ 2147483647 w 207"/>
                <a:gd name="T15" fmla="*/ 2147483647 h 119"/>
                <a:gd name="T16" fmla="*/ 2147483647 w 207"/>
                <a:gd name="T17" fmla="*/ 2147483647 h 119"/>
                <a:gd name="T18" fmla="*/ 2147483647 w 207"/>
                <a:gd name="T19" fmla="*/ 2147483647 h 119"/>
                <a:gd name="T20" fmla="*/ 2147483647 w 207"/>
                <a:gd name="T21" fmla="*/ 2147483647 h 119"/>
                <a:gd name="T22" fmla="*/ 2147483647 w 207"/>
                <a:gd name="T23" fmla="*/ 2147483647 h 119"/>
                <a:gd name="T24" fmla="*/ 2147483647 w 207"/>
                <a:gd name="T25" fmla="*/ 2147483647 h 1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
                <a:gd name="T40" fmla="*/ 0 h 119"/>
                <a:gd name="T41" fmla="*/ 207 w 207"/>
                <a:gd name="T42" fmla="*/ 119 h 1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 h="119">
                  <a:moveTo>
                    <a:pt x="86" y="1"/>
                  </a:moveTo>
                  <a:cubicBezTo>
                    <a:pt x="78" y="0"/>
                    <a:pt x="68" y="3"/>
                    <a:pt x="53" y="10"/>
                  </a:cubicBezTo>
                  <a:cubicBezTo>
                    <a:pt x="37" y="19"/>
                    <a:pt x="15" y="39"/>
                    <a:pt x="0" y="47"/>
                  </a:cubicBezTo>
                  <a:cubicBezTo>
                    <a:pt x="11" y="63"/>
                    <a:pt x="37" y="97"/>
                    <a:pt x="50" y="107"/>
                  </a:cubicBezTo>
                  <a:cubicBezTo>
                    <a:pt x="66" y="84"/>
                    <a:pt x="89" y="71"/>
                    <a:pt x="100" y="58"/>
                  </a:cubicBezTo>
                  <a:cubicBezTo>
                    <a:pt x="115" y="48"/>
                    <a:pt x="133" y="67"/>
                    <a:pt x="145" y="75"/>
                  </a:cubicBezTo>
                  <a:cubicBezTo>
                    <a:pt x="178" y="97"/>
                    <a:pt x="190" y="109"/>
                    <a:pt x="207" y="119"/>
                  </a:cubicBezTo>
                  <a:cubicBezTo>
                    <a:pt x="205" y="67"/>
                    <a:pt x="180" y="13"/>
                    <a:pt x="129" y="13"/>
                  </a:cubicBezTo>
                  <a:cubicBezTo>
                    <a:pt x="107" y="13"/>
                    <a:pt x="102" y="1"/>
                    <a:pt x="86" y="1"/>
                  </a:cubicBezTo>
                  <a:close/>
                  <a:moveTo>
                    <a:pt x="54" y="31"/>
                  </a:moveTo>
                  <a:cubicBezTo>
                    <a:pt x="70" y="30"/>
                    <a:pt x="63" y="43"/>
                    <a:pt x="69" y="52"/>
                  </a:cubicBezTo>
                  <a:cubicBezTo>
                    <a:pt x="75" y="60"/>
                    <a:pt x="62" y="67"/>
                    <a:pt x="53" y="59"/>
                  </a:cubicBezTo>
                  <a:cubicBezTo>
                    <a:pt x="46" y="52"/>
                    <a:pt x="46" y="37"/>
                    <a:pt x="54" y="31"/>
                  </a:cubicBezTo>
                  <a:close/>
                </a:path>
              </a:pathLst>
            </a:custGeom>
            <a:grpFill/>
            <a:ln w="3175">
              <a:noFill/>
              <a:round/>
              <a:headEnd/>
              <a:tailEnd/>
            </a:ln>
          </p:spPr>
          <p:txBody>
            <a:bodyPr/>
            <a:lstStyle/>
            <a:p>
              <a:endParaRPr lang="en-US" sz="1200" dirty="0">
                <a:solidFill>
                  <a:srgbClr val="1F497D"/>
                </a:solidFill>
              </a:endParaRPr>
            </a:p>
          </p:txBody>
        </p:sp>
        <p:sp>
          <p:nvSpPr>
            <p:cNvPr id="136" name="Freeform 26">
              <a:extLst>
                <a:ext uri="{FF2B5EF4-FFF2-40B4-BE49-F238E27FC236}">
                  <a16:creationId xmlns:a16="http://schemas.microsoft.com/office/drawing/2014/main" id="{CEB6782E-FB87-4FE8-8A42-E75EE4383DA0}"/>
                </a:ext>
              </a:extLst>
            </p:cNvPr>
            <p:cNvSpPr>
              <a:spLocks/>
            </p:cNvSpPr>
            <p:nvPr/>
          </p:nvSpPr>
          <p:spPr bwMode="auto">
            <a:xfrm>
              <a:off x="1695200" y="-2259632"/>
              <a:ext cx="223210" cy="162788"/>
            </a:xfrm>
            <a:custGeom>
              <a:avLst/>
              <a:gdLst>
                <a:gd name="T0" fmla="*/ 2147483647 w 322"/>
                <a:gd name="T1" fmla="*/ 2147483647 h 235"/>
                <a:gd name="T2" fmla="*/ 2147483647 w 322"/>
                <a:gd name="T3" fmla="*/ 2147483647 h 235"/>
                <a:gd name="T4" fmla="*/ 0 w 322"/>
                <a:gd name="T5" fmla="*/ 2147483647 h 235"/>
                <a:gd name="T6" fmla="*/ 2147483647 w 322"/>
                <a:gd name="T7" fmla="*/ 2147483647 h 235"/>
                <a:gd name="T8" fmla="*/ 2147483647 w 322"/>
                <a:gd name="T9" fmla="*/ 2147483647 h 235"/>
                <a:gd name="T10" fmla="*/ 2147483647 w 322"/>
                <a:gd name="T11" fmla="*/ 2147483647 h 235"/>
                <a:gd name="T12" fmla="*/ 2147483647 w 322"/>
                <a:gd name="T13" fmla="*/ 2147483647 h 235"/>
                <a:gd name="T14" fmla="*/ 2147483647 w 322"/>
                <a:gd name="T15" fmla="*/ 2147483647 h 235"/>
                <a:gd name="T16" fmla="*/ 2147483647 w 322"/>
                <a:gd name="T17" fmla="*/ 2147483647 h 235"/>
                <a:gd name="T18" fmla="*/ 2147483647 w 322"/>
                <a:gd name="T19" fmla="*/ 2147483647 h 235"/>
                <a:gd name="T20" fmla="*/ 2147483647 w 322"/>
                <a:gd name="T21" fmla="*/ 2147483647 h 235"/>
                <a:gd name="T22" fmla="*/ 2147483647 w 322"/>
                <a:gd name="T23" fmla="*/ 2147483647 h 235"/>
                <a:gd name="T24" fmla="*/ 2147483647 w 322"/>
                <a:gd name="T25" fmla="*/ 2147483647 h 235"/>
                <a:gd name="T26" fmla="*/ 2147483647 w 322"/>
                <a:gd name="T27" fmla="*/ 2147483647 h 235"/>
                <a:gd name="T28" fmla="*/ 2147483647 w 322"/>
                <a:gd name="T29" fmla="*/ 2147483647 h 235"/>
                <a:gd name="T30" fmla="*/ 2147483647 w 322"/>
                <a:gd name="T31" fmla="*/ 2147483647 h 235"/>
                <a:gd name="T32" fmla="*/ 2147483647 w 322"/>
                <a:gd name="T33" fmla="*/ 2147483647 h 235"/>
                <a:gd name="T34" fmla="*/ 2147483647 w 322"/>
                <a:gd name="T35" fmla="*/ 2147483647 h 2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2"/>
                <a:gd name="T55" fmla="*/ 0 h 235"/>
                <a:gd name="T56" fmla="*/ 322 w 322"/>
                <a:gd name="T57" fmla="*/ 235 h 2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2" h="235">
                  <a:moveTo>
                    <a:pt x="51" y="227"/>
                  </a:moveTo>
                  <a:cubicBezTo>
                    <a:pt x="35" y="234"/>
                    <a:pt x="23" y="235"/>
                    <a:pt x="16" y="230"/>
                  </a:cubicBezTo>
                  <a:cubicBezTo>
                    <a:pt x="8" y="221"/>
                    <a:pt x="3" y="214"/>
                    <a:pt x="0" y="189"/>
                  </a:cubicBezTo>
                  <a:cubicBezTo>
                    <a:pt x="9" y="158"/>
                    <a:pt x="31" y="136"/>
                    <a:pt x="57" y="99"/>
                  </a:cubicBezTo>
                  <a:cubicBezTo>
                    <a:pt x="62" y="95"/>
                    <a:pt x="74" y="111"/>
                    <a:pt x="89" y="120"/>
                  </a:cubicBezTo>
                  <a:cubicBezTo>
                    <a:pt x="85" y="92"/>
                    <a:pt x="88" y="84"/>
                    <a:pt x="95" y="73"/>
                  </a:cubicBezTo>
                  <a:cubicBezTo>
                    <a:pt x="104" y="57"/>
                    <a:pt x="124" y="27"/>
                    <a:pt x="129" y="32"/>
                  </a:cubicBezTo>
                  <a:cubicBezTo>
                    <a:pt x="138" y="47"/>
                    <a:pt x="128" y="81"/>
                    <a:pt x="138" y="79"/>
                  </a:cubicBezTo>
                  <a:cubicBezTo>
                    <a:pt x="159" y="80"/>
                    <a:pt x="156" y="15"/>
                    <a:pt x="200" y="3"/>
                  </a:cubicBezTo>
                  <a:cubicBezTo>
                    <a:pt x="210" y="0"/>
                    <a:pt x="189" y="60"/>
                    <a:pt x="202" y="60"/>
                  </a:cubicBezTo>
                  <a:cubicBezTo>
                    <a:pt x="232" y="66"/>
                    <a:pt x="239" y="0"/>
                    <a:pt x="267" y="9"/>
                  </a:cubicBezTo>
                  <a:cubicBezTo>
                    <a:pt x="291" y="11"/>
                    <a:pt x="321" y="69"/>
                    <a:pt x="321" y="85"/>
                  </a:cubicBezTo>
                  <a:cubicBezTo>
                    <a:pt x="322" y="122"/>
                    <a:pt x="302" y="159"/>
                    <a:pt x="285" y="166"/>
                  </a:cubicBezTo>
                  <a:cubicBezTo>
                    <a:pt x="254" y="182"/>
                    <a:pt x="227" y="194"/>
                    <a:pt x="184" y="187"/>
                  </a:cubicBezTo>
                  <a:cubicBezTo>
                    <a:pt x="188" y="161"/>
                    <a:pt x="136" y="173"/>
                    <a:pt x="127" y="179"/>
                  </a:cubicBezTo>
                  <a:cubicBezTo>
                    <a:pt x="113" y="185"/>
                    <a:pt x="109" y="189"/>
                    <a:pt x="96" y="197"/>
                  </a:cubicBezTo>
                  <a:cubicBezTo>
                    <a:pt x="91" y="192"/>
                    <a:pt x="85" y="173"/>
                    <a:pt x="80" y="180"/>
                  </a:cubicBezTo>
                  <a:cubicBezTo>
                    <a:pt x="78" y="204"/>
                    <a:pt x="70" y="216"/>
                    <a:pt x="51" y="227"/>
                  </a:cubicBezTo>
                  <a:close/>
                </a:path>
              </a:pathLst>
            </a:custGeom>
            <a:grpFill/>
            <a:ln w="3175">
              <a:noFill/>
              <a:round/>
              <a:headEnd/>
              <a:tailEnd/>
            </a:ln>
          </p:spPr>
          <p:txBody>
            <a:bodyPr/>
            <a:lstStyle/>
            <a:p>
              <a:endParaRPr lang="en-US" sz="1200" dirty="0">
                <a:solidFill>
                  <a:srgbClr val="1F497D"/>
                </a:solidFill>
              </a:endParaRPr>
            </a:p>
          </p:txBody>
        </p:sp>
        <p:sp>
          <p:nvSpPr>
            <p:cNvPr id="137" name="Freeform 27">
              <a:extLst>
                <a:ext uri="{FF2B5EF4-FFF2-40B4-BE49-F238E27FC236}">
                  <a16:creationId xmlns:a16="http://schemas.microsoft.com/office/drawing/2014/main" id="{25134A2A-8141-4AFB-AD96-EF53C5A720CA}"/>
                </a:ext>
              </a:extLst>
            </p:cNvPr>
            <p:cNvSpPr>
              <a:spLocks/>
            </p:cNvSpPr>
            <p:nvPr/>
          </p:nvSpPr>
          <p:spPr bwMode="auto">
            <a:xfrm>
              <a:off x="1782607" y="-1582082"/>
              <a:ext cx="252248" cy="115858"/>
            </a:xfrm>
            <a:custGeom>
              <a:avLst/>
              <a:gdLst>
                <a:gd name="T0" fmla="*/ 0 w 364"/>
                <a:gd name="T1" fmla="*/ 2147483647 h 167"/>
                <a:gd name="T2" fmla="*/ 2147483647 w 364"/>
                <a:gd name="T3" fmla="*/ 2147483647 h 167"/>
                <a:gd name="T4" fmla="*/ 2147483647 w 364"/>
                <a:gd name="T5" fmla="*/ 2147483647 h 167"/>
                <a:gd name="T6" fmla="*/ 2147483647 w 364"/>
                <a:gd name="T7" fmla="*/ 2147483647 h 167"/>
                <a:gd name="T8" fmla="*/ 2147483647 w 364"/>
                <a:gd name="T9" fmla="*/ 2147483647 h 167"/>
                <a:gd name="T10" fmla="*/ 2147483647 w 364"/>
                <a:gd name="T11" fmla="*/ 2147483647 h 167"/>
                <a:gd name="T12" fmla="*/ 2147483647 w 364"/>
                <a:gd name="T13" fmla="*/ 2147483647 h 167"/>
                <a:gd name="T14" fmla="*/ 2147483647 w 364"/>
                <a:gd name="T15" fmla="*/ 2147483647 h 167"/>
                <a:gd name="T16" fmla="*/ 2147483647 w 364"/>
                <a:gd name="T17" fmla="*/ 2147483647 h 167"/>
                <a:gd name="T18" fmla="*/ 2147483647 w 364"/>
                <a:gd name="T19" fmla="*/ 2147483647 h 167"/>
                <a:gd name="T20" fmla="*/ 2147483647 w 364"/>
                <a:gd name="T21" fmla="*/ 2147483647 h 167"/>
                <a:gd name="T22" fmla="*/ 2147483647 w 364"/>
                <a:gd name="T23" fmla="*/ 2147483647 h 167"/>
                <a:gd name="T24" fmla="*/ 2147483647 w 364"/>
                <a:gd name="T25" fmla="*/ 0 h 167"/>
                <a:gd name="T26" fmla="*/ 2147483647 w 364"/>
                <a:gd name="T27" fmla="*/ 2147483647 h 167"/>
                <a:gd name="T28" fmla="*/ 0 w 364"/>
                <a:gd name="T29" fmla="*/ 2147483647 h 1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4"/>
                <a:gd name="T46" fmla="*/ 0 h 167"/>
                <a:gd name="T47" fmla="*/ 364 w 364"/>
                <a:gd name="T48" fmla="*/ 167 h 1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4" h="167">
                  <a:moveTo>
                    <a:pt x="0" y="48"/>
                  </a:moveTo>
                  <a:cubicBezTo>
                    <a:pt x="24" y="59"/>
                    <a:pt x="84" y="94"/>
                    <a:pt x="145" y="85"/>
                  </a:cubicBezTo>
                  <a:cubicBezTo>
                    <a:pt x="135" y="94"/>
                    <a:pt x="127" y="98"/>
                    <a:pt x="117" y="107"/>
                  </a:cubicBezTo>
                  <a:cubicBezTo>
                    <a:pt x="149" y="142"/>
                    <a:pt x="176" y="139"/>
                    <a:pt x="215" y="154"/>
                  </a:cubicBezTo>
                  <a:cubicBezTo>
                    <a:pt x="265" y="167"/>
                    <a:pt x="345" y="160"/>
                    <a:pt x="358" y="162"/>
                  </a:cubicBezTo>
                  <a:cubicBezTo>
                    <a:pt x="353" y="127"/>
                    <a:pt x="364" y="137"/>
                    <a:pt x="357" y="41"/>
                  </a:cubicBezTo>
                  <a:cubicBezTo>
                    <a:pt x="340" y="76"/>
                    <a:pt x="339" y="112"/>
                    <a:pt x="295" y="130"/>
                  </a:cubicBezTo>
                  <a:cubicBezTo>
                    <a:pt x="292" y="120"/>
                    <a:pt x="293" y="112"/>
                    <a:pt x="296" y="92"/>
                  </a:cubicBezTo>
                  <a:cubicBezTo>
                    <a:pt x="279" y="104"/>
                    <a:pt x="272" y="133"/>
                    <a:pt x="212" y="134"/>
                  </a:cubicBezTo>
                  <a:cubicBezTo>
                    <a:pt x="221" y="114"/>
                    <a:pt x="229" y="98"/>
                    <a:pt x="248" y="79"/>
                  </a:cubicBezTo>
                  <a:cubicBezTo>
                    <a:pt x="230" y="62"/>
                    <a:pt x="187" y="80"/>
                    <a:pt x="142" y="53"/>
                  </a:cubicBezTo>
                  <a:cubicBezTo>
                    <a:pt x="192" y="56"/>
                    <a:pt x="230" y="49"/>
                    <a:pt x="262" y="44"/>
                  </a:cubicBezTo>
                  <a:cubicBezTo>
                    <a:pt x="260" y="27"/>
                    <a:pt x="262" y="16"/>
                    <a:pt x="255" y="0"/>
                  </a:cubicBezTo>
                  <a:cubicBezTo>
                    <a:pt x="228" y="21"/>
                    <a:pt x="205" y="12"/>
                    <a:pt x="170" y="4"/>
                  </a:cubicBezTo>
                  <a:cubicBezTo>
                    <a:pt x="70" y="56"/>
                    <a:pt x="39" y="46"/>
                    <a:pt x="0" y="48"/>
                  </a:cubicBezTo>
                  <a:close/>
                </a:path>
              </a:pathLst>
            </a:custGeom>
            <a:grpFill/>
            <a:ln w="3175">
              <a:noFill/>
              <a:round/>
              <a:headEnd/>
              <a:tailEnd/>
            </a:ln>
          </p:spPr>
          <p:txBody>
            <a:bodyPr/>
            <a:lstStyle/>
            <a:p>
              <a:endParaRPr lang="en-US" sz="1200" dirty="0">
                <a:solidFill>
                  <a:srgbClr val="1F497D"/>
                </a:solidFill>
              </a:endParaRPr>
            </a:p>
          </p:txBody>
        </p:sp>
        <p:sp>
          <p:nvSpPr>
            <p:cNvPr id="138" name="Freeform 28">
              <a:extLst>
                <a:ext uri="{FF2B5EF4-FFF2-40B4-BE49-F238E27FC236}">
                  <a16:creationId xmlns:a16="http://schemas.microsoft.com/office/drawing/2014/main" id="{666ED6D8-5BD6-4E1C-8778-88D1C0A6B177}"/>
                </a:ext>
              </a:extLst>
            </p:cNvPr>
            <p:cNvSpPr>
              <a:spLocks/>
            </p:cNvSpPr>
            <p:nvPr/>
          </p:nvSpPr>
          <p:spPr bwMode="auto">
            <a:xfrm>
              <a:off x="1909317" y="-1641624"/>
              <a:ext cx="45757" cy="63062"/>
            </a:xfrm>
            <a:custGeom>
              <a:avLst/>
              <a:gdLst>
                <a:gd name="T0" fmla="*/ 0 w 66"/>
                <a:gd name="T1" fmla="*/ 2147483647 h 91"/>
                <a:gd name="T2" fmla="*/ 2147483647 w 66"/>
                <a:gd name="T3" fmla="*/ 0 h 91"/>
                <a:gd name="T4" fmla="*/ 2147483647 w 66"/>
                <a:gd name="T5" fmla="*/ 2147483647 h 91"/>
                <a:gd name="T6" fmla="*/ 0 w 66"/>
                <a:gd name="T7" fmla="*/ 2147483647 h 91"/>
                <a:gd name="T8" fmla="*/ 0 60000 65536"/>
                <a:gd name="T9" fmla="*/ 0 60000 65536"/>
                <a:gd name="T10" fmla="*/ 0 60000 65536"/>
                <a:gd name="T11" fmla="*/ 0 60000 65536"/>
                <a:gd name="T12" fmla="*/ 0 w 66"/>
                <a:gd name="T13" fmla="*/ 0 h 91"/>
                <a:gd name="T14" fmla="*/ 66 w 66"/>
                <a:gd name="T15" fmla="*/ 91 h 91"/>
              </a:gdLst>
              <a:ahLst/>
              <a:cxnLst>
                <a:cxn ang="T8">
                  <a:pos x="T0" y="T1"/>
                </a:cxn>
                <a:cxn ang="T9">
                  <a:pos x="T2" y="T3"/>
                </a:cxn>
                <a:cxn ang="T10">
                  <a:pos x="T4" y="T5"/>
                </a:cxn>
                <a:cxn ang="T11">
                  <a:pos x="T6" y="T7"/>
                </a:cxn>
              </a:cxnLst>
              <a:rect l="T12" t="T13" r="T14" b="T15"/>
              <a:pathLst>
                <a:path w="66" h="91">
                  <a:moveTo>
                    <a:pt x="0" y="76"/>
                  </a:moveTo>
                  <a:cubicBezTo>
                    <a:pt x="22" y="51"/>
                    <a:pt x="27" y="27"/>
                    <a:pt x="35" y="0"/>
                  </a:cubicBezTo>
                  <a:cubicBezTo>
                    <a:pt x="47" y="19"/>
                    <a:pt x="65" y="56"/>
                    <a:pt x="66" y="72"/>
                  </a:cubicBezTo>
                  <a:cubicBezTo>
                    <a:pt x="54" y="78"/>
                    <a:pt x="34" y="91"/>
                    <a:pt x="0" y="76"/>
                  </a:cubicBezTo>
                  <a:close/>
                </a:path>
              </a:pathLst>
            </a:custGeom>
            <a:grpFill/>
            <a:ln w="3175">
              <a:noFill/>
              <a:round/>
              <a:headEnd/>
              <a:tailEnd/>
            </a:ln>
          </p:spPr>
          <p:txBody>
            <a:bodyPr/>
            <a:lstStyle/>
            <a:p>
              <a:endParaRPr lang="en-US" sz="1200" dirty="0">
                <a:solidFill>
                  <a:srgbClr val="1F497D"/>
                </a:solidFill>
              </a:endParaRPr>
            </a:p>
          </p:txBody>
        </p:sp>
        <p:sp>
          <p:nvSpPr>
            <p:cNvPr id="139" name="Freeform 29">
              <a:extLst>
                <a:ext uri="{FF2B5EF4-FFF2-40B4-BE49-F238E27FC236}">
                  <a16:creationId xmlns:a16="http://schemas.microsoft.com/office/drawing/2014/main" id="{FEFAFD1E-D630-424A-9DDA-F524F15753CD}"/>
                </a:ext>
              </a:extLst>
            </p:cNvPr>
            <p:cNvSpPr>
              <a:spLocks/>
            </p:cNvSpPr>
            <p:nvPr/>
          </p:nvSpPr>
          <p:spPr bwMode="auto">
            <a:xfrm>
              <a:off x="1859454" y="-1789747"/>
              <a:ext cx="315897" cy="473698"/>
            </a:xfrm>
            <a:custGeom>
              <a:avLst/>
              <a:gdLst>
                <a:gd name="T0" fmla="*/ 0 w 456"/>
                <a:gd name="T1" fmla="*/ 0 h 684"/>
                <a:gd name="T2" fmla="*/ 2147483647 w 456"/>
                <a:gd name="T3" fmla="*/ 2147483647 h 684"/>
                <a:gd name="T4" fmla="*/ 2147483647 w 456"/>
                <a:gd name="T5" fmla="*/ 2147483647 h 684"/>
                <a:gd name="T6" fmla="*/ 2147483647 w 456"/>
                <a:gd name="T7" fmla="*/ 2147483647 h 684"/>
                <a:gd name="T8" fmla="*/ 2147483647 w 456"/>
                <a:gd name="T9" fmla="*/ 2147483647 h 684"/>
                <a:gd name="T10" fmla="*/ 2147483647 w 456"/>
                <a:gd name="T11" fmla="*/ 2147483647 h 684"/>
                <a:gd name="T12" fmla="*/ 2147483647 w 456"/>
                <a:gd name="T13" fmla="*/ 2147483647 h 684"/>
                <a:gd name="T14" fmla="*/ 2147483647 w 456"/>
                <a:gd name="T15" fmla="*/ 2147483647 h 684"/>
                <a:gd name="T16" fmla="*/ 2147483647 w 456"/>
                <a:gd name="T17" fmla="*/ 2147483647 h 684"/>
                <a:gd name="T18" fmla="*/ 2147483647 w 456"/>
                <a:gd name="T19" fmla="*/ 2147483647 h 684"/>
                <a:gd name="T20" fmla="*/ 2147483647 w 456"/>
                <a:gd name="T21" fmla="*/ 2147483647 h 684"/>
                <a:gd name="T22" fmla="*/ 2147483647 w 456"/>
                <a:gd name="T23" fmla="*/ 2147483647 h 684"/>
                <a:gd name="T24" fmla="*/ 2147483647 w 456"/>
                <a:gd name="T25" fmla="*/ 2147483647 h 684"/>
                <a:gd name="T26" fmla="*/ 2147483647 w 456"/>
                <a:gd name="T27" fmla="*/ 2147483647 h 684"/>
                <a:gd name="T28" fmla="*/ 2147483647 w 456"/>
                <a:gd name="T29" fmla="*/ 2147483647 h 684"/>
                <a:gd name="T30" fmla="*/ 2147483647 w 456"/>
                <a:gd name="T31" fmla="*/ 2147483647 h 684"/>
                <a:gd name="T32" fmla="*/ 2147483647 w 456"/>
                <a:gd name="T33" fmla="*/ 2147483647 h 684"/>
                <a:gd name="T34" fmla="*/ 2147483647 w 456"/>
                <a:gd name="T35" fmla="*/ 2147483647 h 684"/>
                <a:gd name="T36" fmla="*/ 2147483647 w 456"/>
                <a:gd name="T37" fmla="*/ 2147483647 h 684"/>
                <a:gd name="T38" fmla="*/ 2147483647 w 456"/>
                <a:gd name="T39" fmla="*/ 2147483647 h 684"/>
                <a:gd name="T40" fmla="*/ 2147483647 w 456"/>
                <a:gd name="T41" fmla="*/ 2147483647 h 684"/>
                <a:gd name="T42" fmla="*/ 0 w 456"/>
                <a:gd name="T43" fmla="*/ 0 h 6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6"/>
                <a:gd name="T67" fmla="*/ 0 h 684"/>
                <a:gd name="T68" fmla="*/ 456 w 456"/>
                <a:gd name="T69" fmla="*/ 684 h 6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6" h="684">
                  <a:moveTo>
                    <a:pt x="0" y="0"/>
                  </a:moveTo>
                  <a:cubicBezTo>
                    <a:pt x="77" y="58"/>
                    <a:pt x="96" y="94"/>
                    <a:pt x="102" y="112"/>
                  </a:cubicBezTo>
                  <a:cubicBezTo>
                    <a:pt x="112" y="142"/>
                    <a:pt x="111" y="168"/>
                    <a:pt x="110" y="188"/>
                  </a:cubicBezTo>
                  <a:cubicBezTo>
                    <a:pt x="135" y="215"/>
                    <a:pt x="160" y="266"/>
                    <a:pt x="165" y="299"/>
                  </a:cubicBezTo>
                  <a:cubicBezTo>
                    <a:pt x="175" y="380"/>
                    <a:pt x="132" y="404"/>
                    <a:pt x="128" y="417"/>
                  </a:cubicBezTo>
                  <a:cubicBezTo>
                    <a:pt x="147" y="413"/>
                    <a:pt x="174" y="384"/>
                    <a:pt x="198" y="367"/>
                  </a:cubicBezTo>
                  <a:cubicBezTo>
                    <a:pt x="200" y="380"/>
                    <a:pt x="196" y="393"/>
                    <a:pt x="195" y="406"/>
                  </a:cubicBezTo>
                  <a:cubicBezTo>
                    <a:pt x="208" y="398"/>
                    <a:pt x="238" y="327"/>
                    <a:pt x="243" y="311"/>
                  </a:cubicBezTo>
                  <a:cubicBezTo>
                    <a:pt x="269" y="301"/>
                    <a:pt x="269" y="433"/>
                    <a:pt x="262" y="480"/>
                  </a:cubicBezTo>
                  <a:cubicBezTo>
                    <a:pt x="263" y="490"/>
                    <a:pt x="235" y="537"/>
                    <a:pt x="224" y="561"/>
                  </a:cubicBezTo>
                  <a:cubicBezTo>
                    <a:pt x="239" y="559"/>
                    <a:pt x="265" y="533"/>
                    <a:pt x="286" y="499"/>
                  </a:cubicBezTo>
                  <a:cubicBezTo>
                    <a:pt x="286" y="522"/>
                    <a:pt x="289" y="545"/>
                    <a:pt x="294" y="552"/>
                  </a:cubicBezTo>
                  <a:cubicBezTo>
                    <a:pt x="305" y="534"/>
                    <a:pt x="298" y="476"/>
                    <a:pt x="321" y="478"/>
                  </a:cubicBezTo>
                  <a:cubicBezTo>
                    <a:pt x="310" y="569"/>
                    <a:pt x="325" y="601"/>
                    <a:pt x="336" y="684"/>
                  </a:cubicBezTo>
                  <a:cubicBezTo>
                    <a:pt x="347" y="659"/>
                    <a:pt x="340" y="558"/>
                    <a:pt x="354" y="515"/>
                  </a:cubicBezTo>
                  <a:cubicBezTo>
                    <a:pt x="363" y="514"/>
                    <a:pt x="395" y="560"/>
                    <a:pt x="416" y="567"/>
                  </a:cubicBezTo>
                  <a:cubicBezTo>
                    <a:pt x="396" y="527"/>
                    <a:pt x="360" y="505"/>
                    <a:pt x="356" y="454"/>
                  </a:cubicBezTo>
                  <a:cubicBezTo>
                    <a:pt x="362" y="445"/>
                    <a:pt x="397" y="492"/>
                    <a:pt x="421" y="507"/>
                  </a:cubicBezTo>
                  <a:cubicBezTo>
                    <a:pt x="436" y="517"/>
                    <a:pt x="447" y="511"/>
                    <a:pt x="456" y="505"/>
                  </a:cubicBezTo>
                  <a:cubicBezTo>
                    <a:pt x="419" y="497"/>
                    <a:pt x="360" y="421"/>
                    <a:pt x="352" y="395"/>
                  </a:cubicBezTo>
                  <a:cubicBezTo>
                    <a:pt x="323" y="310"/>
                    <a:pt x="321" y="232"/>
                    <a:pt x="192" y="112"/>
                  </a:cubicBezTo>
                  <a:cubicBezTo>
                    <a:pt x="112" y="38"/>
                    <a:pt x="87" y="13"/>
                    <a:pt x="0" y="0"/>
                  </a:cubicBezTo>
                  <a:close/>
                </a:path>
              </a:pathLst>
            </a:custGeom>
            <a:grpFill/>
            <a:ln w="3175">
              <a:noFill/>
              <a:round/>
              <a:headEnd/>
              <a:tailEnd/>
            </a:ln>
          </p:spPr>
          <p:txBody>
            <a:bodyPr/>
            <a:lstStyle/>
            <a:p>
              <a:endParaRPr lang="en-US" sz="1200" dirty="0">
                <a:solidFill>
                  <a:srgbClr val="1F497D"/>
                </a:solidFill>
              </a:endParaRPr>
            </a:p>
          </p:txBody>
        </p:sp>
        <p:sp>
          <p:nvSpPr>
            <p:cNvPr id="140" name="Freeform 30">
              <a:extLst>
                <a:ext uri="{FF2B5EF4-FFF2-40B4-BE49-F238E27FC236}">
                  <a16:creationId xmlns:a16="http://schemas.microsoft.com/office/drawing/2014/main" id="{DB3CF7F0-3D04-4E18-ADA5-96C0D07E4880}"/>
                </a:ext>
              </a:extLst>
            </p:cNvPr>
            <p:cNvSpPr>
              <a:spLocks/>
            </p:cNvSpPr>
            <p:nvPr/>
          </p:nvSpPr>
          <p:spPr bwMode="auto">
            <a:xfrm>
              <a:off x="1978539" y="-2058713"/>
              <a:ext cx="577237" cy="345814"/>
            </a:xfrm>
            <a:custGeom>
              <a:avLst/>
              <a:gdLst>
                <a:gd name="T0" fmla="*/ 2147483647 w 833"/>
                <a:gd name="T1" fmla="*/ 2147483647 h 499"/>
                <a:gd name="T2" fmla="*/ 2147483647 w 833"/>
                <a:gd name="T3" fmla="*/ 2147483647 h 499"/>
                <a:gd name="T4" fmla="*/ 2147483647 w 833"/>
                <a:gd name="T5" fmla="*/ 2147483647 h 499"/>
                <a:gd name="T6" fmla="*/ 2147483647 w 833"/>
                <a:gd name="T7" fmla="*/ 2147483647 h 499"/>
                <a:gd name="T8" fmla="*/ 2147483647 w 833"/>
                <a:gd name="T9" fmla="*/ 2147483647 h 499"/>
                <a:gd name="T10" fmla="*/ 2147483647 w 833"/>
                <a:gd name="T11" fmla="*/ 2147483647 h 499"/>
                <a:gd name="T12" fmla="*/ 2147483647 w 833"/>
                <a:gd name="T13" fmla="*/ 2147483647 h 499"/>
                <a:gd name="T14" fmla="*/ 2147483647 w 833"/>
                <a:gd name="T15" fmla="*/ 2147483647 h 499"/>
                <a:gd name="T16" fmla="*/ 2147483647 w 833"/>
                <a:gd name="T17" fmla="*/ 2147483647 h 499"/>
                <a:gd name="T18" fmla="*/ 2147483647 w 833"/>
                <a:gd name="T19" fmla="*/ 2147483647 h 499"/>
                <a:gd name="T20" fmla="*/ 2147483647 w 833"/>
                <a:gd name="T21" fmla="*/ 2147483647 h 499"/>
                <a:gd name="T22" fmla="*/ 2147483647 w 833"/>
                <a:gd name="T23" fmla="*/ 2147483647 h 4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33"/>
                <a:gd name="T37" fmla="*/ 0 h 499"/>
                <a:gd name="T38" fmla="*/ 833 w 833"/>
                <a:gd name="T39" fmla="*/ 499 h 4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33" h="499">
                  <a:moveTo>
                    <a:pt x="46" y="499"/>
                  </a:moveTo>
                  <a:cubicBezTo>
                    <a:pt x="0" y="446"/>
                    <a:pt x="38" y="301"/>
                    <a:pt x="80" y="206"/>
                  </a:cubicBezTo>
                  <a:cubicBezTo>
                    <a:pt x="108" y="145"/>
                    <a:pt x="205" y="28"/>
                    <a:pt x="398" y="10"/>
                  </a:cubicBezTo>
                  <a:cubicBezTo>
                    <a:pt x="536" y="0"/>
                    <a:pt x="655" y="62"/>
                    <a:pt x="719" y="136"/>
                  </a:cubicBezTo>
                  <a:cubicBezTo>
                    <a:pt x="706" y="132"/>
                    <a:pt x="694" y="127"/>
                    <a:pt x="681" y="136"/>
                  </a:cubicBezTo>
                  <a:cubicBezTo>
                    <a:pt x="693" y="140"/>
                    <a:pt x="833" y="257"/>
                    <a:pt x="746" y="392"/>
                  </a:cubicBezTo>
                  <a:cubicBezTo>
                    <a:pt x="765" y="298"/>
                    <a:pt x="693" y="200"/>
                    <a:pt x="616" y="169"/>
                  </a:cubicBezTo>
                  <a:cubicBezTo>
                    <a:pt x="513" y="125"/>
                    <a:pt x="390" y="135"/>
                    <a:pt x="279" y="180"/>
                  </a:cubicBezTo>
                  <a:cubicBezTo>
                    <a:pt x="201" y="217"/>
                    <a:pt x="86" y="317"/>
                    <a:pt x="76" y="421"/>
                  </a:cubicBezTo>
                  <a:cubicBezTo>
                    <a:pt x="113" y="343"/>
                    <a:pt x="168" y="283"/>
                    <a:pt x="191" y="266"/>
                  </a:cubicBezTo>
                  <a:cubicBezTo>
                    <a:pt x="143" y="356"/>
                    <a:pt x="147" y="370"/>
                    <a:pt x="145" y="384"/>
                  </a:cubicBezTo>
                  <a:cubicBezTo>
                    <a:pt x="115" y="423"/>
                    <a:pt x="72" y="452"/>
                    <a:pt x="46" y="499"/>
                  </a:cubicBezTo>
                  <a:close/>
                </a:path>
              </a:pathLst>
            </a:custGeom>
            <a:grpFill/>
            <a:ln w="3175">
              <a:noFill/>
              <a:round/>
              <a:headEnd/>
              <a:tailEnd/>
            </a:ln>
          </p:spPr>
          <p:txBody>
            <a:bodyPr/>
            <a:lstStyle/>
            <a:p>
              <a:endParaRPr lang="en-US" sz="1200" dirty="0">
                <a:solidFill>
                  <a:srgbClr val="1F497D"/>
                </a:solidFill>
              </a:endParaRPr>
            </a:p>
          </p:txBody>
        </p:sp>
        <p:sp>
          <p:nvSpPr>
            <p:cNvPr id="141" name="Freeform 31">
              <a:extLst>
                <a:ext uri="{FF2B5EF4-FFF2-40B4-BE49-F238E27FC236}">
                  <a16:creationId xmlns:a16="http://schemas.microsoft.com/office/drawing/2014/main" id="{109D451D-7F05-445B-91EB-58EB2D88F5EE}"/>
                </a:ext>
              </a:extLst>
            </p:cNvPr>
            <p:cNvSpPr>
              <a:spLocks/>
            </p:cNvSpPr>
            <p:nvPr/>
          </p:nvSpPr>
          <p:spPr bwMode="auto">
            <a:xfrm>
              <a:off x="2146900" y="-2252006"/>
              <a:ext cx="315310" cy="215584"/>
            </a:xfrm>
            <a:custGeom>
              <a:avLst/>
              <a:gdLst>
                <a:gd name="T0" fmla="*/ 0 w 455"/>
                <a:gd name="T1" fmla="*/ 2147483647 h 311"/>
                <a:gd name="T2" fmla="*/ 2147483647 w 455"/>
                <a:gd name="T3" fmla="*/ 0 h 311"/>
                <a:gd name="T4" fmla="*/ 2147483647 w 455"/>
                <a:gd name="T5" fmla="*/ 2147483647 h 311"/>
                <a:gd name="T6" fmla="*/ 2147483647 w 455"/>
                <a:gd name="T7" fmla="*/ 2147483647 h 311"/>
                <a:gd name="T8" fmla="*/ 2147483647 w 455"/>
                <a:gd name="T9" fmla="*/ 2147483647 h 311"/>
                <a:gd name="T10" fmla="*/ 0 w 455"/>
                <a:gd name="T11" fmla="*/ 2147483647 h 311"/>
                <a:gd name="T12" fmla="*/ 0 60000 65536"/>
                <a:gd name="T13" fmla="*/ 0 60000 65536"/>
                <a:gd name="T14" fmla="*/ 0 60000 65536"/>
                <a:gd name="T15" fmla="*/ 0 60000 65536"/>
                <a:gd name="T16" fmla="*/ 0 60000 65536"/>
                <a:gd name="T17" fmla="*/ 0 60000 65536"/>
                <a:gd name="T18" fmla="*/ 0 w 455"/>
                <a:gd name="T19" fmla="*/ 0 h 311"/>
                <a:gd name="T20" fmla="*/ 455 w 455"/>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455" h="311">
                  <a:moveTo>
                    <a:pt x="0" y="311"/>
                  </a:moveTo>
                  <a:cubicBezTo>
                    <a:pt x="60" y="253"/>
                    <a:pt x="354" y="110"/>
                    <a:pt x="407" y="0"/>
                  </a:cubicBezTo>
                  <a:cubicBezTo>
                    <a:pt x="392" y="132"/>
                    <a:pt x="273" y="187"/>
                    <a:pt x="258" y="208"/>
                  </a:cubicBezTo>
                  <a:cubicBezTo>
                    <a:pt x="301" y="217"/>
                    <a:pt x="389" y="174"/>
                    <a:pt x="455" y="158"/>
                  </a:cubicBezTo>
                  <a:cubicBezTo>
                    <a:pt x="405" y="211"/>
                    <a:pt x="310" y="267"/>
                    <a:pt x="279" y="284"/>
                  </a:cubicBezTo>
                  <a:cubicBezTo>
                    <a:pt x="149" y="255"/>
                    <a:pt x="65" y="285"/>
                    <a:pt x="0" y="311"/>
                  </a:cubicBezTo>
                  <a:close/>
                </a:path>
              </a:pathLst>
            </a:custGeom>
            <a:grpFill/>
            <a:ln w="3175">
              <a:noFill/>
              <a:round/>
              <a:headEnd/>
              <a:tailEnd/>
            </a:ln>
          </p:spPr>
          <p:txBody>
            <a:bodyPr/>
            <a:lstStyle/>
            <a:p>
              <a:endParaRPr lang="en-US" sz="1200" dirty="0">
                <a:solidFill>
                  <a:srgbClr val="1F497D"/>
                </a:solidFill>
              </a:endParaRPr>
            </a:p>
          </p:txBody>
        </p:sp>
        <p:sp>
          <p:nvSpPr>
            <p:cNvPr id="142" name="Freeform 32">
              <a:extLst>
                <a:ext uri="{FF2B5EF4-FFF2-40B4-BE49-F238E27FC236}">
                  <a16:creationId xmlns:a16="http://schemas.microsoft.com/office/drawing/2014/main" id="{DD5DFA1F-C774-4732-8F0D-4480144C640C}"/>
                </a:ext>
              </a:extLst>
            </p:cNvPr>
            <p:cNvSpPr>
              <a:spLocks/>
            </p:cNvSpPr>
            <p:nvPr/>
          </p:nvSpPr>
          <p:spPr bwMode="auto">
            <a:xfrm>
              <a:off x="2092344" y="-1948428"/>
              <a:ext cx="304751" cy="149589"/>
            </a:xfrm>
            <a:custGeom>
              <a:avLst/>
              <a:gdLst>
                <a:gd name="T0" fmla="*/ 0 w 440"/>
                <a:gd name="T1" fmla="*/ 2147483647 h 216"/>
                <a:gd name="T2" fmla="*/ 2147483647 w 440"/>
                <a:gd name="T3" fmla="*/ 0 h 216"/>
                <a:gd name="T4" fmla="*/ 2147483647 w 440"/>
                <a:gd name="T5" fmla="*/ 2147483647 h 216"/>
                <a:gd name="T6" fmla="*/ 2147483647 w 440"/>
                <a:gd name="T7" fmla="*/ 2147483647 h 216"/>
                <a:gd name="T8" fmla="*/ 2147483647 w 440"/>
                <a:gd name="T9" fmla="*/ 2147483647 h 216"/>
                <a:gd name="T10" fmla="*/ 0 w 440"/>
                <a:gd name="T11" fmla="*/ 2147483647 h 216"/>
                <a:gd name="T12" fmla="*/ 0 60000 65536"/>
                <a:gd name="T13" fmla="*/ 0 60000 65536"/>
                <a:gd name="T14" fmla="*/ 0 60000 65536"/>
                <a:gd name="T15" fmla="*/ 0 60000 65536"/>
                <a:gd name="T16" fmla="*/ 0 60000 65536"/>
                <a:gd name="T17" fmla="*/ 0 60000 65536"/>
                <a:gd name="T18" fmla="*/ 0 w 440"/>
                <a:gd name="T19" fmla="*/ 0 h 216"/>
                <a:gd name="T20" fmla="*/ 440 w 440"/>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440" h="216">
                  <a:moveTo>
                    <a:pt x="0" y="216"/>
                  </a:moveTo>
                  <a:cubicBezTo>
                    <a:pt x="34" y="24"/>
                    <a:pt x="234" y="5"/>
                    <a:pt x="265" y="0"/>
                  </a:cubicBezTo>
                  <a:cubicBezTo>
                    <a:pt x="256" y="31"/>
                    <a:pt x="229" y="61"/>
                    <a:pt x="213" y="75"/>
                  </a:cubicBezTo>
                  <a:cubicBezTo>
                    <a:pt x="340" y="77"/>
                    <a:pt x="370" y="114"/>
                    <a:pt x="440" y="179"/>
                  </a:cubicBezTo>
                  <a:cubicBezTo>
                    <a:pt x="327" y="115"/>
                    <a:pt x="257" y="111"/>
                    <a:pt x="188" y="111"/>
                  </a:cubicBezTo>
                  <a:cubicBezTo>
                    <a:pt x="150" y="171"/>
                    <a:pt x="86" y="158"/>
                    <a:pt x="0" y="216"/>
                  </a:cubicBezTo>
                  <a:close/>
                </a:path>
              </a:pathLst>
            </a:custGeom>
            <a:grpFill/>
            <a:ln w="3175">
              <a:noFill/>
              <a:round/>
              <a:headEnd/>
              <a:tailEnd/>
            </a:ln>
          </p:spPr>
          <p:txBody>
            <a:bodyPr/>
            <a:lstStyle/>
            <a:p>
              <a:endParaRPr lang="en-US" sz="1200" dirty="0">
                <a:solidFill>
                  <a:srgbClr val="1F497D"/>
                </a:solidFill>
              </a:endParaRPr>
            </a:p>
          </p:txBody>
        </p:sp>
        <p:sp>
          <p:nvSpPr>
            <p:cNvPr id="143" name="Freeform 33">
              <a:extLst>
                <a:ext uri="{FF2B5EF4-FFF2-40B4-BE49-F238E27FC236}">
                  <a16:creationId xmlns:a16="http://schemas.microsoft.com/office/drawing/2014/main" id="{02D38269-82AA-4D76-AB92-0D2FD979F455}"/>
                </a:ext>
              </a:extLst>
            </p:cNvPr>
            <p:cNvSpPr>
              <a:spLocks/>
            </p:cNvSpPr>
            <p:nvPr/>
          </p:nvSpPr>
          <p:spPr bwMode="auto">
            <a:xfrm>
              <a:off x="2260705" y="-1950775"/>
              <a:ext cx="65702" cy="50743"/>
            </a:xfrm>
            <a:custGeom>
              <a:avLst/>
              <a:gdLst>
                <a:gd name="T0" fmla="*/ 2147483647 w 95"/>
                <a:gd name="T1" fmla="*/ 2147483647 h 73"/>
                <a:gd name="T2" fmla="*/ 0 w 95"/>
                <a:gd name="T3" fmla="*/ 2147483647 h 73"/>
                <a:gd name="T4" fmla="*/ 2147483647 w 95"/>
                <a:gd name="T5" fmla="*/ 2147483647 h 73"/>
                <a:gd name="T6" fmla="*/ 2147483647 w 95"/>
                <a:gd name="T7" fmla="*/ 2147483647 h 73"/>
                <a:gd name="T8" fmla="*/ 2147483647 w 95"/>
                <a:gd name="T9" fmla="*/ 2147483647 h 73"/>
                <a:gd name="T10" fmla="*/ 0 60000 65536"/>
                <a:gd name="T11" fmla="*/ 0 60000 65536"/>
                <a:gd name="T12" fmla="*/ 0 60000 65536"/>
                <a:gd name="T13" fmla="*/ 0 60000 65536"/>
                <a:gd name="T14" fmla="*/ 0 60000 65536"/>
                <a:gd name="T15" fmla="*/ 0 w 95"/>
                <a:gd name="T16" fmla="*/ 0 h 73"/>
                <a:gd name="T17" fmla="*/ 95 w 95"/>
                <a:gd name="T18" fmla="*/ 73 h 73"/>
              </a:gdLst>
              <a:ahLst/>
              <a:cxnLst>
                <a:cxn ang="T10">
                  <a:pos x="T0" y="T1"/>
                </a:cxn>
                <a:cxn ang="T11">
                  <a:pos x="T2" y="T3"/>
                </a:cxn>
                <a:cxn ang="T12">
                  <a:pos x="T4" y="T5"/>
                </a:cxn>
                <a:cxn ang="T13">
                  <a:pos x="T6" y="T7"/>
                </a:cxn>
                <a:cxn ang="T14">
                  <a:pos x="T8" y="T9"/>
                </a:cxn>
              </a:cxnLst>
              <a:rect l="T15" t="T16" r="T17" b="T18"/>
              <a:pathLst>
                <a:path w="95" h="73">
                  <a:moveTo>
                    <a:pt x="44" y="2"/>
                  </a:moveTo>
                  <a:cubicBezTo>
                    <a:pt x="38" y="7"/>
                    <a:pt x="14" y="57"/>
                    <a:pt x="0" y="67"/>
                  </a:cubicBezTo>
                  <a:cubicBezTo>
                    <a:pt x="22" y="67"/>
                    <a:pt x="34" y="70"/>
                    <a:pt x="45" y="73"/>
                  </a:cubicBezTo>
                  <a:cubicBezTo>
                    <a:pt x="59" y="49"/>
                    <a:pt x="73" y="25"/>
                    <a:pt x="95" y="3"/>
                  </a:cubicBezTo>
                  <a:cubicBezTo>
                    <a:pt x="81" y="0"/>
                    <a:pt x="61" y="0"/>
                    <a:pt x="44" y="2"/>
                  </a:cubicBezTo>
                  <a:close/>
                </a:path>
              </a:pathLst>
            </a:custGeom>
            <a:grpFill/>
            <a:ln w="3175">
              <a:noFill/>
              <a:round/>
              <a:headEnd/>
              <a:tailEnd/>
            </a:ln>
          </p:spPr>
          <p:txBody>
            <a:bodyPr/>
            <a:lstStyle/>
            <a:p>
              <a:endParaRPr lang="en-US" sz="1200" dirty="0">
                <a:solidFill>
                  <a:srgbClr val="1F497D"/>
                </a:solidFill>
              </a:endParaRPr>
            </a:p>
          </p:txBody>
        </p:sp>
        <p:sp>
          <p:nvSpPr>
            <p:cNvPr id="144" name="Freeform 34">
              <a:extLst>
                <a:ext uri="{FF2B5EF4-FFF2-40B4-BE49-F238E27FC236}">
                  <a16:creationId xmlns:a16="http://schemas.microsoft.com/office/drawing/2014/main" id="{99590223-C269-406F-9FB8-C4E32C093057}"/>
                </a:ext>
              </a:extLst>
            </p:cNvPr>
            <p:cNvSpPr>
              <a:spLocks/>
            </p:cNvSpPr>
            <p:nvPr/>
          </p:nvSpPr>
          <p:spPr bwMode="auto">
            <a:xfrm>
              <a:off x="2214948" y="-1863955"/>
              <a:ext cx="55436" cy="17892"/>
            </a:xfrm>
            <a:custGeom>
              <a:avLst/>
              <a:gdLst>
                <a:gd name="T0" fmla="*/ 2147483647 w 80"/>
                <a:gd name="T1" fmla="*/ 0 h 26"/>
                <a:gd name="T2" fmla="*/ 0 w 80"/>
                <a:gd name="T3" fmla="*/ 2147483647 h 26"/>
                <a:gd name="T4" fmla="*/ 2147483647 w 80"/>
                <a:gd name="T5" fmla="*/ 2147483647 h 26"/>
                <a:gd name="T6" fmla="*/ 2147483647 w 80"/>
                <a:gd name="T7" fmla="*/ 2147483647 h 26"/>
                <a:gd name="T8" fmla="*/ 2147483647 w 80"/>
                <a:gd name="T9" fmla="*/ 0 h 26"/>
                <a:gd name="T10" fmla="*/ 0 60000 65536"/>
                <a:gd name="T11" fmla="*/ 0 60000 65536"/>
                <a:gd name="T12" fmla="*/ 0 60000 65536"/>
                <a:gd name="T13" fmla="*/ 0 60000 65536"/>
                <a:gd name="T14" fmla="*/ 0 60000 65536"/>
                <a:gd name="T15" fmla="*/ 0 w 80"/>
                <a:gd name="T16" fmla="*/ 0 h 26"/>
                <a:gd name="T17" fmla="*/ 80 w 80"/>
                <a:gd name="T18" fmla="*/ 26 h 26"/>
              </a:gdLst>
              <a:ahLst/>
              <a:cxnLst>
                <a:cxn ang="T10">
                  <a:pos x="T0" y="T1"/>
                </a:cxn>
                <a:cxn ang="T11">
                  <a:pos x="T2" y="T3"/>
                </a:cxn>
                <a:cxn ang="T12">
                  <a:pos x="T4" y="T5"/>
                </a:cxn>
                <a:cxn ang="T13">
                  <a:pos x="T6" y="T7"/>
                </a:cxn>
                <a:cxn ang="T14">
                  <a:pos x="T8" y="T9"/>
                </a:cxn>
              </a:cxnLst>
              <a:rect l="T15" t="T16" r="T17" b="T18"/>
              <a:pathLst>
                <a:path w="80" h="26">
                  <a:moveTo>
                    <a:pt x="20" y="0"/>
                  </a:moveTo>
                  <a:cubicBezTo>
                    <a:pt x="14" y="11"/>
                    <a:pt x="7" y="17"/>
                    <a:pt x="0" y="25"/>
                  </a:cubicBezTo>
                  <a:cubicBezTo>
                    <a:pt x="18" y="25"/>
                    <a:pt x="53" y="26"/>
                    <a:pt x="69" y="22"/>
                  </a:cubicBezTo>
                  <a:cubicBezTo>
                    <a:pt x="73" y="10"/>
                    <a:pt x="76" y="11"/>
                    <a:pt x="80" y="4"/>
                  </a:cubicBezTo>
                  <a:cubicBezTo>
                    <a:pt x="68" y="2"/>
                    <a:pt x="47" y="1"/>
                    <a:pt x="20" y="0"/>
                  </a:cubicBezTo>
                  <a:close/>
                </a:path>
              </a:pathLst>
            </a:custGeom>
            <a:grpFill/>
            <a:ln w="3175">
              <a:noFill/>
              <a:round/>
              <a:headEnd/>
              <a:tailEnd/>
            </a:ln>
          </p:spPr>
          <p:txBody>
            <a:bodyPr/>
            <a:lstStyle/>
            <a:p>
              <a:endParaRPr lang="en-US" sz="1200" dirty="0">
                <a:solidFill>
                  <a:srgbClr val="1F497D"/>
                </a:solidFill>
              </a:endParaRPr>
            </a:p>
          </p:txBody>
        </p:sp>
        <p:sp>
          <p:nvSpPr>
            <p:cNvPr id="145" name="Freeform 35">
              <a:extLst>
                <a:ext uri="{FF2B5EF4-FFF2-40B4-BE49-F238E27FC236}">
                  <a16:creationId xmlns:a16="http://schemas.microsoft.com/office/drawing/2014/main" id="{8FC54705-94E6-43C4-B6B4-4F9ADC4C1C4B}"/>
                </a:ext>
              </a:extLst>
            </p:cNvPr>
            <p:cNvSpPr>
              <a:spLocks/>
            </p:cNvSpPr>
            <p:nvPr/>
          </p:nvSpPr>
          <p:spPr bwMode="auto">
            <a:xfrm>
              <a:off x="2019602" y="-1846649"/>
              <a:ext cx="403304" cy="165428"/>
            </a:xfrm>
            <a:custGeom>
              <a:avLst/>
              <a:gdLst>
                <a:gd name="T0" fmla="*/ 0 w 582"/>
                <a:gd name="T1" fmla="*/ 2147483647 h 239"/>
                <a:gd name="T2" fmla="*/ 2147483647 w 582"/>
                <a:gd name="T3" fmla="*/ 2147483647 h 239"/>
                <a:gd name="T4" fmla="*/ 2147483647 w 582"/>
                <a:gd name="T5" fmla="*/ 2147483647 h 239"/>
                <a:gd name="T6" fmla="*/ 2147483647 w 582"/>
                <a:gd name="T7" fmla="*/ 2147483647 h 239"/>
                <a:gd name="T8" fmla="*/ 2147483647 w 582"/>
                <a:gd name="T9" fmla="*/ 2147483647 h 239"/>
                <a:gd name="T10" fmla="*/ 0 w 582"/>
                <a:gd name="T11" fmla="*/ 2147483647 h 239"/>
                <a:gd name="T12" fmla="*/ 0 60000 65536"/>
                <a:gd name="T13" fmla="*/ 0 60000 65536"/>
                <a:gd name="T14" fmla="*/ 0 60000 65536"/>
                <a:gd name="T15" fmla="*/ 0 60000 65536"/>
                <a:gd name="T16" fmla="*/ 0 60000 65536"/>
                <a:gd name="T17" fmla="*/ 0 60000 65536"/>
                <a:gd name="T18" fmla="*/ 0 w 582"/>
                <a:gd name="T19" fmla="*/ 0 h 239"/>
                <a:gd name="T20" fmla="*/ 582 w 582"/>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582" h="239">
                  <a:moveTo>
                    <a:pt x="0" y="206"/>
                  </a:moveTo>
                  <a:cubicBezTo>
                    <a:pt x="33" y="148"/>
                    <a:pt x="156" y="28"/>
                    <a:pt x="289" y="17"/>
                  </a:cubicBezTo>
                  <a:cubicBezTo>
                    <a:pt x="344" y="13"/>
                    <a:pt x="513" y="0"/>
                    <a:pt x="582" y="97"/>
                  </a:cubicBezTo>
                  <a:cubicBezTo>
                    <a:pt x="488" y="32"/>
                    <a:pt x="329" y="47"/>
                    <a:pt x="256" y="91"/>
                  </a:cubicBezTo>
                  <a:cubicBezTo>
                    <a:pt x="145" y="105"/>
                    <a:pt x="69" y="192"/>
                    <a:pt x="31" y="239"/>
                  </a:cubicBezTo>
                  <a:cubicBezTo>
                    <a:pt x="20" y="227"/>
                    <a:pt x="18" y="222"/>
                    <a:pt x="0" y="206"/>
                  </a:cubicBezTo>
                  <a:close/>
                </a:path>
              </a:pathLst>
            </a:custGeom>
            <a:grpFill/>
            <a:ln w="3175">
              <a:noFill/>
              <a:round/>
              <a:headEnd/>
              <a:tailEnd/>
            </a:ln>
          </p:spPr>
          <p:txBody>
            <a:bodyPr/>
            <a:lstStyle/>
            <a:p>
              <a:endParaRPr lang="en-US" sz="1200" dirty="0">
                <a:solidFill>
                  <a:srgbClr val="1F497D"/>
                </a:solidFill>
              </a:endParaRPr>
            </a:p>
          </p:txBody>
        </p:sp>
        <p:sp>
          <p:nvSpPr>
            <p:cNvPr id="146" name="Freeform 36">
              <a:extLst>
                <a:ext uri="{FF2B5EF4-FFF2-40B4-BE49-F238E27FC236}">
                  <a16:creationId xmlns:a16="http://schemas.microsoft.com/office/drawing/2014/main" id="{DD2A2546-C7B4-4CA7-8A42-ADE36A2593F8}"/>
                </a:ext>
              </a:extLst>
            </p:cNvPr>
            <p:cNvSpPr>
              <a:spLocks/>
            </p:cNvSpPr>
            <p:nvPr/>
          </p:nvSpPr>
          <p:spPr bwMode="auto">
            <a:xfrm>
              <a:off x="2045707" y="-1802946"/>
              <a:ext cx="240515" cy="150176"/>
            </a:xfrm>
            <a:custGeom>
              <a:avLst/>
              <a:gdLst>
                <a:gd name="T0" fmla="*/ 0 w 347"/>
                <a:gd name="T1" fmla="*/ 2147483647 h 217"/>
                <a:gd name="T2" fmla="*/ 2147483647 w 347"/>
                <a:gd name="T3" fmla="*/ 2147483647 h 217"/>
                <a:gd name="T4" fmla="*/ 2147483647 w 347"/>
                <a:gd name="T5" fmla="*/ 2147483647 h 217"/>
                <a:gd name="T6" fmla="*/ 2147483647 w 347"/>
                <a:gd name="T7" fmla="*/ 2147483647 h 217"/>
                <a:gd name="T8" fmla="*/ 2147483647 w 347"/>
                <a:gd name="T9" fmla="*/ 2147483647 h 217"/>
                <a:gd name="T10" fmla="*/ 0 w 347"/>
                <a:gd name="T11" fmla="*/ 2147483647 h 217"/>
                <a:gd name="T12" fmla="*/ 0 60000 65536"/>
                <a:gd name="T13" fmla="*/ 0 60000 65536"/>
                <a:gd name="T14" fmla="*/ 0 60000 65536"/>
                <a:gd name="T15" fmla="*/ 0 60000 65536"/>
                <a:gd name="T16" fmla="*/ 0 60000 65536"/>
                <a:gd name="T17" fmla="*/ 0 60000 65536"/>
                <a:gd name="T18" fmla="*/ 0 w 347"/>
                <a:gd name="T19" fmla="*/ 0 h 217"/>
                <a:gd name="T20" fmla="*/ 347 w 347"/>
                <a:gd name="T21" fmla="*/ 217 h 217"/>
              </a:gdLst>
              <a:ahLst/>
              <a:cxnLst>
                <a:cxn ang="T12">
                  <a:pos x="T0" y="T1"/>
                </a:cxn>
                <a:cxn ang="T13">
                  <a:pos x="T2" y="T3"/>
                </a:cxn>
                <a:cxn ang="T14">
                  <a:pos x="T4" y="T5"/>
                </a:cxn>
                <a:cxn ang="T15">
                  <a:pos x="T6" y="T7"/>
                </a:cxn>
                <a:cxn ang="T16">
                  <a:pos x="T8" y="T9"/>
                </a:cxn>
                <a:cxn ang="T17">
                  <a:pos x="T10" y="T11"/>
                </a:cxn>
              </a:cxnLst>
              <a:rect l="T18" t="T19" r="T20" b="T21"/>
              <a:pathLst>
                <a:path w="347" h="217">
                  <a:moveTo>
                    <a:pt x="0" y="184"/>
                  </a:moveTo>
                  <a:cubicBezTo>
                    <a:pt x="8" y="195"/>
                    <a:pt x="16" y="206"/>
                    <a:pt x="23" y="217"/>
                  </a:cubicBezTo>
                  <a:cubicBezTo>
                    <a:pt x="33" y="208"/>
                    <a:pt x="158" y="63"/>
                    <a:pt x="335" y="119"/>
                  </a:cubicBezTo>
                  <a:cubicBezTo>
                    <a:pt x="306" y="89"/>
                    <a:pt x="288" y="78"/>
                    <a:pt x="266" y="78"/>
                  </a:cubicBezTo>
                  <a:cubicBezTo>
                    <a:pt x="269" y="71"/>
                    <a:pt x="294" y="63"/>
                    <a:pt x="347" y="63"/>
                  </a:cubicBezTo>
                  <a:cubicBezTo>
                    <a:pt x="174" y="0"/>
                    <a:pt x="58" y="121"/>
                    <a:pt x="0" y="184"/>
                  </a:cubicBezTo>
                  <a:close/>
                </a:path>
              </a:pathLst>
            </a:custGeom>
            <a:grpFill/>
            <a:ln w="3175">
              <a:noFill/>
              <a:round/>
              <a:headEnd/>
              <a:tailEnd/>
            </a:ln>
          </p:spPr>
          <p:txBody>
            <a:bodyPr/>
            <a:lstStyle/>
            <a:p>
              <a:endParaRPr lang="en-US" sz="1200" dirty="0">
                <a:solidFill>
                  <a:srgbClr val="1F497D"/>
                </a:solidFill>
              </a:endParaRPr>
            </a:p>
          </p:txBody>
        </p:sp>
        <p:sp>
          <p:nvSpPr>
            <p:cNvPr id="147" name="Freeform 37">
              <a:extLst>
                <a:ext uri="{FF2B5EF4-FFF2-40B4-BE49-F238E27FC236}">
                  <a16:creationId xmlns:a16="http://schemas.microsoft.com/office/drawing/2014/main" id="{CFC49C7E-085A-4EE5-AFD0-44EE6C40ED40}"/>
                </a:ext>
              </a:extLst>
            </p:cNvPr>
            <p:cNvSpPr>
              <a:spLocks/>
            </p:cNvSpPr>
            <p:nvPr/>
          </p:nvSpPr>
          <p:spPr bwMode="auto">
            <a:xfrm>
              <a:off x="2238413" y="-1803826"/>
              <a:ext cx="313843" cy="664644"/>
            </a:xfrm>
            <a:custGeom>
              <a:avLst/>
              <a:gdLst>
                <a:gd name="T0" fmla="*/ 0 w 453"/>
                <a:gd name="T1" fmla="*/ 2147483647 h 959"/>
                <a:gd name="T2" fmla="*/ 2147483647 w 453"/>
                <a:gd name="T3" fmla="*/ 2147483647 h 959"/>
                <a:gd name="T4" fmla="*/ 2147483647 w 453"/>
                <a:gd name="T5" fmla="*/ 2147483647 h 959"/>
                <a:gd name="T6" fmla="*/ 2147483647 w 453"/>
                <a:gd name="T7" fmla="*/ 2147483647 h 959"/>
                <a:gd name="T8" fmla="*/ 2147483647 w 453"/>
                <a:gd name="T9" fmla="*/ 2147483647 h 959"/>
                <a:gd name="T10" fmla="*/ 2147483647 w 453"/>
                <a:gd name="T11" fmla="*/ 2147483647 h 959"/>
                <a:gd name="T12" fmla="*/ 2147483647 w 453"/>
                <a:gd name="T13" fmla="*/ 2147483647 h 959"/>
                <a:gd name="T14" fmla="*/ 2147483647 w 453"/>
                <a:gd name="T15" fmla="*/ 2147483647 h 959"/>
                <a:gd name="T16" fmla="*/ 0 w 453"/>
                <a:gd name="T17" fmla="*/ 2147483647 h 9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3"/>
                <a:gd name="T28" fmla="*/ 0 h 959"/>
                <a:gd name="T29" fmla="*/ 453 w 453"/>
                <a:gd name="T30" fmla="*/ 959 h 9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3" h="959">
                  <a:moveTo>
                    <a:pt x="0" y="25"/>
                  </a:moveTo>
                  <a:cubicBezTo>
                    <a:pt x="16" y="9"/>
                    <a:pt x="154" y="0"/>
                    <a:pt x="193" y="16"/>
                  </a:cubicBezTo>
                  <a:cubicBezTo>
                    <a:pt x="291" y="43"/>
                    <a:pt x="393" y="136"/>
                    <a:pt x="411" y="262"/>
                  </a:cubicBezTo>
                  <a:cubicBezTo>
                    <a:pt x="453" y="549"/>
                    <a:pt x="323" y="664"/>
                    <a:pt x="342" y="959"/>
                  </a:cubicBezTo>
                  <a:cubicBezTo>
                    <a:pt x="291" y="861"/>
                    <a:pt x="290" y="793"/>
                    <a:pt x="300" y="707"/>
                  </a:cubicBezTo>
                  <a:cubicBezTo>
                    <a:pt x="249" y="747"/>
                    <a:pt x="213" y="783"/>
                    <a:pt x="197" y="861"/>
                  </a:cubicBezTo>
                  <a:cubicBezTo>
                    <a:pt x="166" y="728"/>
                    <a:pt x="272" y="671"/>
                    <a:pt x="313" y="553"/>
                  </a:cubicBezTo>
                  <a:cubicBezTo>
                    <a:pt x="358" y="426"/>
                    <a:pt x="338" y="305"/>
                    <a:pt x="317" y="240"/>
                  </a:cubicBezTo>
                  <a:cubicBezTo>
                    <a:pt x="278" y="119"/>
                    <a:pt x="190" y="24"/>
                    <a:pt x="0" y="25"/>
                  </a:cubicBezTo>
                  <a:close/>
                </a:path>
              </a:pathLst>
            </a:custGeom>
            <a:grpFill/>
            <a:ln w="3175">
              <a:noFill/>
              <a:round/>
              <a:headEnd/>
              <a:tailEnd/>
            </a:ln>
          </p:spPr>
          <p:txBody>
            <a:bodyPr/>
            <a:lstStyle/>
            <a:p>
              <a:endParaRPr lang="en-US" sz="1200" dirty="0">
                <a:solidFill>
                  <a:srgbClr val="1F497D"/>
                </a:solidFill>
              </a:endParaRPr>
            </a:p>
          </p:txBody>
        </p:sp>
        <p:sp>
          <p:nvSpPr>
            <p:cNvPr id="148" name="Freeform 38">
              <a:extLst>
                <a:ext uri="{FF2B5EF4-FFF2-40B4-BE49-F238E27FC236}">
                  <a16:creationId xmlns:a16="http://schemas.microsoft.com/office/drawing/2014/main" id="{51AE8489-2BC1-43EC-8FC6-B8A0322E6350}"/>
                </a:ext>
              </a:extLst>
            </p:cNvPr>
            <p:cNvSpPr>
              <a:spLocks/>
            </p:cNvSpPr>
            <p:nvPr/>
          </p:nvSpPr>
          <p:spPr bwMode="auto">
            <a:xfrm>
              <a:off x="2202335" y="-1773321"/>
              <a:ext cx="253128" cy="367226"/>
            </a:xfrm>
            <a:custGeom>
              <a:avLst/>
              <a:gdLst>
                <a:gd name="T0" fmla="*/ 2147483647 w 365"/>
                <a:gd name="T1" fmla="*/ 2147483647 h 530"/>
                <a:gd name="T2" fmla="*/ 2147483647 w 365"/>
                <a:gd name="T3" fmla="*/ 2147483647 h 530"/>
                <a:gd name="T4" fmla="*/ 2147483647 w 365"/>
                <a:gd name="T5" fmla="*/ 2147483647 h 530"/>
                <a:gd name="T6" fmla="*/ 2147483647 w 365"/>
                <a:gd name="T7" fmla="*/ 2147483647 h 530"/>
                <a:gd name="T8" fmla="*/ 0 w 365"/>
                <a:gd name="T9" fmla="*/ 2147483647 h 530"/>
                <a:gd name="T10" fmla="*/ 2147483647 w 365"/>
                <a:gd name="T11" fmla="*/ 2147483647 h 530"/>
                <a:gd name="T12" fmla="*/ 2147483647 w 365"/>
                <a:gd name="T13" fmla="*/ 2147483647 h 530"/>
                <a:gd name="T14" fmla="*/ 2147483647 w 365"/>
                <a:gd name="T15" fmla="*/ 2147483647 h 530"/>
                <a:gd name="T16" fmla="*/ 2147483647 w 365"/>
                <a:gd name="T17" fmla="*/ 2147483647 h 530"/>
                <a:gd name="T18" fmla="*/ 2147483647 w 365"/>
                <a:gd name="T19" fmla="*/ 0 h 530"/>
                <a:gd name="T20" fmla="*/ 2147483647 w 365"/>
                <a:gd name="T21" fmla="*/ 2147483647 h 530"/>
                <a:gd name="T22" fmla="*/ 2147483647 w 365"/>
                <a:gd name="T23" fmla="*/ 2147483647 h 5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5"/>
                <a:gd name="T37" fmla="*/ 0 h 530"/>
                <a:gd name="T38" fmla="*/ 365 w 365"/>
                <a:gd name="T39" fmla="*/ 530 h 5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5" h="530">
                  <a:moveTo>
                    <a:pt x="82" y="35"/>
                  </a:moveTo>
                  <a:cubicBezTo>
                    <a:pt x="109" y="46"/>
                    <a:pt x="122" y="68"/>
                    <a:pt x="145" y="98"/>
                  </a:cubicBezTo>
                  <a:cubicBezTo>
                    <a:pt x="189" y="142"/>
                    <a:pt x="239" y="188"/>
                    <a:pt x="245" y="246"/>
                  </a:cubicBezTo>
                  <a:cubicBezTo>
                    <a:pt x="254" y="337"/>
                    <a:pt x="229" y="398"/>
                    <a:pt x="189" y="430"/>
                  </a:cubicBezTo>
                  <a:cubicBezTo>
                    <a:pt x="147" y="461"/>
                    <a:pt x="98" y="475"/>
                    <a:pt x="0" y="448"/>
                  </a:cubicBezTo>
                  <a:cubicBezTo>
                    <a:pt x="55" y="493"/>
                    <a:pt x="77" y="493"/>
                    <a:pt x="119" y="494"/>
                  </a:cubicBezTo>
                  <a:cubicBezTo>
                    <a:pt x="161" y="496"/>
                    <a:pt x="230" y="480"/>
                    <a:pt x="304" y="396"/>
                  </a:cubicBezTo>
                  <a:cubicBezTo>
                    <a:pt x="316" y="485"/>
                    <a:pt x="232" y="526"/>
                    <a:pt x="235" y="526"/>
                  </a:cubicBezTo>
                  <a:cubicBezTo>
                    <a:pt x="239" y="530"/>
                    <a:pt x="365" y="518"/>
                    <a:pt x="365" y="315"/>
                  </a:cubicBezTo>
                  <a:cubicBezTo>
                    <a:pt x="365" y="136"/>
                    <a:pt x="242" y="16"/>
                    <a:pt x="121" y="0"/>
                  </a:cubicBezTo>
                  <a:cubicBezTo>
                    <a:pt x="173" y="19"/>
                    <a:pt x="177" y="46"/>
                    <a:pt x="176" y="65"/>
                  </a:cubicBezTo>
                  <a:cubicBezTo>
                    <a:pt x="147" y="31"/>
                    <a:pt x="115" y="35"/>
                    <a:pt x="82" y="35"/>
                  </a:cubicBezTo>
                  <a:close/>
                </a:path>
              </a:pathLst>
            </a:custGeom>
            <a:grpFill/>
            <a:ln w="3175">
              <a:noFill/>
              <a:round/>
              <a:headEnd/>
              <a:tailEnd/>
            </a:ln>
          </p:spPr>
          <p:txBody>
            <a:bodyPr/>
            <a:lstStyle/>
            <a:p>
              <a:endParaRPr lang="en-US" sz="1200" dirty="0">
                <a:solidFill>
                  <a:srgbClr val="1F497D"/>
                </a:solidFill>
              </a:endParaRPr>
            </a:p>
          </p:txBody>
        </p:sp>
        <p:sp>
          <p:nvSpPr>
            <p:cNvPr id="149" name="Freeform 39">
              <a:extLst>
                <a:ext uri="{FF2B5EF4-FFF2-40B4-BE49-F238E27FC236}">
                  <a16:creationId xmlns:a16="http://schemas.microsoft.com/office/drawing/2014/main" id="{149774BF-07AB-49EE-A911-ADD9A38885BB}"/>
                </a:ext>
              </a:extLst>
            </p:cNvPr>
            <p:cNvSpPr>
              <a:spLocks/>
            </p:cNvSpPr>
            <p:nvPr/>
          </p:nvSpPr>
          <p:spPr bwMode="auto">
            <a:xfrm>
              <a:off x="2068585" y="-1725512"/>
              <a:ext cx="311790" cy="259874"/>
            </a:xfrm>
            <a:custGeom>
              <a:avLst/>
              <a:gdLst>
                <a:gd name="T0" fmla="*/ 0 w 450"/>
                <a:gd name="T1" fmla="*/ 2147483647 h 375"/>
                <a:gd name="T2" fmla="*/ 2147483647 w 450"/>
                <a:gd name="T3" fmla="*/ 2147483647 h 375"/>
                <a:gd name="T4" fmla="*/ 2147483647 w 450"/>
                <a:gd name="T5" fmla="*/ 2147483647 h 375"/>
                <a:gd name="T6" fmla="*/ 2147483647 w 450"/>
                <a:gd name="T7" fmla="*/ 2147483647 h 375"/>
                <a:gd name="T8" fmla="*/ 2147483647 w 450"/>
                <a:gd name="T9" fmla="*/ 2147483647 h 375"/>
                <a:gd name="T10" fmla="*/ 2147483647 w 450"/>
                <a:gd name="T11" fmla="*/ 2147483647 h 375"/>
                <a:gd name="T12" fmla="*/ 2147483647 w 450"/>
                <a:gd name="T13" fmla="*/ 2147483647 h 375"/>
                <a:gd name="T14" fmla="*/ 2147483647 w 450"/>
                <a:gd name="T15" fmla="*/ 2147483647 h 375"/>
                <a:gd name="T16" fmla="*/ 2147483647 w 450"/>
                <a:gd name="T17" fmla="*/ 2147483647 h 375"/>
                <a:gd name="T18" fmla="*/ 2147483647 w 450"/>
                <a:gd name="T19" fmla="*/ 2147483647 h 375"/>
                <a:gd name="T20" fmla="*/ 2147483647 w 450"/>
                <a:gd name="T21" fmla="*/ 2147483647 h 375"/>
                <a:gd name="T22" fmla="*/ 2147483647 w 450"/>
                <a:gd name="T23" fmla="*/ 2147483647 h 375"/>
                <a:gd name="T24" fmla="*/ 2147483647 w 450"/>
                <a:gd name="T25" fmla="*/ 2147483647 h 375"/>
                <a:gd name="T26" fmla="*/ 2147483647 w 450"/>
                <a:gd name="T27" fmla="*/ 2147483647 h 375"/>
                <a:gd name="T28" fmla="*/ 2147483647 w 450"/>
                <a:gd name="T29" fmla="*/ 2147483647 h 375"/>
                <a:gd name="T30" fmla="*/ 0 w 450"/>
                <a:gd name="T31" fmla="*/ 2147483647 h 3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0"/>
                <a:gd name="T49" fmla="*/ 0 h 375"/>
                <a:gd name="T50" fmla="*/ 450 w 450"/>
                <a:gd name="T51" fmla="*/ 375 h 3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0" h="375">
                  <a:moveTo>
                    <a:pt x="0" y="114"/>
                  </a:moveTo>
                  <a:cubicBezTo>
                    <a:pt x="51" y="64"/>
                    <a:pt x="133" y="21"/>
                    <a:pt x="199" y="14"/>
                  </a:cubicBezTo>
                  <a:cubicBezTo>
                    <a:pt x="343" y="0"/>
                    <a:pt x="445" y="169"/>
                    <a:pt x="423" y="248"/>
                  </a:cubicBezTo>
                  <a:cubicBezTo>
                    <a:pt x="411" y="220"/>
                    <a:pt x="400" y="204"/>
                    <a:pt x="384" y="203"/>
                  </a:cubicBezTo>
                  <a:cubicBezTo>
                    <a:pt x="450" y="319"/>
                    <a:pt x="344" y="372"/>
                    <a:pt x="314" y="375"/>
                  </a:cubicBezTo>
                  <a:cubicBezTo>
                    <a:pt x="334" y="349"/>
                    <a:pt x="339" y="279"/>
                    <a:pt x="325" y="257"/>
                  </a:cubicBezTo>
                  <a:cubicBezTo>
                    <a:pt x="298" y="282"/>
                    <a:pt x="287" y="306"/>
                    <a:pt x="252" y="305"/>
                  </a:cubicBezTo>
                  <a:cubicBezTo>
                    <a:pt x="288" y="280"/>
                    <a:pt x="278" y="270"/>
                    <a:pt x="291" y="253"/>
                  </a:cubicBezTo>
                  <a:cubicBezTo>
                    <a:pt x="271" y="257"/>
                    <a:pt x="241" y="287"/>
                    <a:pt x="187" y="287"/>
                  </a:cubicBezTo>
                  <a:cubicBezTo>
                    <a:pt x="228" y="268"/>
                    <a:pt x="219" y="205"/>
                    <a:pt x="218" y="187"/>
                  </a:cubicBezTo>
                  <a:cubicBezTo>
                    <a:pt x="196" y="194"/>
                    <a:pt x="197" y="220"/>
                    <a:pt x="176" y="242"/>
                  </a:cubicBezTo>
                  <a:cubicBezTo>
                    <a:pt x="182" y="215"/>
                    <a:pt x="177" y="210"/>
                    <a:pt x="176" y="194"/>
                  </a:cubicBezTo>
                  <a:cubicBezTo>
                    <a:pt x="155" y="230"/>
                    <a:pt x="127" y="236"/>
                    <a:pt x="115" y="227"/>
                  </a:cubicBezTo>
                  <a:cubicBezTo>
                    <a:pt x="135" y="212"/>
                    <a:pt x="128" y="176"/>
                    <a:pt x="118" y="168"/>
                  </a:cubicBezTo>
                  <a:cubicBezTo>
                    <a:pt x="95" y="150"/>
                    <a:pt x="57" y="157"/>
                    <a:pt x="34" y="183"/>
                  </a:cubicBezTo>
                  <a:cubicBezTo>
                    <a:pt x="27" y="161"/>
                    <a:pt x="11" y="132"/>
                    <a:pt x="0" y="114"/>
                  </a:cubicBezTo>
                  <a:close/>
                </a:path>
              </a:pathLst>
            </a:custGeom>
            <a:grpFill/>
            <a:ln w="3175">
              <a:noFill/>
              <a:round/>
              <a:headEnd/>
              <a:tailEnd/>
            </a:ln>
          </p:spPr>
          <p:txBody>
            <a:bodyPr/>
            <a:lstStyle/>
            <a:p>
              <a:endParaRPr lang="en-US" sz="1200" dirty="0">
                <a:solidFill>
                  <a:srgbClr val="1F497D"/>
                </a:solidFill>
              </a:endParaRPr>
            </a:p>
          </p:txBody>
        </p:sp>
        <p:sp>
          <p:nvSpPr>
            <p:cNvPr id="150" name="Freeform 40">
              <a:extLst>
                <a:ext uri="{FF2B5EF4-FFF2-40B4-BE49-F238E27FC236}">
                  <a16:creationId xmlns:a16="http://schemas.microsoft.com/office/drawing/2014/main" id="{5AE072BE-C985-4CC6-907A-725C9A7C1815}"/>
                </a:ext>
              </a:extLst>
            </p:cNvPr>
            <p:cNvSpPr>
              <a:spLocks/>
            </p:cNvSpPr>
            <p:nvPr/>
          </p:nvSpPr>
          <p:spPr bwMode="auto">
            <a:xfrm>
              <a:off x="2150419" y="-1460064"/>
              <a:ext cx="244035" cy="280113"/>
            </a:xfrm>
            <a:custGeom>
              <a:avLst/>
              <a:gdLst>
                <a:gd name="T0" fmla="*/ 2147483647 w 352"/>
                <a:gd name="T1" fmla="*/ 2147483647 h 404"/>
                <a:gd name="T2" fmla="*/ 2147483647 w 352"/>
                <a:gd name="T3" fmla="*/ 2147483647 h 404"/>
                <a:gd name="T4" fmla="*/ 2147483647 w 352"/>
                <a:gd name="T5" fmla="*/ 0 h 404"/>
                <a:gd name="T6" fmla="*/ 2147483647 w 352"/>
                <a:gd name="T7" fmla="*/ 2147483647 h 404"/>
                <a:gd name="T8" fmla="*/ 2147483647 w 352"/>
                <a:gd name="T9" fmla="*/ 2147483647 h 404"/>
                <a:gd name="T10" fmla="*/ 2147483647 w 352"/>
                <a:gd name="T11" fmla="*/ 2147483647 h 404"/>
                <a:gd name="T12" fmla="*/ 2147483647 w 352"/>
                <a:gd name="T13" fmla="*/ 2147483647 h 404"/>
                <a:gd name="T14" fmla="*/ 2147483647 w 352"/>
                <a:gd name="T15" fmla="*/ 2147483647 h 404"/>
                <a:gd name="T16" fmla="*/ 2147483647 w 352"/>
                <a:gd name="T17" fmla="*/ 2147483647 h 404"/>
                <a:gd name="T18" fmla="*/ 2147483647 w 352"/>
                <a:gd name="T19" fmla="*/ 2147483647 h 404"/>
                <a:gd name="T20" fmla="*/ 2147483647 w 352"/>
                <a:gd name="T21" fmla="*/ 2147483647 h 404"/>
                <a:gd name="T22" fmla="*/ 0 w 352"/>
                <a:gd name="T23" fmla="*/ 2147483647 h 404"/>
                <a:gd name="T24" fmla="*/ 2147483647 w 352"/>
                <a:gd name="T25" fmla="*/ 2147483647 h 404"/>
                <a:gd name="T26" fmla="*/ 2147483647 w 352"/>
                <a:gd name="T27" fmla="*/ 2147483647 h 4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2"/>
                <a:gd name="T43" fmla="*/ 0 h 404"/>
                <a:gd name="T44" fmla="*/ 352 w 352"/>
                <a:gd name="T45" fmla="*/ 404 h 4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2" h="404">
                  <a:moveTo>
                    <a:pt x="14" y="120"/>
                  </a:moveTo>
                  <a:cubicBezTo>
                    <a:pt x="71" y="116"/>
                    <a:pt x="104" y="104"/>
                    <a:pt x="146" y="59"/>
                  </a:cubicBezTo>
                  <a:cubicBezTo>
                    <a:pt x="230" y="64"/>
                    <a:pt x="280" y="54"/>
                    <a:pt x="352" y="0"/>
                  </a:cubicBezTo>
                  <a:cubicBezTo>
                    <a:pt x="350" y="25"/>
                    <a:pt x="298" y="71"/>
                    <a:pt x="276" y="78"/>
                  </a:cubicBezTo>
                  <a:cubicBezTo>
                    <a:pt x="290" y="86"/>
                    <a:pt x="304" y="95"/>
                    <a:pt x="318" y="89"/>
                  </a:cubicBezTo>
                  <a:cubicBezTo>
                    <a:pt x="299" y="127"/>
                    <a:pt x="287" y="165"/>
                    <a:pt x="284" y="259"/>
                  </a:cubicBezTo>
                  <a:cubicBezTo>
                    <a:pt x="268" y="233"/>
                    <a:pt x="263" y="191"/>
                    <a:pt x="270" y="135"/>
                  </a:cubicBezTo>
                  <a:cubicBezTo>
                    <a:pt x="240" y="146"/>
                    <a:pt x="241" y="248"/>
                    <a:pt x="241" y="248"/>
                  </a:cubicBezTo>
                  <a:cubicBezTo>
                    <a:pt x="231" y="216"/>
                    <a:pt x="229" y="225"/>
                    <a:pt x="234" y="163"/>
                  </a:cubicBezTo>
                  <a:cubicBezTo>
                    <a:pt x="194" y="208"/>
                    <a:pt x="178" y="276"/>
                    <a:pt x="173" y="404"/>
                  </a:cubicBezTo>
                  <a:cubicBezTo>
                    <a:pt x="126" y="339"/>
                    <a:pt x="156" y="208"/>
                    <a:pt x="167" y="163"/>
                  </a:cubicBezTo>
                  <a:cubicBezTo>
                    <a:pt x="144" y="189"/>
                    <a:pt x="46" y="242"/>
                    <a:pt x="0" y="194"/>
                  </a:cubicBezTo>
                  <a:cubicBezTo>
                    <a:pt x="39" y="191"/>
                    <a:pt x="96" y="165"/>
                    <a:pt x="123" y="120"/>
                  </a:cubicBezTo>
                  <a:cubicBezTo>
                    <a:pt x="72" y="131"/>
                    <a:pt x="37" y="139"/>
                    <a:pt x="14" y="120"/>
                  </a:cubicBezTo>
                  <a:close/>
                </a:path>
              </a:pathLst>
            </a:custGeom>
            <a:grpFill/>
            <a:ln w="3175">
              <a:noFill/>
              <a:round/>
              <a:headEnd/>
              <a:tailEnd/>
            </a:ln>
          </p:spPr>
          <p:txBody>
            <a:bodyPr/>
            <a:lstStyle/>
            <a:p>
              <a:endParaRPr lang="en-US" sz="1200" dirty="0">
                <a:solidFill>
                  <a:srgbClr val="1F497D"/>
                </a:solidFill>
              </a:endParaRPr>
            </a:p>
          </p:txBody>
        </p:sp>
        <p:sp>
          <p:nvSpPr>
            <p:cNvPr id="151" name="Freeform 41">
              <a:extLst>
                <a:ext uri="{FF2B5EF4-FFF2-40B4-BE49-F238E27FC236}">
                  <a16:creationId xmlns:a16="http://schemas.microsoft.com/office/drawing/2014/main" id="{1FE68DE6-0CC8-4CE4-B679-8C7ED6092E13}"/>
                </a:ext>
              </a:extLst>
            </p:cNvPr>
            <p:cNvSpPr>
              <a:spLocks/>
            </p:cNvSpPr>
            <p:nvPr/>
          </p:nvSpPr>
          <p:spPr bwMode="auto">
            <a:xfrm>
              <a:off x="2094983" y="-1604960"/>
              <a:ext cx="99726" cy="120551"/>
            </a:xfrm>
            <a:custGeom>
              <a:avLst/>
              <a:gdLst>
                <a:gd name="T0" fmla="*/ 0 w 144"/>
                <a:gd name="T1" fmla="*/ 2147483647 h 174"/>
                <a:gd name="T2" fmla="*/ 2147483647 w 144"/>
                <a:gd name="T3" fmla="*/ 2147483647 h 174"/>
                <a:gd name="T4" fmla="*/ 2147483647 w 144"/>
                <a:gd name="T5" fmla="*/ 2147483647 h 174"/>
                <a:gd name="T6" fmla="*/ 2147483647 w 144"/>
                <a:gd name="T7" fmla="*/ 2147483647 h 174"/>
                <a:gd name="T8" fmla="*/ 2147483647 w 144"/>
                <a:gd name="T9" fmla="*/ 2147483647 h 174"/>
                <a:gd name="T10" fmla="*/ 0 w 144"/>
                <a:gd name="T11" fmla="*/ 2147483647 h 174"/>
                <a:gd name="T12" fmla="*/ 0 60000 65536"/>
                <a:gd name="T13" fmla="*/ 0 60000 65536"/>
                <a:gd name="T14" fmla="*/ 0 60000 65536"/>
                <a:gd name="T15" fmla="*/ 0 60000 65536"/>
                <a:gd name="T16" fmla="*/ 0 60000 65536"/>
                <a:gd name="T17" fmla="*/ 0 60000 65536"/>
                <a:gd name="T18" fmla="*/ 0 w 144"/>
                <a:gd name="T19" fmla="*/ 0 h 174"/>
                <a:gd name="T20" fmla="*/ 144 w 144"/>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144" h="174">
                  <a:moveTo>
                    <a:pt x="0" y="24"/>
                  </a:moveTo>
                  <a:cubicBezTo>
                    <a:pt x="20" y="145"/>
                    <a:pt x="73" y="162"/>
                    <a:pt x="144" y="174"/>
                  </a:cubicBezTo>
                  <a:cubicBezTo>
                    <a:pt x="73" y="131"/>
                    <a:pt x="40" y="77"/>
                    <a:pt x="25" y="40"/>
                  </a:cubicBezTo>
                  <a:cubicBezTo>
                    <a:pt x="45" y="45"/>
                    <a:pt x="50" y="34"/>
                    <a:pt x="73" y="29"/>
                  </a:cubicBezTo>
                  <a:cubicBezTo>
                    <a:pt x="74" y="16"/>
                    <a:pt x="70" y="2"/>
                    <a:pt x="57" y="1"/>
                  </a:cubicBezTo>
                  <a:cubicBezTo>
                    <a:pt x="27" y="0"/>
                    <a:pt x="17" y="10"/>
                    <a:pt x="0" y="24"/>
                  </a:cubicBezTo>
                  <a:close/>
                </a:path>
              </a:pathLst>
            </a:custGeom>
            <a:grpFill/>
            <a:ln w="3175">
              <a:noFill/>
              <a:round/>
              <a:headEnd/>
              <a:tailEnd/>
            </a:ln>
          </p:spPr>
          <p:txBody>
            <a:bodyPr/>
            <a:lstStyle/>
            <a:p>
              <a:endParaRPr lang="en-US" sz="1200" dirty="0">
                <a:solidFill>
                  <a:srgbClr val="1F497D"/>
                </a:solidFill>
              </a:endParaRPr>
            </a:p>
          </p:txBody>
        </p:sp>
      </p:grpSp>
    </p:spTree>
    <p:extLst>
      <p:ext uri="{BB962C8B-B14F-4D97-AF65-F5344CB8AC3E}">
        <p14:creationId xmlns:p14="http://schemas.microsoft.com/office/powerpoint/2010/main" val="275772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9F7197A-3CDD-4983-80DF-F69A9F4AA045}"/>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SEXE CHAT</a:t>
            </a:r>
          </a:p>
        </p:txBody>
      </p:sp>
      <p:sp>
        <p:nvSpPr>
          <p:cNvPr id="22" name="Rectangle 21">
            <a:extLst>
              <a:ext uri="{FF2B5EF4-FFF2-40B4-BE49-F238E27FC236}">
                <a16:creationId xmlns:a16="http://schemas.microsoft.com/office/drawing/2014/main" id="{246D07F9-00CC-44D1-A7F9-540176883396}"/>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50 %</a:t>
            </a:r>
          </a:p>
        </p:txBody>
      </p:sp>
      <p:sp>
        <p:nvSpPr>
          <p:cNvPr id="27" name="Rectangle 26">
            <a:extLst>
              <a:ext uri="{FF2B5EF4-FFF2-40B4-BE49-F238E27FC236}">
                <a16:creationId xmlns:a16="http://schemas.microsoft.com/office/drawing/2014/main" id="{C6570993-A6DA-4BFE-93DA-85874922A530}"/>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50 %</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369332"/>
          </a:xfrm>
        </p:spPr>
        <p:txBody>
          <a:bodyPr/>
          <a:lstStyle/>
          <a:p>
            <a:r>
              <a:rPr lang="fr-BE" dirty="0"/>
              <a:t>Base :	Échantillon total chats Wallonie (n=</a:t>
            </a:r>
            <a:r>
              <a:rPr lang="nl-BE" dirty="0"/>
              <a:t> 627</a:t>
            </a:r>
            <a:r>
              <a:rPr lang="fr-BE" dirty="0"/>
              <a:t>)</a:t>
            </a:r>
          </a:p>
          <a:p>
            <a:pPr marL="534988" indent="-534988"/>
            <a:r>
              <a:rPr lang="fr-BE" dirty="0"/>
              <a:t>Question :	Q5. </a:t>
            </a:r>
            <a:r>
              <a:rPr lang="fr-FR" dirty="0"/>
              <a:t>Votre chat(te) est-il/elle un chat de race ?</a:t>
            </a:r>
            <a:r>
              <a:rPr lang="fr-BE" dirty="0"/>
              <a:t> / Q2 </a:t>
            </a:r>
            <a:r>
              <a:rPr lang="fr-FR" dirty="0"/>
              <a:t>Quel est le sexe de votre chat ?</a:t>
            </a:r>
            <a:r>
              <a:rPr lang="fr-BE" dirty="0"/>
              <a:t> /  Q6. </a:t>
            </a:r>
            <a:r>
              <a:rPr lang="fr-FR" dirty="0"/>
              <a:t>Votre chat(te) peut-il/elle aller à l’extérieur ?</a:t>
            </a:r>
            <a:r>
              <a:rPr lang="fr-BE" dirty="0"/>
              <a:t> / Q3. </a:t>
            </a:r>
            <a:r>
              <a:rPr lang="fr-FR" dirty="0"/>
              <a:t>Quel âge a votre chat(te) ?</a:t>
            </a:r>
            <a:r>
              <a:rPr lang="fr-BE" dirty="0"/>
              <a:t> / Q4. </a:t>
            </a:r>
            <a:r>
              <a:rPr lang="fr-FR" dirty="0"/>
              <a:t>Où vous êtes-vous procuré(e) votre chat(te) ?</a:t>
            </a:r>
            <a:r>
              <a:rPr lang="fr-BE" dirty="0"/>
              <a:t>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8</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691028"/>
            <a:ext cx="11376023" cy="387798"/>
          </a:xfrm>
        </p:spPr>
        <p:txBody>
          <a:bodyPr/>
          <a:lstStyle/>
          <a:p>
            <a:r>
              <a:rPr lang="fr-BE" dirty="0"/>
              <a:t>Profil de l'échantillon : LES CHATS</a:t>
            </a:r>
            <a:endParaRPr lang="nl-BE" dirty="0"/>
          </a:p>
        </p:txBody>
      </p:sp>
      <p:sp>
        <p:nvSpPr>
          <p:cNvPr id="23" name="Rectangle 22">
            <a:extLst>
              <a:ext uri="{FF2B5EF4-FFF2-40B4-BE49-F238E27FC236}">
                <a16:creationId xmlns:a16="http://schemas.microsoft.com/office/drawing/2014/main" id="{F234BA90-2851-41E1-A7FE-C760F3DA84FF}"/>
              </a:ext>
            </a:extLst>
          </p:cNvPr>
          <p:cNvSpPr/>
          <p:nvPr/>
        </p:nvSpPr>
        <p:spPr>
          <a:xfrm>
            <a:off x="2322246" y="1493390"/>
            <a:ext cx="5652000"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ÂGE CHAT</a:t>
            </a:r>
          </a:p>
        </p:txBody>
      </p:sp>
      <p:sp>
        <p:nvSpPr>
          <p:cNvPr id="24" name="Rectangle 23">
            <a:extLst>
              <a:ext uri="{FF2B5EF4-FFF2-40B4-BE49-F238E27FC236}">
                <a16:creationId xmlns:a16="http://schemas.microsoft.com/office/drawing/2014/main" id="{8269CE19-1051-403A-8CF9-E5A43BCC73DE}"/>
              </a:ext>
            </a:extLst>
          </p:cNvPr>
          <p:cNvSpPr/>
          <p:nvPr/>
        </p:nvSpPr>
        <p:spPr>
          <a:xfrm>
            <a:off x="8054719" y="1493390"/>
            <a:ext cx="3729291" cy="442004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PROVENANCE CHAT</a:t>
            </a:r>
          </a:p>
        </p:txBody>
      </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3678227771"/>
              </p:ext>
            </p:extLst>
          </p:nvPr>
        </p:nvGraphicFramePr>
        <p:xfrm>
          <a:off x="2412282" y="1493391"/>
          <a:ext cx="5502719" cy="19082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7" name="Table 46">
            <a:extLst>
              <a:ext uri="{FF2B5EF4-FFF2-40B4-BE49-F238E27FC236}">
                <a16:creationId xmlns:a16="http://schemas.microsoft.com/office/drawing/2014/main" id="{E18A6AFB-5A9B-4750-8606-F3D11B31DF7B}"/>
              </a:ext>
            </a:extLst>
          </p:cNvPr>
          <p:cNvGraphicFramePr>
            <a:graphicFrameLocks noGrp="1"/>
          </p:cNvGraphicFramePr>
          <p:nvPr>
            <p:extLst>
              <p:ext uri="{D42A27DB-BD31-4B8C-83A1-F6EECF244321}">
                <p14:modId xmlns:p14="http://schemas.microsoft.com/office/powerpoint/2010/main" val="2027256391"/>
              </p:ext>
            </p:extLst>
          </p:nvPr>
        </p:nvGraphicFramePr>
        <p:xfrm>
          <a:off x="2405896" y="3439986"/>
          <a:ext cx="5484700" cy="217371"/>
        </p:xfrm>
        <a:graphic>
          <a:graphicData uri="http://schemas.openxmlformats.org/drawingml/2006/table">
            <a:tbl>
              <a:tblPr firstRow="1" bandRow="1">
                <a:tableStyleId>{5C22544A-7EE6-4342-B048-85BDC9FD1C3A}</a:tableStyleId>
              </a:tblPr>
              <a:tblGrid>
                <a:gridCol w="1371175">
                  <a:extLst>
                    <a:ext uri="{9D8B030D-6E8A-4147-A177-3AD203B41FA5}">
                      <a16:colId xmlns:a16="http://schemas.microsoft.com/office/drawing/2014/main" val="20000"/>
                    </a:ext>
                  </a:extLst>
                </a:gridCol>
                <a:gridCol w="1371175">
                  <a:extLst>
                    <a:ext uri="{9D8B030D-6E8A-4147-A177-3AD203B41FA5}">
                      <a16:colId xmlns:a16="http://schemas.microsoft.com/office/drawing/2014/main" val="20001"/>
                    </a:ext>
                  </a:extLst>
                </a:gridCol>
                <a:gridCol w="1371175">
                  <a:extLst>
                    <a:ext uri="{9D8B030D-6E8A-4147-A177-3AD203B41FA5}">
                      <a16:colId xmlns:a16="http://schemas.microsoft.com/office/drawing/2014/main" val="20002"/>
                    </a:ext>
                  </a:extLst>
                </a:gridCol>
                <a:gridCol w="1371175">
                  <a:extLst>
                    <a:ext uri="{9D8B030D-6E8A-4147-A177-3AD203B41FA5}">
                      <a16:colId xmlns:a16="http://schemas.microsoft.com/office/drawing/2014/main" val="20003"/>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0-3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4-6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7-10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&gt; 10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49" name="Rounded Rectangle 79">
            <a:extLst>
              <a:ext uri="{FF2B5EF4-FFF2-40B4-BE49-F238E27FC236}">
                <a16:creationId xmlns:a16="http://schemas.microsoft.com/office/drawing/2014/main" id="{25D73AA8-2FB0-4720-B6E7-275BBAB48A37}"/>
              </a:ext>
            </a:extLst>
          </p:cNvPr>
          <p:cNvSpPr/>
          <p:nvPr/>
        </p:nvSpPr>
        <p:spPr bwMode="auto">
          <a:xfrm>
            <a:off x="5895975" y="1576380"/>
            <a:ext cx="1967035" cy="41289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108000" tIns="36000" rIns="0" bIns="36000" anchor="ctr" anchorCtr="0"/>
          <a:lstStyle/>
          <a:p>
            <a:pPr>
              <a:defRPr/>
            </a:pPr>
            <a:r>
              <a:rPr lang="nl-BE" sz="1000" i="1" dirty="0" err="1">
                <a:solidFill>
                  <a:schemeClr val="bg2"/>
                </a:solidFill>
                <a:latin typeface="+mj-lt"/>
              </a:rPr>
              <a:t>Âge</a:t>
            </a:r>
            <a:r>
              <a:rPr lang="nl-BE" sz="1000" i="1" dirty="0">
                <a:solidFill>
                  <a:schemeClr val="bg2"/>
                </a:solidFill>
                <a:latin typeface="+mj-lt"/>
              </a:rPr>
              <a:t> </a:t>
            </a:r>
            <a:r>
              <a:rPr lang="nl-BE" sz="1000" i="1" dirty="0" err="1">
                <a:solidFill>
                  <a:schemeClr val="bg2"/>
                </a:solidFill>
                <a:latin typeface="+mj-lt"/>
              </a:rPr>
              <a:t>moyen</a:t>
            </a:r>
            <a:r>
              <a:rPr lang="nl-BE" sz="1000" i="1" dirty="0">
                <a:solidFill>
                  <a:schemeClr val="bg2"/>
                </a:solidFill>
                <a:latin typeface="+mj-lt"/>
              </a:rPr>
              <a:t> chat :</a:t>
            </a:r>
            <a:br>
              <a:rPr lang="nl-BE" sz="1000" i="1" dirty="0">
                <a:solidFill>
                  <a:schemeClr val="bg2"/>
                </a:solidFill>
                <a:latin typeface="+mj-lt"/>
              </a:rPr>
            </a:br>
            <a:r>
              <a:rPr lang="nl-BE" sz="1000" i="1" dirty="0">
                <a:solidFill>
                  <a:schemeClr val="bg2"/>
                </a:solidFill>
                <a:latin typeface="+mj-lt"/>
              </a:rPr>
              <a:t>6,5 </a:t>
            </a:r>
            <a:r>
              <a:rPr lang="nl-BE" sz="1000" i="1" dirty="0" err="1">
                <a:solidFill>
                  <a:schemeClr val="bg2"/>
                </a:solidFill>
                <a:latin typeface="+mj-lt"/>
              </a:rPr>
              <a:t>ans</a:t>
            </a:r>
            <a:endParaRPr lang="nl-BE" sz="1050" i="1" dirty="0">
              <a:solidFill>
                <a:schemeClr val="bg2"/>
              </a:solidFill>
              <a:latin typeface="+mj-lt"/>
            </a:endParaRPr>
          </a:p>
        </p:txBody>
      </p:sp>
      <p:sp>
        <p:nvSpPr>
          <p:cNvPr id="123" name="Rectangle 122">
            <a:extLst>
              <a:ext uri="{FF2B5EF4-FFF2-40B4-BE49-F238E27FC236}">
                <a16:creationId xmlns:a16="http://schemas.microsoft.com/office/drawing/2014/main" id="{85487211-1051-4E38-A4E9-505A12DA9247}"/>
              </a:ext>
            </a:extLst>
          </p:cNvPr>
          <p:cNvSpPr/>
          <p:nvPr/>
        </p:nvSpPr>
        <p:spPr>
          <a:xfrm>
            <a:off x="2322246" y="3887380"/>
            <a:ext cx="1789098"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CHAT DE RACE ?</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56193"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FR" sz="1200" dirty="0">
                <a:solidFill>
                  <a:schemeClr val="bg2"/>
                </a:solidFill>
              </a:rPr>
              <a:t>CHAT PEUT ALLER À L’EXTÉRIEUR ?</a:t>
            </a:r>
            <a:endParaRPr lang="en-US" sz="1200" dirty="0">
              <a:solidFill>
                <a:schemeClr val="bg2"/>
              </a:solidFill>
            </a:endParaRPr>
          </a:p>
        </p:txBody>
      </p:sp>
      <p:graphicFrame>
        <p:nvGraphicFramePr>
          <p:cNvPr id="77" name="Chart 76">
            <a:extLst>
              <a:ext uri="{FF2B5EF4-FFF2-40B4-BE49-F238E27FC236}">
                <a16:creationId xmlns:a16="http://schemas.microsoft.com/office/drawing/2014/main" id="{07D15620-E10A-435C-B42F-F8787CA31C99}"/>
              </a:ext>
            </a:extLst>
          </p:cNvPr>
          <p:cNvGraphicFramePr/>
          <p:nvPr>
            <p:extLst>
              <p:ext uri="{D42A27DB-BD31-4B8C-83A1-F6EECF244321}">
                <p14:modId xmlns:p14="http://schemas.microsoft.com/office/powerpoint/2010/main" val="3737920444"/>
              </p:ext>
            </p:extLst>
          </p:nvPr>
        </p:nvGraphicFramePr>
        <p:xfrm>
          <a:off x="2322246" y="4223312"/>
          <a:ext cx="1789098" cy="1580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1" name="Chart 80">
            <a:extLst>
              <a:ext uri="{FF2B5EF4-FFF2-40B4-BE49-F238E27FC236}">
                <a16:creationId xmlns:a16="http://schemas.microsoft.com/office/drawing/2014/main" id="{44F04E43-2EB5-41D9-84E7-68D5C77D2CD5}"/>
              </a:ext>
            </a:extLst>
          </p:cNvPr>
          <p:cNvGraphicFramePr/>
          <p:nvPr>
            <p:extLst>
              <p:ext uri="{D42A27DB-BD31-4B8C-83A1-F6EECF244321}">
                <p14:modId xmlns:p14="http://schemas.microsoft.com/office/powerpoint/2010/main" val="1595071691"/>
              </p:ext>
            </p:extLst>
          </p:nvPr>
        </p:nvGraphicFramePr>
        <p:xfrm>
          <a:off x="6272899" y="4223312"/>
          <a:ext cx="1488114" cy="1580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Table 7">
            <a:extLst>
              <a:ext uri="{FF2B5EF4-FFF2-40B4-BE49-F238E27FC236}">
                <a16:creationId xmlns:a16="http://schemas.microsoft.com/office/drawing/2014/main" id="{DD1769C2-3223-4A45-BAB7-D134D79697D4}"/>
              </a:ext>
            </a:extLst>
          </p:cNvPr>
          <p:cNvGraphicFramePr>
            <a:graphicFrameLocks noGrp="1"/>
          </p:cNvGraphicFramePr>
          <p:nvPr>
            <p:extLst>
              <p:ext uri="{D42A27DB-BD31-4B8C-83A1-F6EECF244321}">
                <p14:modId xmlns:p14="http://schemas.microsoft.com/office/powerpoint/2010/main" val="2179662086"/>
              </p:ext>
            </p:extLst>
          </p:nvPr>
        </p:nvGraphicFramePr>
        <p:xfrm>
          <a:off x="4261403" y="4223312"/>
          <a:ext cx="1931023" cy="1529757"/>
        </p:xfrm>
        <a:graphic>
          <a:graphicData uri="http://schemas.openxmlformats.org/drawingml/2006/table">
            <a:tbl>
              <a:tblPr firstRow="1" bandRow="1">
                <a:tableStyleId>{2D5ABB26-0587-4C30-8999-92F81FD0307C}</a:tableStyleId>
              </a:tblPr>
              <a:tblGrid>
                <a:gridCol w="1931023">
                  <a:extLst>
                    <a:ext uri="{9D8B030D-6E8A-4147-A177-3AD203B41FA5}">
                      <a16:colId xmlns:a16="http://schemas.microsoft.com/office/drawing/2014/main" val="2069625335"/>
                    </a:ext>
                  </a:extLst>
                </a:gridCol>
              </a:tblGrid>
              <a:tr h="509919">
                <a:tc>
                  <a:txBody>
                    <a:bodyPr/>
                    <a:lstStyle/>
                    <a:p>
                      <a:pPr algn="r"/>
                      <a:r>
                        <a:rPr lang="fr-BE" sz="1200" b="1" kern="1200" dirty="0">
                          <a:solidFill>
                            <a:schemeClr val="tx1"/>
                          </a:solidFill>
                          <a:latin typeface="+mn-lt"/>
                          <a:ea typeface="+mn-ea"/>
                          <a:cs typeface="+mn-cs"/>
                        </a:rPr>
                        <a:t>Oui</a:t>
                      </a:r>
                      <a:r>
                        <a:rPr lang="fr-BE" sz="1000" b="0" kern="1200" dirty="0">
                          <a:solidFill>
                            <a:schemeClr val="tx1"/>
                          </a:solidFill>
                          <a:latin typeface="+mn-lt"/>
                          <a:ea typeface="+mn-ea"/>
                          <a:cs typeface="+mn-cs"/>
                        </a:rPr>
                        <a:t>, librement à l’extérieur</a:t>
                      </a:r>
                      <a:endParaRPr lang="nl-BE" sz="1000" b="0" kern="1200" noProof="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5099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200" b="1" kern="1200" dirty="0">
                          <a:solidFill>
                            <a:schemeClr val="tx1"/>
                          </a:solidFill>
                          <a:latin typeface="+mn-lt"/>
                          <a:ea typeface="+mn-ea"/>
                          <a:cs typeface="+mn-cs"/>
                        </a:rPr>
                        <a:t>Oui</a:t>
                      </a:r>
                      <a:r>
                        <a:rPr lang="fr-BE" sz="1000" b="0" kern="1200" dirty="0">
                          <a:solidFill>
                            <a:schemeClr val="tx1"/>
                          </a:solidFill>
                          <a:latin typeface="+mn-lt"/>
                          <a:ea typeface="+mn-ea"/>
                          <a:cs typeface="+mn-cs"/>
                        </a:rPr>
                        <a:t>, uniquement en laisse, sous surveillance stricte ou dans un jardin/une terrasse clôturé(e)</a:t>
                      </a:r>
                      <a:endParaRPr lang="nl-BE" sz="1000" b="0" kern="1200" noProof="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509919">
                <a:tc>
                  <a:txBody>
                    <a:bodyPr/>
                    <a:lstStyle/>
                    <a:p>
                      <a:pPr algn="r"/>
                      <a:r>
                        <a:rPr lang="nl-BE" sz="1200" b="1" noProof="0" dirty="0">
                          <a:solidFill>
                            <a:schemeClr val="tx1"/>
                          </a:solidFill>
                        </a:rPr>
                        <a:t>Non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aphicFrame>
        <p:nvGraphicFramePr>
          <p:cNvPr id="87" name="Chart 86">
            <a:extLst>
              <a:ext uri="{FF2B5EF4-FFF2-40B4-BE49-F238E27FC236}">
                <a16:creationId xmlns:a16="http://schemas.microsoft.com/office/drawing/2014/main" id="{6A40EC74-A627-405D-8711-B0E14FBDC952}"/>
              </a:ext>
            </a:extLst>
          </p:cNvPr>
          <p:cNvGraphicFramePr/>
          <p:nvPr>
            <p:extLst>
              <p:ext uri="{D42A27DB-BD31-4B8C-83A1-F6EECF244321}">
                <p14:modId xmlns:p14="http://schemas.microsoft.com/office/powerpoint/2010/main" val="1739606649"/>
              </p:ext>
            </p:extLst>
          </p:nvPr>
        </p:nvGraphicFramePr>
        <p:xfrm>
          <a:off x="9950228" y="1989275"/>
          <a:ext cx="1754160" cy="37091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8" name="Table 87">
            <a:extLst>
              <a:ext uri="{FF2B5EF4-FFF2-40B4-BE49-F238E27FC236}">
                <a16:creationId xmlns:a16="http://schemas.microsoft.com/office/drawing/2014/main" id="{63BD9D77-ACD3-44F2-87B6-38C99DE2EC1A}"/>
              </a:ext>
            </a:extLst>
          </p:cNvPr>
          <p:cNvGraphicFramePr>
            <a:graphicFrameLocks noGrp="1"/>
          </p:cNvGraphicFramePr>
          <p:nvPr>
            <p:extLst>
              <p:ext uri="{D42A27DB-BD31-4B8C-83A1-F6EECF244321}">
                <p14:modId xmlns:p14="http://schemas.microsoft.com/office/powerpoint/2010/main" val="1820543364"/>
              </p:ext>
            </p:extLst>
          </p:nvPr>
        </p:nvGraphicFramePr>
        <p:xfrm>
          <a:off x="8162925" y="1989274"/>
          <a:ext cx="1706830" cy="3709140"/>
        </p:xfrm>
        <a:graphic>
          <a:graphicData uri="http://schemas.openxmlformats.org/drawingml/2006/table">
            <a:tbl>
              <a:tblPr firstRow="1" bandRow="1">
                <a:tableStyleId>{2D5ABB26-0587-4C30-8999-92F81FD0307C}</a:tableStyleId>
              </a:tblPr>
              <a:tblGrid>
                <a:gridCol w="1706830">
                  <a:extLst>
                    <a:ext uri="{9D8B030D-6E8A-4147-A177-3AD203B41FA5}">
                      <a16:colId xmlns:a16="http://schemas.microsoft.com/office/drawing/2014/main" val="2069625335"/>
                    </a:ext>
                  </a:extLst>
                </a:gridCol>
              </a:tblGrid>
              <a:tr h="370914">
                <a:tc>
                  <a:txBody>
                    <a:bodyPr/>
                    <a:lstStyle/>
                    <a:p>
                      <a:pPr marL="0" algn="r" defTabSz="914400" rtl="0" eaLnBrk="1" fontAlgn="b" latinLnBrk="0" hangingPunct="1"/>
                      <a:r>
                        <a:rPr lang="fr-BE" sz="1000" b="0" kern="1200">
                          <a:solidFill>
                            <a:schemeClr val="tx1"/>
                          </a:solidFill>
                          <a:latin typeface="+mn-lt"/>
                          <a:ea typeface="+mn-ea"/>
                          <a:cs typeface="+mn-cs"/>
                        </a:rPr>
                        <a:t>Amis</a:t>
                      </a:r>
                      <a:endParaRPr lang="fr-BE" sz="10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a:solidFill>
                            <a:schemeClr val="tx1"/>
                          </a:solidFill>
                          <a:latin typeface="+mn-lt"/>
                          <a:ea typeface="+mn-ea"/>
                          <a:cs typeface="+mn-cs"/>
                        </a:rPr>
                        <a:t>Trouvé dans la rue</a:t>
                      </a:r>
                      <a:endParaRPr lang="fr-BE" sz="10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a:solidFill>
                            <a:schemeClr val="tx1"/>
                          </a:solidFill>
                          <a:latin typeface="+mn-lt"/>
                          <a:ea typeface="+mn-ea"/>
                          <a:cs typeface="+mn-cs"/>
                        </a:rPr>
                        <a:t>Un chaton d’une portée de mon autre chat</a:t>
                      </a:r>
                      <a:endParaRPr lang="fr-BE" sz="10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 </a:t>
                      </a:r>
                      <a:r>
                        <a:rPr lang="fr-BE" sz="1000" b="0" kern="1200" noProof="0" dirty="0">
                          <a:solidFill>
                            <a:schemeClr val="tx1"/>
                          </a:solidFill>
                          <a:latin typeface="+mn-lt"/>
                          <a:ea typeface="+mn-ea"/>
                          <a:cs typeface="+mn-cs"/>
                        </a:rPr>
                        <a:t>Arrivé dans mon jardin comme chat errant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a:solidFill>
                            <a:schemeClr val="tx1"/>
                          </a:solidFill>
                          <a:latin typeface="+mn-lt"/>
                          <a:ea typeface="+mn-ea"/>
                          <a:cs typeface="+mn-cs"/>
                        </a:rPr>
                        <a:t>Refuge</a:t>
                      </a:r>
                      <a:endParaRPr lang="fr-BE" sz="10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a:solidFill>
                            <a:schemeClr val="tx1"/>
                          </a:solidFill>
                          <a:latin typeface="+mn-lt"/>
                          <a:ea typeface="+mn-ea"/>
                          <a:cs typeface="+mn-cs"/>
                        </a:rPr>
                        <a:t>Une portée que j’ai trouvée</a:t>
                      </a:r>
                      <a:endParaRPr lang="fr-BE" sz="10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r h="370914">
                <a:tc>
                  <a:txBody>
                    <a:bodyPr/>
                    <a:lstStyle/>
                    <a:p>
                      <a:pPr marL="0" algn="r" defTabSz="914400" rtl="0" eaLnBrk="1" fontAlgn="b" latinLnBrk="0" hangingPunct="1"/>
                      <a:r>
                        <a:rPr lang="fr-BE" sz="1000" b="0" kern="1200">
                          <a:solidFill>
                            <a:schemeClr val="tx1"/>
                          </a:solidFill>
                          <a:latin typeface="+mn-lt"/>
                          <a:ea typeface="+mn-ea"/>
                          <a:cs typeface="+mn-cs"/>
                        </a:rPr>
                        <a:t>En ligne</a:t>
                      </a:r>
                      <a:endParaRPr lang="fr-BE" sz="10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41572"/>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a:solidFill>
                            <a:schemeClr val="tx1"/>
                          </a:solidFill>
                          <a:latin typeface="+mn-lt"/>
                          <a:ea typeface="+mn-ea"/>
                          <a:cs typeface="+mn-cs"/>
                        </a:rPr>
                        <a:t>Éleveur reconnu</a:t>
                      </a:r>
                      <a:endParaRPr lang="fr-BE" sz="10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500800"/>
                  </a:ext>
                </a:extLst>
              </a:tr>
              <a:tr h="370914">
                <a:tc>
                  <a:txBody>
                    <a:bodyPr/>
                    <a:lstStyle/>
                    <a:p>
                      <a:pPr marL="0" algn="r" defTabSz="914400" rtl="0" eaLnBrk="1" fontAlgn="b" latinLnBrk="0" hangingPunct="1"/>
                      <a:r>
                        <a:rPr lang="fr-BE" sz="1000" b="0" kern="1200">
                          <a:solidFill>
                            <a:schemeClr val="tx1"/>
                          </a:solidFill>
                          <a:latin typeface="+mn-lt"/>
                          <a:ea typeface="+mn-ea"/>
                          <a:cs typeface="+mn-cs"/>
                        </a:rPr>
                        <a:t>Éleveur non-reconnu</a:t>
                      </a:r>
                      <a:endParaRPr lang="fr-BE" sz="10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4702862"/>
                  </a:ext>
                </a:extLst>
              </a:tr>
              <a:tr h="370914">
                <a:tc>
                  <a:txBody>
                    <a:bodyPr/>
                    <a:lstStyle/>
                    <a:p>
                      <a:pPr marL="0" algn="r" defTabSz="914400" rtl="0" eaLnBrk="1" fontAlgn="b" latinLnBrk="0" hangingPunct="1"/>
                      <a:r>
                        <a:rPr lang="fr-BE" sz="1000" b="0" kern="1200" dirty="0">
                          <a:solidFill>
                            <a:schemeClr val="tx1"/>
                          </a:solidFill>
                          <a:latin typeface="+mn-lt"/>
                          <a:ea typeface="+mn-ea"/>
                          <a:cs typeface="+mn-cs"/>
                        </a:rPr>
                        <a:t>Autre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404045"/>
                  </a:ext>
                </a:extLst>
              </a:tr>
            </a:tbl>
          </a:graphicData>
        </a:graphic>
      </p:graphicFrame>
      <p:grpSp>
        <p:nvGrpSpPr>
          <p:cNvPr id="16" name="Group 15">
            <a:extLst>
              <a:ext uri="{FF2B5EF4-FFF2-40B4-BE49-F238E27FC236}">
                <a16:creationId xmlns:a16="http://schemas.microsoft.com/office/drawing/2014/main" id="{82D7F9F6-0277-4F48-88D0-0B6C43DE2EE3}"/>
              </a:ext>
            </a:extLst>
          </p:cNvPr>
          <p:cNvGrpSpPr/>
          <p:nvPr/>
        </p:nvGrpSpPr>
        <p:grpSpPr>
          <a:xfrm>
            <a:off x="454528" y="1782821"/>
            <a:ext cx="728010" cy="874978"/>
            <a:chOff x="454528" y="1782821"/>
            <a:chExt cx="728010" cy="874978"/>
          </a:xfrm>
        </p:grpSpPr>
        <p:sp>
          <p:nvSpPr>
            <p:cNvPr id="7" name="Graphic 3">
              <a:extLst>
                <a:ext uri="{FF2B5EF4-FFF2-40B4-BE49-F238E27FC236}">
                  <a16:creationId xmlns:a16="http://schemas.microsoft.com/office/drawing/2014/main" id="{7AA87AF0-DF10-4F12-8CA9-9E8A6F6717B5}"/>
                </a:ext>
              </a:extLst>
            </p:cNvPr>
            <p:cNvSpPr/>
            <p:nvPr/>
          </p:nvSpPr>
          <p:spPr>
            <a:xfrm flipH="1">
              <a:off x="454528" y="1782821"/>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a:p>
          </p:txBody>
        </p:sp>
        <p:grpSp>
          <p:nvGrpSpPr>
            <p:cNvPr id="97" name="Group 96">
              <a:extLst>
                <a:ext uri="{FF2B5EF4-FFF2-40B4-BE49-F238E27FC236}">
                  <a16:creationId xmlns:a16="http://schemas.microsoft.com/office/drawing/2014/main" id="{BA804786-64F0-4B1A-85F7-FEDC4A01C954}"/>
                </a:ext>
              </a:extLst>
            </p:cNvPr>
            <p:cNvGrpSpPr/>
            <p:nvPr/>
          </p:nvGrpSpPr>
          <p:grpSpPr>
            <a:xfrm>
              <a:off x="705747" y="2308103"/>
              <a:ext cx="266849" cy="259278"/>
              <a:chOff x="1551239" y="2361527"/>
              <a:chExt cx="748918" cy="727671"/>
            </a:xfrm>
          </p:grpSpPr>
          <p:sp>
            <p:nvSpPr>
              <p:cNvPr id="98" name="Freeform: Shape 97">
                <a:extLst>
                  <a:ext uri="{FF2B5EF4-FFF2-40B4-BE49-F238E27FC236}">
                    <a16:creationId xmlns:a16="http://schemas.microsoft.com/office/drawing/2014/main" id="{75BB8677-DAD6-4678-8567-F6A3108D8B85}"/>
                  </a:ext>
                </a:extLst>
              </p:cNvPr>
              <p:cNvSpPr/>
              <p:nvPr/>
            </p:nvSpPr>
            <p:spPr>
              <a:xfrm>
                <a:off x="1637077" y="2576135"/>
                <a:ext cx="233704" cy="233704"/>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en-BE"/>
              </a:p>
            </p:txBody>
          </p:sp>
          <p:sp>
            <p:nvSpPr>
              <p:cNvPr id="99" name="Freeform: Shape 98">
                <a:extLst>
                  <a:ext uri="{FF2B5EF4-FFF2-40B4-BE49-F238E27FC236}">
                    <a16:creationId xmlns:a16="http://schemas.microsoft.com/office/drawing/2014/main" id="{189CD132-0566-4203-8E82-0DBEF171D3C8}"/>
                  </a:ext>
                </a:extLst>
              </p:cNvPr>
              <p:cNvSpPr/>
              <p:nvPr/>
            </p:nvSpPr>
            <p:spPr>
              <a:xfrm>
                <a:off x="1551239" y="2361527"/>
                <a:ext cx="748918" cy="727671"/>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en-BE"/>
              </a:p>
            </p:txBody>
          </p:sp>
        </p:grpSp>
      </p:grpSp>
      <p:grpSp>
        <p:nvGrpSpPr>
          <p:cNvPr id="17" name="Group 16">
            <a:extLst>
              <a:ext uri="{FF2B5EF4-FFF2-40B4-BE49-F238E27FC236}">
                <a16:creationId xmlns:a16="http://schemas.microsoft.com/office/drawing/2014/main" id="{17D46DBB-8D03-487F-B32A-F61382529CAB}"/>
              </a:ext>
            </a:extLst>
          </p:cNvPr>
          <p:cNvGrpSpPr/>
          <p:nvPr/>
        </p:nvGrpSpPr>
        <p:grpSpPr>
          <a:xfrm>
            <a:off x="454528" y="2787769"/>
            <a:ext cx="728010" cy="874978"/>
            <a:chOff x="454528" y="2787769"/>
            <a:chExt cx="728010" cy="874978"/>
          </a:xfrm>
        </p:grpSpPr>
        <p:sp>
          <p:nvSpPr>
            <p:cNvPr id="75" name="Graphic 3">
              <a:extLst>
                <a:ext uri="{FF2B5EF4-FFF2-40B4-BE49-F238E27FC236}">
                  <a16:creationId xmlns:a16="http://schemas.microsoft.com/office/drawing/2014/main" id="{AC24E87D-3ADB-4F6C-AC9F-ECD97D7260AA}"/>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en-US"/>
            </a:p>
          </p:txBody>
        </p:sp>
        <p:grpSp>
          <p:nvGrpSpPr>
            <p:cNvPr id="100" name="Group 99">
              <a:extLst>
                <a:ext uri="{FF2B5EF4-FFF2-40B4-BE49-F238E27FC236}">
                  <a16:creationId xmlns:a16="http://schemas.microsoft.com/office/drawing/2014/main" id="{B5FEDE5C-9026-47CF-BC99-2468204C1A13}"/>
                </a:ext>
              </a:extLst>
            </p:cNvPr>
            <p:cNvGrpSpPr/>
            <p:nvPr/>
          </p:nvGrpSpPr>
          <p:grpSpPr>
            <a:xfrm>
              <a:off x="741715" y="3287773"/>
              <a:ext cx="213859" cy="312270"/>
              <a:chOff x="946070" y="2164076"/>
              <a:chExt cx="600197" cy="876393"/>
            </a:xfrm>
            <a:solidFill>
              <a:schemeClr val="accent4"/>
            </a:solidFill>
          </p:grpSpPr>
          <p:sp>
            <p:nvSpPr>
              <p:cNvPr id="101" name="Freeform: Shape 100">
                <a:extLst>
                  <a:ext uri="{FF2B5EF4-FFF2-40B4-BE49-F238E27FC236}">
                    <a16:creationId xmlns:a16="http://schemas.microsoft.com/office/drawing/2014/main" id="{48629DCA-FA16-4FB5-97C3-019941EDFDA4}"/>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en-BE"/>
              </a:p>
            </p:txBody>
          </p:sp>
          <p:sp>
            <p:nvSpPr>
              <p:cNvPr id="102" name="Freeform: Shape 101">
                <a:extLst>
                  <a:ext uri="{FF2B5EF4-FFF2-40B4-BE49-F238E27FC236}">
                    <a16:creationId xmlns:a16="http://schemas.microsoft.com/office/drawing/2014/main" id="{38CD1AFF-146B-4F53-B584-6095C6656241}"/>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en-BE">
                  <a:solidFill>
                    <a:schemeClr val="accent5"/>
                  </a:solidFill>
                </a:endParaRPr>
              </a:p>
            </p:txBody>
          </p:sp>
        </p:grpSp>
      </p:grpSp>
      <p:pic>
        <p:nvPicPr>
          <p:cNvPr id="19" name="Picture 18" descr="A cat that is lying down and looking at the camera&#10;&#10;Description automatically generated">
            <a:extLst>
              <a:ext uri="{FF2B5EF4-FFF2-40B4-BE49-F238E27FC236}">
                <a16:creationId xmlns:a16="http://schemas.microsoft.com/office/drawing/2014/main" id="{7E700DBF-2359-46A2-A19F-18E2A7CAF516}"/>
              </a:ext>
            </a:extLst>
          </p:cNvPr>
          <p:cNvPicPr>
            <a:picLocks noChangeAspect="1"/>
          </p:cNvPicPr>
          <p:nvPr/>
        </p:nvPicPr>
        <p:blipFill rotWithShape="1">
          <a:blip r:embed="rId7"/>
          <a:srcRect l="41052"/>
          <a:stretch/>
        </p:blipFill>
        <p:spPr>
          <a:xfrm>
            <a:off x="407986" y="3885406"/>
            <a:ext cx="1833785" cy="2073912"/>
          </a:xfrm>
          <a:prstGeom prst="rect">
            <a:avLst/>
          </a:prstGeom>
        </p:spPr>
      </p:pic>
    </p:spTree>
    <p:extLst>
      <p:ext uri="{BB962C8B-B14F-4D97-AF65-F5344CB8AC3E}">
        <p14:creationId xmlns:p14="http://schemas.microsoft.com/office/powerpoint/2010/main" val="353762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aphic 2">
            <a:extLst>
              <a:ext uri="{FF2B5EF4-FFF2-40B4-BE49-F238E27FC236}">
                <a16:creationId xmlns:a16="http://schemas.microsoft.com/office/drawing/2014/main" id="{43120B2B-393F-464C-A8AD-90E268D135ED}"/>
              </a:ext>
            </a:extLst>
          </p:cNvPr>
          <p:cNvGrpSpPr>
            <a:grpSpLocks noChangeAspect="1"/>
          </p:cNvGrpSpPr>
          <p:nvPr/>
        </p:nvGrpSpPr>
        <p:grpSpPr>
          <a:xfrm>
            <a:off x="1117277" y="1188850"/>
            <a:ext cx="8746217" cy="5011925"/>
            <a:chOff x="1528381" y="1901476"/>
            <a:chExt cx="6600732" cy="3782474"/>
          </a:xfrm>
        </p:grpSpPr>
        <p:sp>
          <p:nvSpPr>
            <p:cNvPr id="29" name="Freeform: Shape 28">
              <a:extLst>
                <a:ext uri="{FF2B5EF4-FFF2-40B4-BE49-F238E27FC236}">
                  <a16:creationId xmlns:a16="http://schemas.microsoft.com/office/drawing/2014/main" id="{A2DAC53F-A157-4574-85DC-7391F06BF050}"/>
                </a:ext>
              </a:extLst>
            </p:cNvPr>
            <p:cNvSpPr/>
            <p:nvPr/>
          </p:nvSpPr>
          <p:spPr>
            <a:xfrm>
              <a:off x="3845530" y="1916716"/>
              <a:ext cx="1714501" cy="819150"/>
            </a:xfrm>
            <a:custGeom>
              <a:avLst/>
              <a:gdLst>
                <a:gd name="connsiteX0" fmla="*/ 16478 w 1714500"/>
                <a:gd name="connsiteY0" fmla="*/ 293846 h 819150"/>
                <a:gd name="connsiteX1" fmla="*/ 118205 w 1714500"/>
                <a:gd name="connsiteY1" fmla="*/ 224314 h 819150"/>
                <a:gd name="connsiteX2" fmla="*/ 163544 w 1714500"/>
                <a:gd name="connsiteY2" fmla="*/ 293561 h 819150"/>
                <a:gd name="connsiteX3" fmla="*/ 216027 w 1714500"/>
                <a:gd name="connsiteY3" fmla="*/ 287655 h 819150"/>
                <a:gd name="connsiteX4" fmla="*/ 289560 w 1714500"/>
                <a:gd name="connsiteY4" fmla="*/ 344900 h 819150"/>
                <a:gd name="connsiteX5" fmla="*/ 317183 w 1714500"/>
                <a:gd name="connsiteY5" fmla="*/ 314230 h 819150"/>
                <a:gd name="connsiteX6" fmla="*/ 399288 w 1714500"/>
                <a:gd name="connsiteY6" fmla="*/ 314230 h 819150"/>
                <a:gd name="connsiteX7" fmla="*/ 414052 w 1714500"/>
                <a:gd name="connsiteY7" fmla="*/ 254127 h 819150"/>
                <a:gd name="connsiteX8" fmla="*/ 452819 w 1714500"/>
                <a:gd name="connsiteY8" fmla="*/ 264319 h 819150"/>
                <a:gd name="connsiteX9" fmla="*/ 433388 w 1714500"/>
                <a:gd name="connsiteY9" fmla="*/ 230219 h 819150"/>
                <a:gd name="connsiteX10" fmla="*/ 452628 w 1714500"/>
                <a:gd name="connsiteY10" fmla="*/ 212122 h 819150"/>
                <a:gd name="connsiteX11" fmla="*/ 483584 w 1714500"/>
                <a:gd name="connsiteY11" fmla="*/ 262890 h 819150"/>
                <a:gd name="connsiteX12" fmla="*/ 523399 w 1714500"/>
                <a:gd name="connsiteY12" fmla="*/ 263747 h 819150"/>
                <a:gd name="connsiteX13" fmla="*/ 523399 w 1714500"/>
                <a:gd name="connsiteY13" fmla="*/ 263747 h 819150"/>
                <a:gd name="connsiteX14" fmla="*/ 523399 w 1714500"/>
                <a:gd name="connsiteY14" fmla="*/ 227267 h 819150"/>
                <a:gd name="connsiteX15" fmla="*/ 523399 w 1714500"/>
                <a:gd name="connsiteY15" fmla="*/ 227267 h 819150"/>
                <a:gd name="connsiteX16" fmla="*/ 746855 w 1714500"/>
                <a:gd name="connsiteY16" fmla="*/ 149352 h 819150"/>
                <a:gd name="connsiteX17" fmla="*/ 745236 w 1714500"/>
                <a:gd name="connsiteY17" fmla="*/ 187547 h 819150"/>
                <a:gd name="connsiteX18" fmla="*/ 805815 w 1714500"/>
                <a:gd name="connsiteY18" fmla="*/ 230505 h 819150"/>
                <a:gd name="connsiteX19" fmla="*/ 807053 w 1714500"/>
                <a:gd name="connsiteY19" fmla="*/ 197453 h 819150"/>
                <a:gd name="connsiteX20" fmla="*/ 897827 w 1714500"/>
                <a:gd name="connsiteY20" fmla="*/ 174117 h 819150"/>
                <a:gd name="connsiteX21" fmla="*/ 936403 w 1714500"/>
                <a:gd name="connsiteY21" fmla="*/ 124778 h 819150"/>
                <a:gd name="connsiteX22" fmla="*/ 952310 w 1714500"/>
                <a:gd name="connsiteY22" fmla="*/ 191357 h 819150"/>
                <a:gd name="connsiteX23" fmla="*/ 1008507 w 1714500"/>
                <a:gd name="connsiteY23" fmla="*/ 186976 h 819150"/>
                <a:gd name="connsiteX24" fmla="*/ 1047750 w 1714500"/>
                <a:gd name="connsiteY24" fmla="*/ 148971 h 819150"/>
                <a:gd name="connsiteX25" fmla="*/ 1014413 w 1714500"/>
                <a:gd name="connsiteY25" fmla="*/ 100203 h 819150"/>
                <a:gd name="connsiteX26" fmla="*/ 1024033 w 1714500"/>
                <a:gd name="connsiteY26" fmla="*/ 21908 h 819150"/>
                <a:gd name="connsiteX27" fmla="*/ 1117092 w 1714500"/>
                <a:gd name="connsiteY27" fmla="*/ 50578 h 819150"/>
                <a:gd name="connsiteX28" fmla="*/ 1151668 w 1714500"/>
                <a:gd name="connsiteY28" fmla="*/ 31814 h 819150"/>
                <a:gd name="connsiteX29" fmla="*/ 1159097 w 1714500"/>
                <a:gd name="connsiteY29" fmla="*/ 51721 h 819150"/>
                <a:gd name="connsiteX30" fmla="*/ 1176719 w 1714500"/>
                <a:gd name="connsiteY30" fmla="*/ 13430 h 819150"/>
                <a:gd name="connsiteX31" fmla="*/ 1242155 w 1714500"/>
                <a:gd name="connsiteY31" fmla="*/ 0 h 819150"/>
                <a:gd name="connsiteX32" fmla="*/ 1300353 w 1714500"/>
                <a:gd name="connsiteY32" fmla="*/ 24194 h 819150"/>
                <a:gd name="connsiteX33" fmla="*/ 1339977 w 1714500"/>
                <a:gd name="connsiteY33" fmla="*/ 87344 h 819150"/>
                <a:gd name="connsiteX34" fmla="*/ 1381982 w 1714500"/>
                <a:gd name="connsiteY34" fmla="*/ 90011 h 819150"/>
                <a:gd name="connsiteX35" fmla="*/ 1382363 w 1714500"/>
                <a:gd name="connsiteY35" fmla="*/ 127349 h 819150"/>
                <a:gd name="connsiteX36" fmla="*/ 1499330 w 1714500"/>
                <a:gd name="connsiteY36" fmla="*/ 110776 h 819150"/>
                <a:gd name="connsiteX37" fmla="*/ 1499330 w 1714500"/>
                <a:gd name="connsiteY37" fmla="*/ 110776 h 819150"/>
                <a:gd name="connsiteX38" fmla="*/ 1513427 w 1714500"/>
                <a:gd name="connsiteY38" fmla="*/ 110776 h 819150"/>
                <a:gd name="connsiteX39" fmla="*/ 1513427 w 1714500"/>
                <a:gd name="connsiteY39" fmla="*/ 110776 h 819150"/>
                <a:gd name="connsiteX40" fmla="*/ 1513237 w 1714500"/>
                <a:gd name="connsiteY40" fmla="*/ 166211 h 819150"/>
                <a:gd name="connsiteX41" fmla="*/ 1547813 w 1714500"/>
                <a:gd name="connsiteY41" fmla="*/ 185547 h 819150"/>
                <a:gd name="connsiteX42" fmla="*/ 1653064 w 1714500"/>
                <a:gd name="connsiteY42" fmla="*/ 106966 h 819150"/>
                <a:gd name="connsiteX43" fmla="*/ 1722596 w 1714500"/>
                <a:gd name="connsiteY43" fmla="*/ 164783 h 819150"/>
                <a:gd name="connsiteX44" fmla="*/ 1722596 w 1714500"/>
                <a:gd name="connsiteY44" fmla="*/ 164783 h 819150"/>
                <a:gd name="connsiteX45" fmla="*/ 1716119 w 1714500"/>
                <a:gd name="connsiteY45" fmla="*/ 215932 h 819150"/>
                <a:gd name="connsiteX46" fmla="*/ 1672590 w 1714500"/>
                <a:gd name="connsiteY46" fmla="*/ 240697 h 819150"/>
                <a:gd name="connsiteX47" fmla="*/ 1716786 w 1714500"/>
                <a:gd name="connsiteY47" fmla="*/ 302228 h 819150"/>
                <a:gd name="connsiteX48" fmla="*/ 1687735 w 1714500"/>
                <a:gd name="connsiteY48" fmla="*/ 326517 h 819150"/>
                <a:gd name="connsiteX49" fmla="*/ 1689640 w 1714500"/>
                <a:gd name="connsiteY49" fmla="*/ 414242 h 819150"/>
                <a:gd name="connsiteX50" fmla="*/ 1654778 w 1714500"/>
                <a:gd name="connsiteY50" fmla="*/ 481013 h 819150"/>
                <a:gd name="connsiteX51" fmla="*/ 1654778 w 1714500"/>
                <a:gd name="connsiteY51" fmla="*/ 481013 h 819150"/>
                <a:gd name="connsiteX52" fmla="*/ 1595057 w 1714500"/>
                <a:gd name="connsiteY52" fmla="*/ 467011 h 819150"/>
                <a:gd name="connsiteX53" fmla="*/ 1550861 w 1714500"/>
                <a:gd name="connsiteY53" fmla="*/ 525304 h 819150"/>
                <a:gd name="connsiteX54" fmla="*/ 1497616 w 1714500"/>
                <a:gd name="connsiteY54" fmla="*/ 520637 h 819150"/>
                <a:gd name="connsiteX55" fmla="*/ 1500378 w 1714500"/>
                <a:gd name="connsiteY55" fmla="*/ 540734 h 819150"/>
                <a:gd name="connsiteX56" fmla="*/ 1290352 w 1714500"/>
                <a:gd name="connsiteY56" fmla="*/ 601599 h 819150"/>
                <a:gd name="connsiteX57" fmla="*/ 1297496 w 1714500"/>
                <a:gd name="connsiteY57" fmla="*/ 634175 h 819150"/>
                <a:gd name="connsiteX58" fmla="*/ 1258062 w 1714500"/>
                <a:gd name="connsiteY58" fmla="*/ 601313 h 819150"/>
                <a:gd name="connsiteX59" fmla="*/ 1208818 w 1714500"/>
                <a:gd name="connsiteY59" fmla="*/ 638270 h 819150"/>
                <a:gd name="connsiteX60" fmla="*/ 1191006 w 1714500"/>
                <a:gd name="connsiteY60" fmla="*/ 575119 h 819150"/>
                <a:gd name="connsiteX61" fmla="*/ 1152811 w 1714500"/>
                <a:gd name="connsiteY61" fmla="*/ 582073 h 819150"/>
                <a:gd name="connsiteX62" fmla="*/ 1136714 w 1714500"/>
                <a:gd name="connsiteY62" fmla="*/ 622840 h 819150"/>
                <a:gd name="connsiteX63" fmla="*/ 1062228 w 1714500"/>
                <a:gd name="connsiteY63" fmla="*/ 587026 h 819150"/>
                <a:gd name="connsiteX64" fmla="*/ 1045940 w 1714500"/>
                <a:gd name="connsiteY64" fmla="*/ 627507 h 819150"/>
                <a:gd name="connsiteX65" fmla="*/ 1071468 w 1714500"/>
                <a:gd name="connsiteY65" fmla="*/ 703993 h 819150"/>
                <a:gd name="connsiteX66" fmla="*/ 1026128 w 1714500"/>
                <a:gd name="connsiteY66" fmla="*/ 722090 h 819150"/>
                <a:gd name="connsiteX67" fmla="*/ 945166 w 1714500"/>
                <a:gd name="connsiteY67" fmla="*/ 695611 h 819150"/>
                <a:gd name="connsiteX68" fmla="*/ 897541 w 1714500"/>
                <a:gd name="connsiteY68" fmla="*/ 717994 h 819150"/>
                <a:gd name="connsiteX69" fmla="*/ 902875 w 1714500"/>
                <a:gd name="connsiteY69" fmla="*/ 775907 h 819150"/>
                <a:gd name="connsiteX70" fmla="*/ 902875 w 1714500"/>
                <a:gd name="connsiteY70" fmla="*/ 775907 h 819150"/>
                <a:gd name="connsiteX71" fmla="*/ 781336 w 1714500"/>
                <a:gd name="connsiteY71" fmla="*/ 820960 h 819150"/>
                <a:gd name="connsiteX72" fmla="*/ 760952 w 1714500"/>
                <a:gd name="connsiteY72" fmla="*/ 779621 h 819150"/>
                <a:gd name="connsiteX73" fmla="*/ 713518 w 1714500"/>
                <a:gd name="connsiteY73" fmla="*/ 787527 h 819150"/>
                <a:gd name="connsiteX74" fmla="*/ 696849 w 1714500"/>
                <a:gd name="connsiteY74" fmla="*/ 814197 h 819150"/>
                <a:gd name="connsiteX75" fmla="*/ 702564 w 1714500"/>
                <a:gd name="connsiteY75" fmla="*/ 725519 h 819150"/>
                <a:gd name="connsiteX76" fmla="*/ 665893 w 1714500"/>
                <a:gd name="connsiteY76" fmla="*/ 737521 h 819150"/>
                <a:gd name="connsiteX77" fmla="*/ 595503 w 1714500"/>
                <a:gd name="connsiteY77" fmla="*/ 706660 h 819150"/>
                <a:gd name="connsiteX78" fmla="*/ 495395 w 1714500"/>
                <a:gd name="connsiteY78" fmla="*/ 714470 h 819150"/>
                <a:gd name="connsiteX79" fmla="*/ 447485 w 1714500"/>
                <a:gd name="connsiteY79" fmla="*/ 768287 h 819150"/>
                <a:gd name="connsiteX80" fmla="*/ 453200 w 1714500"/>
                <a:gd name="connsiteY80" fmla="*/ 698183 h 819150"/>
                <a:gd name="connsiteX81" fmla="*/ 393383 w 1714500"/>
                <a:gd name="connsiteY81" fmla="*/ 698754 h 819150"/>
                <a:gd name="connsiteX82" fmla="*/ 338709 w 1714500"/>
                <a:gd name="connsiteY82" fmla="*/ 620840 h 819150"/>
                <a:gd name="connsiteX83" fmla="*/ 290132 w 1714500"/>
                <a:gd name="connsiteY83" fmla="*/ 620173 h 819150"/>
                <a:gd name="connsiteX84" fmla="*/ 301466 w 1714500"/>
                <a:gd name="connsiteY84" fmla="*/ 557593 h 819150"/>
                <a:gd name="connsiteX85" fmla="*/ 203263 w 1714500"/>
                <a:gd name="connsiteY85" fmla="*/ 535210 h 819150"/>
                <a:gd name="connsiteX86" fmla="*/ 211360 w 1714500"/>
                <a:gd name="connsiteY86" fmla="*/ 468725 h 819150"/>
                <a:gd name="connsiteX87" fmla="*/ 167830 w 1714500"/>
                <a:gd name="connsiteY87" fmla="*/ 424148 h 819150"/>
                <a:gd name="connsiteX88" fmla="*/ 96298 w 1714500"/>
                <a:gd name="connsiteY88" fmla="*/ 511016 h 819150"/>
                <a:gd name="connsiteX89" fmla="*/ 28004 w 1714500"/>
                <a:gd name="connsiteY89" fmla="*/ 509873 h 819150"/>
                <a:gd name="connsiteX90" fmla="*/ 0 w 1714500"/>
                <a:gd name="connsiteY90" fmla="*/ 450151 h 819150"/>
                <a:gd name="connsiteX91" fmla="*/ 5144 w 1714500"/>
                <a:gd name="connsiteY91" fmla="*/ 306324 h 819150"/>
                <a:gd name="connsiteX92" fmla="*/ 40196 w 1714500"/>
                <a:gd name="connsiteY92" fmla="*/ 29699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714500" h="819150">
                  <a:moveTo>
                    <a:pt x="16478" y="293846"/>
                  </a:moveTo>
                  <a:lnTo>
                    <a:pt x="118205" y="224314"/>
                  </a:lnTo>
                  <a:lnTo>
                    <a:pt x="163544" y="293561"/>
                  </a:lnTo>
                  <a:lnTo>
                    <a:pt x="216027" y="287655"/>
                  </a:lnTo>
                  <a:lnTo>
                    <a:pt x="289560" y="344900"/>
                  </a:lnTo>
                  <a:lnTo>
                    <a:pt x="317183" y="314230"/>
                  </a:lnTo>
                  <a:lnTo>
                    <a:pt x="399288" y="314230"/>
                  </a:lnTo>
                  <a:lnTo>
                    <a:pt x="414052" y="254127"/>
                  </a:lnTo>
                  <a:lnTo>
                    <a:pt x="452819" y="264319"/>
                  </a:lnTo>
                  <a:lnTo>
                    <a:pt x="433388" y="230219"/>
                  </a:lnTo>
                  <a:lnTo>
                    <a:pt x="452628" y="212122"/>
                  </a:lnTo>
                  <a:lnTo>
                    <a:pt x="483584" y="262890"/>
                  </a:lnTo>
                  <a:lnTo>
                    <a:pt x="523399" y="263747"/>
                  </a:lnTo>
                  <a:lnTo>
                    <a:pt x="523399" y="263747"/>
                  </a:lnTo>
                  <a:lnTo>
                    <a:pt x="523399" y="227267"/>
                  </a:lnTo>
                  <a:lnTo>
                    <a:pt x="523399" y="227267"/>
                  </a:lnTo>
                  <a:lnTo>
                    <a:pt x="746855" y="149352"/>
                  </a:lnTo>
                  <a:lnTo>
                    <a:pt x="745236" y="187547"/>
                  </a:lnTo>
                  <a:lnTo>
                    <a:pt x="805815" y="230505"/>
                  </a:lnTo>
                  <a:lnTo>
                    <a:pt x="807053" y="197453"/>
                  </a:lnTo>
                  <a:lnTo>
                    <a:pt x="897827" y="174117"/>
                  </a:lnTo>
                  <a:lnTo>
                    <a:pt x="936403" y="124778"/>
                  </a:lnTo>
                  <a:lnTo>
                    <a:pt x="952310" y="191357"/>
                  </a:lnTo>
                  <a:lnTo>
                    <a:pt x="1008507" y="186976"/>
                  </a:lnTo>
                  <a:lnTo>
                    <a:pt x="1047750" y="148971"/>
                  </a:lnTo>
                  <a:lnTo>
                    <a:pt x="1014413" y="100203"/>
                  </a:lnTo>
                  <a:lnTo>
                    <a:pt x="1024033" y="21908"/>
                  </a:lnTo>
                  <a:lnTo>
                    <a:pt x="1117092" y="50578"/>
                  </a:lnTo>
                  <a:lnTo>
                    <a:pt x="1151668" y="31814"/>
                  </a:lnTo>
                  <a:lnTo>
                    <a:pt x="1159097" y="51721"/>
                  </a:lnTo>
                  <a:lnTo>
                    <a:pt x="1176719" y="13430"/>
                  </a:lnTo>
                  <a:lnTo>
                    <a:pt x="1242155" y="0"/>
                  </a:lnTo>
                  <a:lnTo>
                    <a:pt x="1300353" y="24194"/>
                  </a:lnTo>
                  <a:lnTo>
                    <a:pt x="1339977" y="87344"/>
                  </a:lnTo>
                  <a:lnTo>
                    <a:pt x="1381982" y="90011"/>
                  </a:lnTo>
                  <a:lnTo>
                    <a:pt x="1382363" y="127349"/>
                  </a:lnTo>
                  <a:lnTo>
                    <a:pt x="1499330" y="110776"/>
                  </a:lnTo>
                  <a:lnTo>
                    <a:pt x="1499330" y="110776"/>
                  </a:lnTo>
                  <a:lnTo>
                    <a:pt x="1513427" y="110776"/>
                  </a:lnTo>
                  <a:lnTo>
                    <a:pt x="1513427" y="110776"/>
                  </a:lnTo>
                  <a:lnTo>
                    <a:pt x="1513237" y="166211"/>
                  </a:lnTo>
                  <a:lnTo>
                    <a:pt x="1547813" y="185547"/>
                  </a:lnTo>
                  <a:lnTo>
                    <a:pt x="1653064" y="106966"/>
                  </a:lnTo>
                  <a:lnTo>
                    <a:pt x="1722596" y="164783"/>
                  </a:lnTo>
                  <a:lnTo>
                    <a:pt x="1722596" y="164783"/>
                  </a:lnTo>
                  <a:lnTo>
                    <a:pt x="1716119" y="215932"/>
                  </a:lnTo>
                  <a:lnTo>
                    <a:pt x="1672590" y="240697"/>
                  </a:lnTo>
                  <a:lnTo>
                    <a:pt x="1716786" y="302228"/>
                  </a:lnTo>
                  <a:lnTo>
                    <a:pt x="1687735" y="326517"/>
                  </a:lnTo>
                  <a:lnTo>
                    <a:pt x="1689640" y="414242"/>
                  </a:lnTo>
                  <a:lnTo>
                    <a:pt x="1654778" y="481013"/>
                  </a:lnTo>
                  <a:lnTo>
                    <a:pt x="1654778" y="481013"/>
                  </a:lnTo>
                  <a:lnTo>
                    <a:pt x="1595057" y="467011"/>
                  </a:lnTo>
                  <a:lnTo>
                    <a:pt x="1550861" y="525304"/>
                  </a:lnTo>
                  <a:lnTo>
                    <a:pt x="1497616" y="520637"/>
                  </a:lnTo>
                  <a:lnTo>
                    <a:pt x="1500378" y="540734"/>
                  </a:lnTo>
                  <a:lnTo>
                    <a:pt x="1290352" y="601599"/>
                  </a:lnTo>
                  <a:lnTo>
                    <a:pt x="1297496" y="634175"/>
                  </a:lnTo>
                  <a:lnTo>
                    <a:pt x="1258062" y="601313"/>
                  </a:lnTo>
                  <a:lnTo>
                    <a:pt x="1208818" y="638270"/>
                  </a:lnTo>
                  <a:lnTo>
                    <a:pt x="1191006" y="575119"/>
                  </a:lnTo>
                  <a:lnTo>
                    <a:pt x="1152811" y="582073"/>
                  </a:lnTo>
                  <a:lnTo>
                    <a:pt x="1136714" y="622840"/>
                  </a:lnTo>
                  <a:lnTo>
                    <a:pt x="1062228" y="587026"/>
                  </a:lnTo>
                  <a:lnTo>
                    <a:pt x="1045940" y="627507"/>
                  </a:lnTo>
                  <a:lnTo>
                    <a:pt x="1071468" y="703993"/>
                  </a:lnTo>
                  <a:lnTo>
                    <a:pt x="1026128" y="722090"/>
                  </a:lnTo>
                  <a:lnTo>
                    <a:pt x="945166" y="695611"/>
                  </a:lnTo>
                  <a:lnTo>
                    <a:pt x="897541" y="717994"/>
                  </a:lnTo>
                  <a:lnTo>
                    <a:pt x="902875" y="775907"/>
                  </a:lnTo>
                  <a:lnTo>
                    <a:pt x="902875" y="775907"/>
                  </a:lnTo>
                  <a:lnTo>
                    <a:pt x="781336" y="820960"/>
                  </a:lnTo>
                  <a:lnTo>
                    <a:pt x="760952" y="779621"/>
                  </a:lnTo>
                  <a:lnTo>
                    <a:pt x="713518" y="787527"/>
                  </a:lnTo>
                  <a:lnTo>
                    <a:pt x="696849" y="814197"/>
                  </a:lnTo>
                  <a:lnTo>
                    <a:pt x="702564" y="725519"/>
                  </a:lnTo>
                  <a:lnTo>
                    <a:pt x="665893" y="737521"/>
                  </a:lnTo>
                  <a:lnTo>
                    <a:pt x="595503" y="706660"/>
                  </a:lnTo>
                  <a:lnTo>
                    <a:pt x="495395" y="714470"/>
                  </a:lnTo>
                  <a:lnTo>
                    <a:pt x="447485" y="768287"/>
                  </a:lnTo>
                  <a:lnTo>
                    <a:pt x="453200" y="698183"/>
                  </a:lnTo>
                  <a:lnTo>
                    <a:pt x="393383" y="698754"/>
                  </a:lnTo>
                  <a:lnTo>
                    <a:pt x="338709" y="620840"/>
                  </a:lnTo>
                  <a:lnTo>
                    <a:pt x="290132" y="620173"/>
                  </a:lnTo>
                  <a:lnTo>
                    <a:pt x="301466" y="557593"/>
                  </a:lnTo>
                  <a:lnTo>
                    <a:pt x="203263" y="535210"/>
                  </a:lnTo>
                  <a:lnTo>
                    <a:pt x="211360" y="468725"/>
                  </a:lnTo>
                  <a:lnTo>
                    <a:pt x="167830" y="424148"/>
                  </a:lnTo>
                  <a:lnTo>
                    <a:pt x="96298" y="511016"/>
                  </a:lnTo>
                  <a:lnTo>
                    <a:pt x="28004" y="509873"/>
                  </a:lnTo>
                  <a:lnTo>
                    <a:pt x="0" y="450151"/>
                  </a:lnTo>
                  <a:lnTo>
                    <a:pt x="5144" y="306324"/>
                  </a:lnTo>
                  <a:lnTo>
                    <a:pt x="40196" y="296990"/>
                  </a:lnTo>
                  <a:close/>
                </a:path>
              </a:pathLst>
            </a:custGeom>
            <a:solidFill>
              <a:srgbClr val="CCCCCC"/>
            </a:solidFill>
            <a:ln w="4763" cap="flat">
              <a:solidFill>
                <a:srgbClr val="FFFFFF"/>
              </a:solidFill>
              <a:prstDash val="solid"/>
              <a:miter/>
            </a:ln>
          </p:spPr>
          <p:txBody>
            <a:bodyPr rtlCol="0" anchor="ctr"/>
            <a:lstStyle/>
            <a:p>
              <a:endParaRPr lang="fr-BE"/>
            </a:p>
          </p:txBody>
        </p:sp>
        <p:sp>
          <p:nvSpPr>
            <p:cNvPr id="32" name="Freeform: Shape 31">
              <a:extLst>
                <a:ext uri="{FF2B5EF4-FFF2-40B4-BE49-F238E27FC236}">
                  <a16:creationId xmlns:a16="http://schemas.microsoft.com/office/drawing/2014/main" id="{1E34E512-ED70-4683-95A9-718083C0A8D5}"/>
                </a:ext>
              </a:extLst>
            </p:cNvPr>
            <p:cNvSpPr/>
            <p:nvPr/>
          </p:nvSpPr>
          <p:spPr>
            <a:xfrm>
              <a:off x="1528381" y="1905381"/>
              <a:ext cx="3286127" cy="2514601"/>
            </a:xfrm>
            <a:custGeom>
              <a:avLst/>
              <a:gdLst>
                <a:gd name="connsiteX0" fmla="*/ 1146905 w 3286125"/>
                <a:gd name="connsiteY0" fmla="*/ 126778 h 2514600"/>
                <a:gd name="connsiteX1" fmla="*/ 1210247 w 3286125"/>
                <a:gd name="connsiteY1" fmla="*/ 156305 h 2514600"/>
                <a:gd name="connsiteX2" fmla="*/ 1292733 w 3286125"/>
                <a:gd name="connsiteY2" fmla="*/ 136684 h 2514600"/>
                <a:gd name="connsiteX3" fmla="*/ 1298829 w 3286125"/>
                <a:gd name="connsiteY3" fmla="*/ 226886 h 2514600"/>
                <a:gd name="connsiteX4" fmla="*/ 1425607 w 3286125"/>
                <a:gd name="connsiteY4" fmla="*/ 231267 h 2514600"/>
                <a:gd name="connsiteX5" fmla="*/ 1452848 w 3286125"/>
                <a:gd name="connsiteY5" fmla="*/ 260128 h 2514600"/>
                <a:gd name="connsiteX6" fmla="*/ 1452848 w 3286125"/>
                <a:gd name="connsiteY6" fmla="*/ 260128 h 2514600"/>
                <a:gd name="connsiteX7" fmla="*/ 1463040 w 3286125"/>
                <a:gd name="connsiteY7" fmla="*/ 263366 h 2514600"/>
                <a:gd name="connsiteX8" fmla="*/ 1463040 w 3286125"/>
                <a:gd name="connsiteY8" fmla="*/ 263366 h 2514600"/>
                <a:gd name="connsiteX9" fmla="*/ 1550861 w 3286125"/>
                <a:gd name="connsiteY9" fmla="*/ 113252 h 2514600"/>
                <a:gd name="connsiteX10" fmla="*/ 1611821 w 3286125"/>
                <a:gd name="connsiteY10" fmla="*/ 84868 h 2514600"/>
                <a:gd name="connsiteX11" fmla="*/ 1619440 w 3286125"/>
                <a:gd name="connsiteY11" fmla="*/ 127254 h 2514600"/>
                <a:gd name="connsiteX12" fmla="*/ 1701927 w 3286125"/>
                <a:gd name="connsiteY12" fmla="*/ 87535 h 2514600"/>
                <a:gd name="connsiteX13" fmla="*/ 1692878 w 3286125"/>
                <a:gd name="connsiteY13" fmla="*/ 116777 h 2514600"/>
                <a:gd name="connsiteX14" fmla="*/ 1732502 w 3286125"/>
                <a:gd name="connsiteY14" fmla="*/ 185452 h 2514600"/>
                <a:gd name="connsiteX15" fmla="*/ 1798796 w 3286125"/>
                <a:gd name="connsiteY15" fmla="*/ 178689 h 2514600"/>
                <a:gd name="connsiteX16" fmla="*/ 1851089 w 3286125"/>
                <a:gd name="connsiteY16" fmla="*/ 203835 h 2514600"/>
                <a:gd name="connsiteX17" fmla="*/ 1926907 w 3286125"/>
                <a:gd name="connsiteY17" fmla="*/ 175832 h 2514600"/>
                <a:gd name="connsiteX18" fmla="*/ 1956911 w 3286125"/>
                <a:gd name="connsiteY18" fmla="*/ 230410 h 2514600"/>
                <a:gd name="connsiteX19" fmla="*/ 1956911 w 3286125"/>
                <a:gd name="connsiteY19" fmla="*/ 230410 h 2514600"/>
                <a:gd name="connsiteX20" fmla="*/ 1945957 w 3286125"/>
                <a:gd name="connsiteY20" fmla="*/ 296418 h 2514600"/>
                <a:gd name="connsiteX21" fmla="*/ 1986534 w 3286125"/>
                <a:gd name="connsiteY21" fmla="*/ 351854 h 2514600"/>
                <a:gd name="connsiteX22" fmla="*/ 2065306 w 3286125"/>
                <a:gd name="connsiteY22" fmla="*/ 357950 h 2514600"/>
                <a:gd name="connsiteX23" fmla="*/ 2065306 w 3286125"/>
                <a:gd name="connsiteY23" fmla="*/ 357950 h 2514600"/>
                <a:gd name="connsiteX24" fmla="*/ 2077688 w 3286125"/>
                <a:gd name="connsiteY24" fmla="*/ 357950 h 2514600"/>
                <a:gd name="connsiteX25" fmla="*/ 2077688 w 3286125"/>
                <a:gd name="connsiteY25" fmla="*/ 357950 h 2514600"/>
                <a:gd name="connsiteX26" fmla="*/ 2243138 w 3286125"/>
                <a:gd name="connsiteY26" fmla="*/ 321183 h 2514600"/>
                <a:gd name="connsiteX27" fmla="*/ 2259425 w 3286125"/>
                <a:gd name="connsiteY27" fmla="*/ 342233 h 2514600"/>
                <a:gd name="connsiteX28" fmla="*/ 2307431 w 3286125"/>
                <a:gd name="connsiteY28" fmla="*/ 282131 h 2514600"/>
                <a:gd name="connsiteX29" fmla="*/ 2307431 w 3286125"/>
                <a:gd name="connsiteY29" fmla="*/ 282131 h 2514600"/>
                <a:gd name="connsiteX30" fmla="*/ 2307431 w 3286125"/>
                <a:gd name="connsiteY30" fmla="*/ 288893 h 2514600"/>
                <a:gd name="connsiteX31" fmla="*/ 2307431 w 3286125"/>
                <a:gd name="connsiteY31" fmla="*/ 288893 h 2514600"/>
                <a:gd name="connsiteX32" fmla="*/ 2333721 w 3286125"/>
                <a:gd name="connsiteY32" fmla="*/ 305276 h 2514600"/>
                <a:gd name="connsiteX33" fmla="*/ 2333721 w 3286125"/>
                <a:gd name="connsiteY33" fmla="*/ 305276 h 2514600"/>
                <a:gd name="connsiteX34" fmla="*/ 2357438 w 3286125"/>
                <a:gd name="connsiteY34" fmla="*/ 308515 h 2514600"/>
                <a:gd name="connsiteX35" fmla="*/ 2322386 w 3286125"/>
                <a:gd name="connsiteY35" fmla="*/ 317849 h 2514600"/>
                <a:gd name="connsiteX36" fmla="*/ 2317242 w 3286125"/>
                <a:gd name="connsiteY36" fmla="*/ 461582 h 2514600"/>
                <a:gd name="connsiteX37" fmla="*/ 2345246 w 3286125"/>
                <a:gd name="connsiteY37" fmla="*/ 521303 h 2514600"/>
                <a:gd name="connsiteX38" fmla="*/ 2413635 w 3286125"/>
                <a:gd name="connsiteY38" fmla="*/ 522446 h 2514600"/>
                <a:gd name="connsiteX39" fmla="*/ 2485168 w 3286125"/>
                <a:gd name="connsiteY39" fmla="*/ 435578 h 2514600"/>
                <a:gd name="connsiteX40" fmla="*/ 2528697 w 3286125"/>
                <a:gd name="connsiteY40" fmla="*/ 480155 h 2514600"/>
                <a:gd name="connsiteX41" fmla="*/ 2520506 w 3286125"/>
                <a:gd name="connsiteY41" fmla="*/ 546545 h 2514600"/>
                <a:gd name="connsiteX42" fmla="*/ 2618708 w 3286125"/>
                <a:gd name="connsiteY42" fmla="*/ 568928 h 2514600"/>
                <a:gd name="connsiteX43" fmla="*/ 2607374 w 3286125"/>
                <a:gd name="connsiteY43" fmla="*/ 631508 h 2514600"/>
                <a:gd name="connsiteX44" fmla="*/ 2655951 w 3286125"/>
                <a:gd name="connsiteY44" fmla="*/ 632079 h 2514600"/>
                <a:gd name="connsiteX45" fmla="*/ 2710625 w 3286125"/>
                <a:gd name="connsiteY45" fmla="*/ 710089 h 2514600"/>
                <a:gd name="connsiteX46" fmla="*/ 2770442 w 3286125"/>
                <a:gd name="connsiteY46" fmla="*/ 709517 h 2514600"/>
                <a:gd name="connsiteX47" fmla="*/ 2764727 w 3286125"/>
                <a:gd name="connsiteY47" fmla="*/ 779621 h 2514600"/>
                <a:gd name="connsiteX48" fmla="*/ 2812733 w 3286125"/>
                <a:gd name="connsiteY48" fmla="*/ 725805 h 2514600"/>
                <a:gd name="connsiteX49" fmla="*/ 2912745 w 3286125"/>
                <a:gd name="connsiteY49" fmla="*/ 717995 h 2514600"/>
                <a:gd name="connsiteX50" fmla="*/ 2983135 w 3286125"/>
                <a:gd name="connsiteY50" fmla="*/ 748856 h 2514600"/>
                <a:gd name="connsiteX51" fmla="*/ 3019806 w 3286125"/>
                <a:gd name="connsiteY51" fmla="*/ 736949 h 2514600"/>
                <a:gd name="connsiteX52" fmla="*/ 3014091 w 3286125"/>
                <a:gd name="connsiteY52" fmla="*/ 825627 h 2514600"/>
                <a:gd name="connsiteX53" fmla="*/ 3030760 w 3286125"/>
                <a:gd name="connsiteY53" fmla="*/ 798862 h 2514600"/>
                <a:gd name="connsiteX54" fmla="*/ 3078194 w 3286125"/>
                <a:gd name="connsiteY54" fmla="*/ 791051 h 2514600"/>
                <a:gd name="connsiteX55" fmla="*/ 3098578 w 3286125"/>
                <a:gd name="connsiteY55" fmla="*/ 832295 h 2514600"/>
                <a:gd name="connsiteX56" fmla="*/ 3220117 w 3286125"/>
                <a:gd name="connsiteY56" fmla="*/ 787241 h 2514600"/>
                <a:gd name="connsiteX57" fmla="*/ 3220117 w 3286125"/>
                <a:gd name="connsiteY57" fmla="*/ 787241 h 2514600"/>
                <a:gd name="connsiteX58" fmla="*/ 3184208 w 3286125"/>
                <a:gd name="connsiteY58" fmla="*/ 898874 h 2514600"/>
                <a:gd name="connsiteX59" fmla="*/ 3184208 w 3286125"/>
                <a:gd name="connsiteY59" fmla="*/ 898874 h 2514600"/>
                <a:gd name="connsiteX60" fmla="*/ 3184208 w 3286125"/>
                <a:gd name="connsiteY60" fmla="*/ 908495 h 2514600"/>
                <a:gd name="connsiteX61" fmla="*/ 3184208 w 3286125"/>
                <a:gd name="connsiteY61" fmla="*/ 908495 h 2514600"/>
                <a:gd name="connsiteX62" fmla="*/ 3191447 w 3286125"/>
                <a:gd name="connsiteY62" fmla="*/ 938975 h 2514600"/>
                <a:gd name="connsiteX63" fmla="*/ 3248882 w 3286125"/>
                <a:gd name="connsiteY63" fmla="*/ 909352 h 2514600"/>
                <a:gd name="connsiteX64" fmla="*/ 3234023 w 3286125"/>
                <a:gd name="connsiteY64" fmla="*/ 927068 h 2514600"/>
                <a:gd name="connsiteX65" fmla="*/ 3259074 w 3286125"/>
                <a:gd name="connsiteY65" fmla="*/ 985171 h 2514600"/>
                <a:gd name="connsiteX66" fmla="*/ 3207163 w 3286125"/>
                <a:gd name="connsiteY66" fmla="*/ 1078611 h 2514600"/>
                <a:gd name="connsiteX67" fmla="*/ 3292031 w 3286125"/>
                <a:gd name="connsiteY67" fmla="*/ 1127379 h 2514600"/>
                <a:gd name="connsiteX68" fmla="*/ 3266599 w 3286125"/>
                <a:gd name="connsiteY68" fmla="*/ 1190339 h 2514600"/>
                <a:gd name="connsiteX69" fmla="*/ 3231928 w 3286125"/>
                <a:gd name="connsiteY69" fmla="*/ 1201960 h 2514600"/>
                <a:gd name="connsiteX70" fmla="*/ 3269742 w 3286125"/>
                <a:gd name="connsiteY70" fmla="*/ 1239679 h 2514600"/>
                <a:gd name="connsiteX71" fmla="*/ 3239548 w 3286125"/>
                <a:gd name="connsiteY71" fmla="*/ 1253871 h 2514600"/>
                <a:gd name="connsiteX72" fmla="*/ 3223260 w 3286125"/>
                <a:gd name="connsiteY72" fmla="*/ 1319022 h 2514600"/>
                <a:gd name="connsiteX73" fmla="*/ 3248692 w 3286125"/>
                <a:gd name="connsiteY73" fmla="*/ 1408176 h 2514600"/>
                <a:gd name="connsiteX74" fmla="*/ 3109913 w 3286125"/>
                <a:gd name="connsiteY74" fmla="*/ 1439132 h 2514600"/>
                <a:gd name="connsiteX75" fmla="*/ 3082290 w 3286125"/>
                <a:gd name="connsiteY75" fmla="*/ 1402080 h 2514600"/>
                <a:gd name="connsiteX76" fmla="*/ 3043238 w 3286125"/>
                <a:gd name="connsiteY76" fmla="*/ 1402652 h 2514600"/>
                <a:gd name="connsiteX77" fmla="*/ 2999708 w 3286125"/>
                <a:gd name="connsiteY77" fmla="*/ 1470089 h 2514600"/>
                <a:gd name="connsiteX78" fmla="*/ 2896172 w 3286125"/>
                <a:gd name="connsiteY78" fmla="*/ 1452753 h 2514600"/>
                <a:gd name="connsiteX79" fmla="*/ 2887123 w 3286125"/>
                <a:gd name="connsiteY79" fmla="*/ 1496473 h 2514600"/>
                <a:gd name="connsiteX80" fmla="*/ 2835021 w 3286125"/>
                <a:gd name="connsiteY80" fmla="*/ 1509522 h 2514600"/>
                <a:gd name="connsiteX81" fmla="*/ 2814828 w 3286125"/>
                <a:gd name="connsiteY81" fmla="*/ 1556957 h 2514600"/>
                <a:gd name="connsiteX82" fmla="*/ 2759202 w 3286125"/>
                <a:gd name="connsiteY82" fmla="*/ 1551718 h 2514600"/>
                <a:gd name="connsiteX83" fmla="*/ 2682335 w 3286125"/>
                <a:gd name="connsiteY83" fmla="*/ 1614107 h 2514600"/>
                <a:gd name="connsiteX84" fmla="*/ 2788920 w 3286125"/>
                <a:gd name="connsiteY84" fmla="*/ 1697069 h 2514600"/>
                <a:gd name="connsiteX85" fmla="*/ 2829116 w 3286125"/>
                <a:gd name="connsiteY85" fmla="*/ 1651730 h 2514600"/>
                <a:gd name="connsiteX86" fmla="*/ 2847118 w 3286125"/>
                <a:gd name="connsiteY86" fmla="*/ 1662113 h 2514600"/>
                <a:gd name="connsiteX87" fmla="*/ 2847118 w 3286125"/>
                <a:gd name="connsiteY87" fmla="*/ 1662113 h 2514600"/>
                <a:gd name="connsiteX88" fmla="*/ 2865311 w 3286125"/>
                <a:gd name="connsiteY88" fmla="*/ 1662113 h 2514600"/>
                <a:gd name="connsiteX89" fmla="*/ 2865311 w 3286125"/>
                <a:gd name="connsiteY89" fmla="*/ 1662113 h 2514600"/>
                <a:gd name="connsiteX90" fmla="*/ 2891600 w 3286125"/>
                <a:gd name="connsiteY90" fmla="*/ 1681163 h 2514600"/>
                <a:gd name="connsiteX91" fmla="*/ 2891600 w 3286125"/>
                <a:gd name="connsiteY91" fmla="*/ 1681163 h 2514600"/>
                <a:gd name="connsiteX92" fmla="*/ 2890075 w 3286125"/>
                <a:gd name="connsiteY92" fmla="*/ 1690973 h 2514600"/>
                <a:gd name="connsiteX93" fmla="*/ 2890075 w 3286125"/>
                <a:gd name="connsiteY93" fmla="*/ 1690973 h 2514600"/>
                <a:gd name="connsiteX94" fmla="*/ 2886361 w 3286125"/>
                <a:gd name="connsiteY94" fmla="*/ 1738313 h 2514600"/>
                <a:gd name="connsiteX95" fmla="*/ 2886361 w 3286125"/>
                <a:gd name="connsiteY95" fmla="*/ 1738313 h 2514600"/>
                <a:gd name="connsiteX96" fmla="*/ 2879884 w 3286125"/>
                <a:gd name="connsiteY96" fmla="*/ 1738313 h 2514600"/>
                <a:gd name="connsiteX97" fmla="*/ 2879884 w 3286125"/>
                <a:gd name="connsiteY97" fmla="*/ 1738313 h 2514600"/>
                <a:gd name="connsiteX98" fmla="*/ 2884170 w 3286125"/>
                <a:gd name="connsiteY98" fmla="*/ 1820323 h 2514600"/>
                <a:gd name="connsiteX99" fmla="*/ 2821400 w 3286125"/>
                <a:gd name="connsiteY99" fmla="*/ 1865376 h 2514600"/>
                <a:gd name="connsiteX100" fmla="*/ 2892742 w 3286125"/>
                <a:gd name="connsiteY100" fmla="*/ 1996535 h 2514600"/>
                <a:gd name="connsiteX101" fmla="*/ 2865311 w 3286125"/>
                <a:gd name="connsiteY101" fmla="*/ 2038350 h 2514600"/>
                <a:gd name="connsiteX102" fmla="*/ 2874169 w 3286125"/>
                <a:gd name="connsiteY102" fmla="*/ 2204752 h 2514600"/>
                <a:gd name="connsiteX103" fmla="*/ 2909030 w 3286125"/>
                <a:gd name="connsiteY103" fmla="*/ 2216849 h 2514600"/>
                <a:gd name="connsiteX104" fmla="*/ 2917889 w 3286125"/>
                <a:gd name="connsiteY104" fmla="*/ 2354009 h 2514600"/>
                <a:gd name="connsiteX105" fmla="*/ 2973610 w 3286125"/>
                <a:gd name="connsiteY105" fmla="*/ 2470404 h 2514600"/>
                <a:gd name="connsiteX106" fmla="*/ 2951607 w 3286125"/>
                <a:gd name="connsiteY106" fmla="*/ 2516600 h 2514600"/>
                <a:gd name="connsiteX107" fmla="*/ 2951607 w 3286125"/>
                <a:gd name="connsiteY107" fmla="*/ 2516600 h 2514600"/>
                <a:gd name="connsiteX108" fmla="*/ 2799874 w 3286125"/>
                <a:gd name="connsiteY108" fmla="*/ 2483834 h 2514600"/>
                <a:gd name="connsiteX109" fmla="*/ 2722436 w 3286125"/>
                <a:gd name="connsiteY109" fmla="*/ 2437638 h 2514600"/>
                <a:gd name="connsiteX110" fmla="*/ 2510981 w 3286125"/>
                <a:gd name="connsiteY110" fmla="*/ 2475262 h 2514600"/>
                <a:gd name="connsiteX111" fmla="*/ 2505647 w 3286125"/>
                <a:gd name="connsiteY111" fmla="*/ 2434781 h 2514600"/>
                <a:gd name="connsiteX112" fmla="*/ 2413540 w 3286125"/>
                <a:gd name="connsiteY112" fmla="*/ 2410111 h 2514600"/>
                <a:gd name="connsiteX113" fmla="*/ 2450783 w 3286125"/>
                <a:gd name="connsiteY113" fmla="*/ 2348008 h 2514600"/>
                <a:gd name="connsiteX114" fmla="*/ 2402586 w 3286125"/>
                <a:gd name="connsiteY114" fmla="*/ 2294858 h 2514600"/>
                <a:gd name="connsiteX115" fmla="*/ 2447068 w 3286125"/>
                <a:gd name="connsiteY115" fmla="*/ 2212277 h 2514600"/>
                <a:gd name="connsiteX116" fmla="*/ 2508409 w 3286125"/>
                <a:gd name="connsiteY116" fmla="*/ 2208848 h 2514600"/>
                <a:gd name="connsiteX117" fmla="*/ 2576989 w 3286125"/>
                <a:gd name="connsiteY117" fmla="*/ 2151602 h 2514600"/>
                <a:gd name="connsiteX118" fmla="*/ 2515838 w 3286125"/>
                <a:gd name="connsiteY118" fmla="*/ 2047589 h 2514600"/>
                <a:gd name="connsiteX119" fmla="*/ 2520982 w 3286125"/>
                <a:gd name="connsiteY119" fmla="*/ 1968056 h 2514600"/>
                <a:gd name="connsiteX120" fmla="*/ 2434495 w 3286125"/>
                <a:gd name="connsiteY120" fmla="*/ 1966627 h 2514600"/>
                <a:gd name="connsiteX121" fmla="*/ 2436686 w 3286125"/>
                <a:gd name="connsiteY121" fmla="*/ 1986820 h 2514600"/>
                <a:gd name="connsiteX122" fmla="*/ 2387917 w 3286125"/>
                <a:gd name="connsiteY122" fmla="*/ 1966055 h 2514600"/>
                <a:gd name="connsiteX123" fmla="*/ 2437162 w 3286125"/>
                <a:gd name="connsiteY123" fmla="*/ 1880711 h 2514600"/>
                <a:gd name="connsiteX124" fmla="*/ 2429161 w 3286125"/>
                <a:gd name="connsiteY124" fmla="*/ 1736979 h 2514600"/>
                <a:gd name="connsiteX125" fmla="*/ 2470118 w 3286125"/>
                <a:gd name="connsiteY125" fmla="*/ 1727454 h 2514600"/>
                <a:gd name="connsiteX126" fmla="*/ 2559654 w 3286125"/>
                <a:gd name="connsiteY126" fmla="*/ 1621727 h 2514600"/>
                <a:gd name="connsiteX127" fmla="*/ 2536127 w 3286125"/>
                <a:gd name="connsiteY127" fmla="*/ 1565910 h 2514600"/>
                <a:gd name="connsiteX128" fmla="*/ 2479453 w 3286125"/>
                <a:gd name="connsiteY128" fmla="*/ 1556385 h 2514600"/>
                <a:gd name="connsiteX129" fmla="*/ 2450592 w 3286125"/>
                <a:gd name="connsiteY129" fmla="*/ 1516475 h 2514600"/>
                <a:gd name="connsiteX130" fmla="*/ 2427446 w 3286125"/>
                <a:gd name="connsiteY130" fmla="*/ 1557528 h 2514600"/>
                <a:gd name="connsiteX131" fmla="*/ 2459641 w 3286125"/>
                <a:gd name="connsiteY131" fmla="*/ 1605820 h 2514600"/>
                <a:gd name="connsiteX132" fmla="*/ 2404777 w 3286125"/>
                <a:gd name="connsiteY132" fmla="*/ 1606677 h 2514600"/>
                <a:gd name="connsiteX133" fmla="*/ 2366391 w 3286125"/>
                <a:gd name="connsiteY133" fmla="*/ 1475137 h 2514600"/>
                <a:gd name="connsiteX134" fmla="*/ 2327815 w 3286125"/>
                <a:gd name="connsiteY134" fmla="*/ 1445038 h 2514600"/>
                <a:gd name="connsiteX135" fmla="*/ 2291144 w 3286125"/>
                <a:gd name="connsiteY135" fmla="*/ 1453706 h 2514600"/>
                <a:gd name="connsiteX136" fmla="*/ 2195132 w 3286125"/>
                <a:gd name="connsiteY136" fmla="*/ 1314450 h 2514600"/>
                <a:gd name="connsiteX137" fmla="*/ 2125504 w 3286125"/>
                <a:gd name="connsiteY137" fmla="*/ 1361694 h 2514600"/>
                <a:gd name="connsiteX138" fmla="*/ 2100644 w 3286125"/>
                <a:gd name="connsiteY138" fmla="*/ 1346073 h 2514600"/>
                <a:gd name="connsiteX139" fmla="*/ 2091023 w 3286125"/>
                <a:gd name="connsiteY139" fmla="*/ 1365790 h 2514600"/>
                <a:gd name="connsiteX140" fmla="*/ 2089499 w 3286125"/>
                <a:gd name="connsiteY140" fmla="*/ 1344930 h 2514600"/>
                <a:gd name="connsiteX141" fmla="*/ 1967960 w 3286125"/>
                <a:gd name="connsiteY141" fmla="*/ 1407128 h 2514600"/>
                <a:gd name="connsiteX142" fmla="*/ 1871758 w 3286125"/>
                <a:gd name="connsiteY142" fmla="*/ 1334453 h 2514600"/>
                <a:gd name="connsiteX143" fmla="*/ 1827276 w 3286125"/>
                <a:gd name="connsiteY143" fmla="*/ 1333024 h 2514600"/>
                <a:gd name="connsiteX144" fmla="*/ 1805369 w 3286125"/>
                <a:gd name="connsiteY144" fmla="*/ 1358837 h 2514600"/>
                <a:gd name="connsiteX145" fmla="*/ 1792986 w 3286125"/>
                <a:gd name="connsiteY145" fmla="*/ 1328166 h 2514600"/>
                <a:gd name="connsiteX146" fmla="*/ 1681448 w 3286125"/>
                <a:gd name="connsiteY146" fmla="*/ 1337120 h 2514600"/>
                <a:gd name="connsiteX147" fmla="*/ 1655921 w 3286125"/>
                <a:gd name="connsiteY147" fmla="*/ 1359980 h 2514600"/>
                <a:gd name="connsiteX148" fmla="*/ 1648111 w 3286125"/>
                <a:gd name="connsiteY148" fmla="*/ 1446848 h 2514600"/>
                <a:gd name="connsiteX149" fmla="*/ 1609725 w 3286125"/>
                <a:gd name="connsiteY149" fmla="*/ 1425702 h 2514600"/>
                <a:gd name="connsiteX150" fmla="*/ 1626013 w 3286125"/>
                <a:gd name="connsiteY150" fmla="*/ 1465898 h 2514600"/>
                <a:gd name="connsiteX151" fmla="*/ 1608011 w 3286125"/>
                <a:gd name="connsiteY151" fmla="*/ 1470565 h 2514600"/>
                <a:gd name="connsiteX152" fmla="*/ 1544098 w 3286125"/>
                <a:gd name="connsiteY152" fmla="*/ 1384935 h 2514600"/>
                <a:gd name="connsiteX153" fmla="*/ 1515713 w 3286125"/>
                <a:gd name="connsiteY153" fmla="*/ 1283875 h 2514600"/>
                <a:gd name="connsiteX154" fmla="*/ 1546479 w 3286125"/>
                <a:gd name="connsiteY154" fmla="*/ 1187387 h 2514600"/>
                <a:gd name="connsiteX155" fmla="*/ 1518666 w 3286125"/>
                <a:gd name="connsiteY155" fmla="*/ 1032510 h 2514600"/>
                <a:gd name="connsiteX156" fmla="*/ 1422178 w 3286125"/>
                <a:gd name="connsiteY156" fmla="*/ 918115 h 2514600"/>
                <a:gd name="connsiteX157" fmla="*/ 1375315 w 3286125"/>
                <a:gd name="connsiteY157" fmla="*/ 934117 h 2514600"/>
                <a:gd name="connsiteX158" fmla="*/ 1348264 w 3286125"/>
                <a:gd name="connsiteY158" fmla="*/ 905351 h 2514600"/>
                <a:gd name="connsiteX159" fmla="*/ 1222058 w 3286125"/>
                <a:gd name="connsiteY159" fmla="*/ 943737 h 2514600"/>
                <a:gd name="connsiteX160" fmla="*/ 1213580 w 3286125"/>
                <a:gd name="connsiteY160" fmla="*/ 910590 h 2514600"/>
                <a:gd name="connsiteX161" fmla="*/ 1255871 w 3286125"/>
                <a:gd name="connsiteY161" fmla="*/ 838200 h 2514600"/>
                <a:gd name="connsiteX162" fmla="*/ 1174147 w 3286125"/>
                <a:gd name="connsiteY162" fmla="*/ 810292 h 2514600"/>
                <a:gd name="connsiteX163" fmla="*/ 1123379 w 3286125"/>
                <a:gd name="connsiteY163" fmla="*/ 887921 h 2514600"/>
                <a:gd name="connsiteX164" fmla="*/ 1104329 w 3286125"/>
                <a:gd name="connsiteY164" fmla="*/ 876586 h 2514600"/>
                <a:gd name="connsiteX165" fmla="*/ 991267 w 3286125"/>
                <a:gd name="connsiteY165" fmla="*/ 932402 h 2514600"/>
                <a:gd name="connsiteX166" fmla="*/ 964216 w 3286125"/>
                <a:gd name="connsiteY166" fmla="*/ 895255 h 2514600"/>
                <a:gd name="connsiteX167" fmla="*/ 834676 w 3286125"/>
                <a:gd name="connsiteY167" fmla="*/ 836009 h 2514600"/>
                <a:gd name="connsiteX168" fmla="*/ 811339 w 3286125"/>
                <a:gd name="connsiteY168" fmla="*/ 794480 h 2514600"/>
                <a:gd name="connsiteX169" fmla="*/ 811530 w 3286125"/>
                <a:gd name="connsiteY169" fmla="*/ 630079 h 2514600"/>
                <a:gd name="connsiteX170" fmla="*/ 737997 w 3286125"/>
                <a:gd name="connsiteY170" fmla="*/ 447484 h 2514600"/>
                <a:gd name="connsiteX171" fmla="*/ 786194 w 3286125"/>
                <a:gd name="connsiteY171" fmla="*/ 393859 h 2514600"/>
                <a:gd name="connsiteX172" fmla="*/ 763238 w 3286125"/>
                <a:gd name="connsiteY172" fmla="*/ 356521 h 2514600"/>
                <a:gd name="connsiteX173" fmla="*/ 777716 w 3286125"/>
                <a:gd name="connsiteY173" fmla="*/ 320326 h 2514600"/>
                <a:gd name="connsiteX174" fmla="*/ 652272 w 3286125"/>
                <a:gd name="connsiteY174" fmla="*/ 255270 h 2514600"/>
                <a:gd name="connsiteX175" fmla="*/ 663797 w 3286125"/>
                <a:gd name="connsiteY175" fmla="*/ 223742 h 2514600"/>
                <a:gd name="connsiteX176" fmla="*/ 623792 w 3286125"/>
                <a:gd name="connsiteY176" fmla="*/ 160973 h 2514600"/>
                <a:gd name="connsiteX177" fmla="*/ 623792 w 3286125"/>
                <a:gd name="connsiteY177" fmla="*/ 160973 h 2514600"/>
                <a:gd name="connsiteX178" fmla="*/ 702373 w 3286125"/>
                <a:gd name="connsiteY178" fmla="*/ 131159 h 2514600"/>
                <a:gd name="connsiteX179" fmla="*/ 780955 w 3286125"/>
                <a:gd name="connsiteY179" fmla="*/ 172974 h 2514600"/>
                <a:gd name="connsiteX180" fmla="*/ 861917 w 3286125"/>
                <a:gd name="connsiteY180" fmla="*/ 162782 h 2514600"/>
                <a:gd name="connsiteX181" fmla="*/ 896588 w 3286125"/>
                <a:gd name="connsiteY181" fmla="*/ 261461 h 2514600"/>
                <a:gd name="connsiteX182" fmla="*/ 962025 w 3286125"/>
                <a:gd name="connsiteY182" fmla="*/ 296513 h 2514600"/>
                <a:gd name="connsiteX183" fmla="*/ 1048036 w 3286125"/>
                <a:gd name="connsiteY183" fmla="*/ 189071 h 2514600"/>
                <a:gd name="connsiteX184" fmla="*/ 1099566 w 3286125"/>
                <a:gd name="connsiteY184" fmla="*/ 181451 h 2514600"/>
                <a:gd name="connsiteX185" fmla="*/ 1099566 w 3286125"/>
                <a:gd name="connsiteY185" fmla="*/ 181451 h 2514600"/>
                <a:gd name="connsiteX186" fmla="*/ 1099566 w 3286125"/>
                <a:gd name="connsiteY186" fmla="*/ 170021 h 2514600"/>
                <a:gd name="connsiteX187" fmla="*/ 1099566 w 3286125"/>
                <a:gd name="connsiteY187" fmla="*/ 170021 h 2514600"/>
                <a:gd name="connsiteX188" fmla="*/ 1146905 w 3286125"/>
                <a:gd name="connsiteY188" fmla="*/ 126778 h 2514600"/>
                <a:gd name="connsiteX189" fmla="*/ 40576 w 3286125"/>
                <a:gd name="connsiteY189" fmla="*/ 303371 h 2514600"/>
                <a:gd name="connsiteX190" fmla="*/ 53530 w 3286125"/>
                <a:gd name="connsiteY190" fmla="*/ 286417 h 2514600"/>
                <a:gd name="connsiteX191" fmla="*/ 0 w 3286125"/>
                <a:gd name="connsiteY191" fmla="*/ 220694 h 2514600"/>
                <a:gd name="connsiteX192" fmla="*/ 19431 w 3286125"/>
                <a:gd name="connsiteY192" fmla="*/ 204597 h 2514600"/>
                <a:gd name="connsiteX193" fmla="*/ 1810 w 3286125"/>
                <a:gd name="connsiteY193" fmla="*/ 176308 h 2514600"/>
                <a:gd name="connsiteX194" fmla="*/ 51245 w 3286125"/>
                <a:gd name="connsiteY194" fmla="*/ 147638 h 2514600"/>
                <a:gd name="connsiteX195" fmla="*/ 67532 w 3286125"/>
                <a:gd name="connsiteY195" fmla="*/ 163735 h 2514600"/>
                <a:gd name="connsiteX196" fmla="*/ 68104 w 3286125"/>
                <a:gd name="connsiteY196" fmla="*/ 142685 h 2514600"/>
                <a:gd name="connsiteX197" fmla="*/ 100203 w 3286125"/>
                <a:gd name="connsiteY197" fmla="*/ 168116 h 2514600"/>
                <a:gd name="connsiteX198" fmla="*/ 149257 w 3286125"/>
                <a:gd name="connsiteY198" fmla="*/ 156115 h 2514600"/>
                <a:gd name="connsiteX199" fmla="*/ 148114 w 3286125"/>
                <a:gd name="connsiteY199" fmla="*/ 133922 h 2514600"/>
                <a:gd name="connsiteX200" fmla="*/ 222409 w 3286125"/>
                <a:gd name="connsiteY200" fmla="*/ 107347 h 2514600"/>
                <a:gd name="connsiteX201" fmla="*/ 178499 w 3286125"/>
                <a:gd name="connsiteY201" fmla="*/ 49435 h 2514600"/>
                <a:gd name="connsiteX202" fmla="*/ 296513 w 3286125"/>
                <a:gd name="connsiteY202" fmla="*/ 0 h 2514600"/>
                <a:gd name="connsiteX203" fmla="*/ 323183 w 3286125"/>
                <a:gd name="connsiteY203" fmla="*/ 22193 h 2514600"/>
                <a:gd name="connsiteX204" fmla="*/ 311658 w 3286125"/>
                <a:gd name="connsiteY204" fmla="*/ 80963 h 2514600"/>
                <a:gd name="connsiteX205" fmla="*/ 350425 w 3286125"/>
                <a:gd name="connsiteY205" fmla="*/ 89154 h 2514600"/>
                <a:gd name="connsiteX206" fmla="*/ 330994 w 3286125"/>
                <a:gd name="connsiteY206" fmla="*/ 109633 h 2514600"/>
                <a:gd name="connsiteX207" fmla="*/ 330994 w 3286125"/>
                <a:gd name="connsiteY207" fmla="*/ 109633 h 2514600"/>
                <a:gd name="connsiteX208" fmla="*/ 252793 w 3286125"/>
                <a:gd name="connsiteY208" fmla="*/ 174498 h 2514600"/>
                <a:gd name="connsiteX209" fmla="*/ 183642 w 3286125"/>
                <a:gd name="connsiteY209" fmla="*/ 194024 h 2514600"/>
                <a:gd name="connsiteX210" fmla="*/ 195358 w 3286125"/>
                <a:gd name="connsiteY210" fmla="*/ 232601 h 2514600"/>
                <a:gd name="connsiteX211" fmla="*/ 128302 w 3286125"/>
                <a:gd name="connsiteY211" fmla="*/ 344043 h 2514600"/>
                <a:gd name="connsiteX212" fmla="*/ 40576 w 3286125"/>
                <a:gd name="connsiteY212" fmla="*/ 303371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3286125" h="2514600">
                  <a:moveTo>
                    <a:pt x="1146905" y="126778"/>
                  </a:moveTo>
                  <a:lnTo>
                    <a:pt x="1210247" y="156305"/>
                  </a:lnTo>
                  <a:lnTo>
                    <a:pt x="1292733" y="136684"/>
                  </a:lnTo>
                  <a:lnTo>
                    <a:pt x="1298829" y="226886"/>
                  </a:lnTo>
                  <a:lnTo>
                    <a:pt x="1425607" y="231267"/>
                  </a:lnTo>
                  <a:lnTo>
                    <a:pt x="1452848" y="260128"/>
                  </a:lnTo>
                  <a:lnTo>
                    <a:pt x="1452848" y="260128"/>
                  </a:lnTo>
                  <a:lnTo>
                    <a:pt x="1463040" y="263366"/>
                  </a:lnTo>
                  <a:lnTo>
                    <a:pt x="1463040" y="263366"/>
                  </a:lnTo>
                  <a:lnTo>
                    <a:pt x="1550861" y="113252"/>
                  </a:lnTo>
                  <a:lnTo>
                    <a:pt x="1611821" y="84868"/>
                  </a:lnTo>
                  <a:lnTo>
                    <a:pt x="1619440" y="127254"/>
                  </a:lnTo>
                  <a:lnTo>
                    <a:pt x="1701927" y="87535"/>
                  </a:lnTo>
                  <a:lnTo>
                    <a:pt x="1692878" y="116777"/>
                  </a:lnTo>
                  <a:lnTo>
                    <a:pt x="1732502" y="185452"/>
                  </a:lnTo>
                  <a:lnTo>
                    <a:pt x="1798796" y="178689"/>
                  </a:lnTo>
                  <a:lnTo>
                    <a:pt x="1851089" y="203835"/>
                  </a:lnTo>
                  <a:lnTo>
                    <a:pt x="1926907" y="175832"/>
                  </a:lnTo>
                  <a:lnTo>
                    <a:pt x="1956911" y="230410"/>
                  </a:lnTo>
                  <a:lnTo>
                    <a:pt x="1956911" y="230410"/>
                  </a:lnTo>
                  <a:lnTo>
                    <a:pt x="1945957" y="296418"/>
                  </a:lnTo>
                  <a:lnTo>
                    <a:pt x="1986534" y="351854"/>
                  </a:lnTo>
                  <a:lnTo>
                    <a:pt x="2065306" y="357950"/>
                  </a:lnTo>
                  <a:lnTo>
                    <a:pt x="2065306" y="357950"/>
                  </a:lnTo>
                  <a:lnTo>
                    <a:pt x="2077688" y="357950"/>
                  </a:lnTo>
                  <a:lnTo>
                    <a:pt x="2077688" y="357950"/>
                  </a:lnTo>
                  <a:lnTo>
                    <a:pt x="2243138" y="321183"/>
                  </a:lnTo>
                  <a:lnTo>
                    <a:pt x="2259425" y="342233"/>
                  </a:lnTo>
                  <a:lnTo>
                    <a:pt x="2307431" y="282131"/>
                  </a:lnTo>
                  <a:lnTo>
                    <a:pt x="2307431" y="282131"/>
                  </a:lnTo>
                  <a:lnTo>
                    <a:pt x="2307431" y="288893"/>
                  </a:lnTo>
                  <a:lnTo>
                    <a:pt x="2307431" y="288893"/>
                  </a:lnTo>
                  <a:lnTo>
                    <a:pt x="2333721" y="305276"/>
                  </a:lnTo>
                  <a:lnTo>
                    <a:pt x="2333721" y="305276"/>
                  </a:lnTo>
                  <a:lnTo>
                    <a:pt x="2357438" y="308515"/>
                  </a:lnTo>
                  <a:lnTo>
                    <a:pt x="2322386" y="317849"/>
                  </a:lnTo>
                  <a:lnTo>
                    <a:pt x="2317242" y="461582"/>
                  </a:lnTo>
                  <a:lnTo>
                    <a:pt x="2345246" y="521303"/>
                  </a:lnTo>
                  <a:lnTo>
                    <a:pt x="2413635" y="522446"/>
                  </a:lnTo>
                  <a:lnTo>
                    <a:pt x="2485168" y="435578"/>
                  </a:lnTo>
                  <a:lnTo>
                    <a:pt x="2528697" y="480155"/>
                  </a:lnTo>
                  <a:lnTo>
                    <a:pt x="2520506" y="546545"/>
                  </a:lnTo>
                  <a:lnTo>
                    <a:pt x="2618708" y="568928"/>
                  </a:lnTo>
                  <a:lnTo>
                    <a:pt x="2607374" y="631508"/>
                  </a:lnTo>
                  <a:lnTo>
                    <a:pt x="2655951" y="632079"/>
                  </a:lnTo>
                  <a:lnTo>
                    <a:pt x="2710625" y="710089"/>
                  </a:lnTo>
                  <a:lnTo>
                    <a:pt x="2770442" y="709517"/>
                  </a:lnTo>
                  <a:lnTo>
                    <a:pt x="2764727" y="779621"/>
                  </a:lnTo>
                  <a:lnTo>
                    <a:pt x="2812733" y="725805"/>
                  </a:lnTo>
                  <a:lnTo>
                    <a:pt x="2912745" y="717995"/>
                  </a:lnTo>
                  <a:lnTo>
                    <a:pt x="2983135" y="748856"/>
                  </a:lnTo>
                  <a:lnTo>
                    <a:pt x="3019806" y="736949"/>
                  </a:lnTo>
                  <a:lnTo>
                    <a:pt x="3014091" y="825627"/>
                  </a:lnTo>
                  <a:lnTo>
                    <a:pt x="3030760" y="798862"/>
                  </a:lnTo>
                  <a:lnTo>
                    <a:pt x="3078194" y="791051"/>
                  </a:lnTo>
                  <a:lnTo>
                    <a:pt x="3098578" y="832295"/>
                  </a:lnTo>
                  <a:lnTo>
                    <a:pt x="3220117" y="787241"/>
                  </a:lnTo>
                  <a:lnTo>
                    <a:pt x="3220117" y="787241"/>
                  </a:lnTo>
                  <a:lnTo>
                    <a:pt x="3184208" y="898874"/>
                  </a:lnTo>
                  <a:lnTo>
                    <a:pt x="3184208" y="898874"/>
                  </a:lnTo>
                  <a:lnTo>
                    <a:pt x="3184208" y="908495"/>
                  </a:lnTo>
                  <a:lnTo>
                    <a:pt x="3184208" y="908495"/>
                  </a:lnTo>
                  <a:lnTo>
                    <a:pt x="3191447" y="938975"/>
                  </a:lnTo>
                  <a:lnTo>
                    <a:pt x="3248882" y="909352"/>
                  </a:lnTo>
                  <a:lnTo>
                    <a:pt x="3234023" y="927068"/>
                  </a:lnTo>
                  <a:lnTo>
                    <a:pt x="3259074" y="985171"/>
                  </a:lnTo>
                  <a:lnTo>
                    <a:pt x="3207163" y="1078611"/>
                  </a:lnTo>
                  <a:lnTo>
                    <a:pt x="3292031" y="1127379"/>
                  </a:lnTo>
                  <a:lnTo>
                    <a:pt x="3266599" y="1190339"/>
                  </a:lnTo>
                  <a:lnTo>
                    <a:pt x="3231928" y="1201960"/>
                  </a:lnTo>
                  <a:lnTo>
                    <a:pt x="3269742" y="1239679"/>
                  </a:lnTo>
                  <a:lnTo>
                    <a:pt x="3239548" y="1253871"/>
                  </a:lnTo>
                  <a:lnTo>
                    <a:pt x="3223260" y="1319022"/>
                  </a:lnTo>
                  <a:lnTo>
                    <a:pt x="3248692" y="1408176"/>
                  </a:lnTo>
                  <a:lnTo>
                    <a:pt x="3109913" y="1439132"/>
                  </a:lnTo>
                  <a:lnTo>
                    <a:pt x="3082290" y="1402080"/>
                  </a:lnTo>
                  <a:lnTo>
                    <a:pt x="3043238" y="1402652"/>
                  </a:lnTo>
                  <a:lnTo>
                    <a:pt x="2999708" y="1470089"/>
                  </a:lnTo>
                  <a:lnTo>
                    <a:pt x="2896172" y="1452753"/>
                  </a:lnTo>
                  <a:lnTo>
                    <a:pt x="2887123" y="1496473"/>
                  </a:lnTo>
                  <a:lnTo>
                    <a:pt x="2835021" y="1509522"/>
                  </a:lnTo>
                  <a:lnTo>
                    <a:pt x="2814828" y="1556957"/>
                  </a:lnTo>
                  <a:lnTo>
                    <a:pt x="2759202" y="1551718"/>
                  </a:lnTo>
                  <a:lnTo>
                    <a:pt x="2682335" y="1614107"/>
                  </a:lnTo>
                  <a:lnTo>
                    <a:pt x="2788920" y="1697069"/>
                  </a:lnTo>
                  <a:lnTo>
                    <a:pt x="2829116" y="1651730"/>
                  </a:lnTo>
                  <a:lnTo>
                    <a:pt x="2847118" y="1662113"/>
                  </a:lnTo>
                  <a:lnTo>
                    <a:pt x="2847118" y="1662113"/>
                  </a:lnTo>
                  <a:lnTo>
                    <a:pt x="2865311" y="1662113"/>
                  </a:lnTo>
                  <a:lnTo>
                    <a:pt x="2865311" y="1662113"/>
                  </a:lnTo>
                  <a:lnTo>
                    <a:pt x="2891600" y="1681163"/>
                  </a:lnTo>
                  <a:lnTo>
                    <a:pt x="2891600" y="1681163"/>
                  </a:lnTo>
                  <a:lnTo>
                    <a:pt x="2890075" y="1690973"/>
                  </a:lnTo>
                  <a:lnTo>
                    <a:pt x="2890075" y="1690973"/>
                  </a:lnTo>
                  <a:lnTo>
                    <a:pt x="2886361" y="1738313"/>
                  </a:lnTo>
                  <a:lnTo>
                    <a:pt x="2886361" y="1738313"/>
                  </a:lnTo>
                  <a:lnTo>
                    <a:pt x="2879884" y="1738313"/>
                  </a:lnTo>
                  <a:lnTo>
                    <a:pt x="2879884" y="1738313"/>
                  </a:lnTo>
                  <a:lnTo>
                    <a:pt x="2884170" y="1820323"/>
                  </a:lnTo>
                  <a:lnTo>
                    <a:pt x="2821400" y="1865376"/>
                  </a:lnTo>
                  <a:lnTo>
                    <a:pt x="2892742" y="1996535"/>
                  </a:lnTo>
                  <a:lnTo>
                    <a:pt x="2865311" y="2038350"/>
                  </a:lnTo>
                  <a:lnTo>
                    <a:pt x="2874169" y="2204752"/>
                  </a:lnTo>
                  <a:lnTo>
                    <a:pt x="2909030" y="2216849"/>
                  </a:lnTo>
                  <a:lnTo>
                    <a:pt x="2917889" y="2354009"/>
                  </a:lnTo>
                  <a:lnTo>
                    <a:pt x="2973610" y="2470404"/>
                  </a:lnTo>
                  <a:lnTo>
                    <a:pt x="2951607" y="2516600"/>
                  </a:lnTo>
                  <a:lnTo>
                    <a:pt x="2951607" y="2516600"/>
                  </a:lnTo>
                  <a:lnTo>
                    <a:pt x="2799874" y="2483834"/>
                  </a:lnTo>
                  <a:lnTo>
                    <a:pt x="2722436" y="2437638"/>
                  </a:lnTo>
                  <a:lnTo>
                    <a:pt x="2510981" y="2475262"/>
                  </a:lnTo>
                  <a:lnTo>
                    <a:pt x="2505647" y="2434781"/>
                  </a:lnTo>
                  <a:lnTo>
                    <a:pt x="2413540" y="2410111"/>
                  </a:lnTo>
                  <a:lnTo>
                    <a:pt x="2450783" y="2348008"/>
                  </a:lnTo>
                  <a:lnTo>
                    <a:pt x="2402586" y="2294858"/>
                  </a:lnTo>
                  <a:lnTo>
                    <a:pt x="2447068" y="2212277"/>
                  </a:lnTo>
                  <a:lnTo>
                    <a:pt x="2508409" y="2208848"/>
                  </a:lnTo>
                  <a:lnTo>
                    <a:pt x="2576989" y="2151602"/>
                  </a:lnTo>
                  <a:lnTo>
                    <a:pt x="2515838" y="2047589"/>
                  </a:lnTo>
                  <a:lnTo>
                    <a:pt x="2520982" y="1968056"/>
                  </a:lnTo>
                  <a:lnTo>
                    <a:pt x="2434495" y="1966627"/>
                  </a:lnTo>
                  <a:lnTo>
                    <a:pt x="2436686" y="1986820"/>
                  </a:lnTo>
                  <a:lnTo>
                    <a:pt x="2387917" y="1966055"/>
                  </a:lnTo>
                  <a:lnTo>
                    <a:pt x="2437162" y="1880711"/>
                  </a:lnTo>
                  <a:lnTo>
                    <a:pt x="2429161" y="1736979"/>
                  </a:lnTo>
                  <a:lnTo>
                    <a:pt x="2470118" y="1727454"/>
                  </a:lnTo>
                  <a:lnTo>
                    <a:pt x="2559654" y="1621727"/>
                  </a:lnTo>
                  <a:lnTo>
                    <a:pt x="2536127" y="1565910"/>
                  </a:lnTo>
                  <a:lnTo>
                    <a:pt x="2479453" y="1556385"/>
                  </a:lnTo>
                  <a:lnTo>
                    <a:pt x="2450592" y="1516475"/>
                  </a:lnTo>
                  <a:lnTo>
                    <a:pt x="2427446" y="1557528"/>
                  </a:lnTo>
                  <a:lnTo>
                    <a:pt x="2459641" y="1605820"/>
                  </a:lnTo>
                  <a:lnTo>
                    <a:pt x="2404777" y="1606677"/>
                  </a:lnTo>
                  <a:lnTo>
                    <a:pt x="2366391" y="1475137"/>
                  </a:lnTo>
                  <a:lnTo>
                    <a:pt x="2327815" y="1445038"/>
                  </a:lnTo>
                  <a:lnTo>
                    <a:pt x="2291144" y="1453706"/>
                  </a:lnTo>
                  <a:lnTo>
                    <a:pt x="2195132" y="1314450"/>
                  </a:lnTo>
                  <a:lnTo>
                    <a:pt x="2125504" y="1361694"/>
                  </a:lnTo>
                  <a:lnTo>
                    <a:pt x="2100644" y="1346073"/>
                  </a:lnTo>
                  <a:lnTo>
                    <a:pt x="2091023" y="1365790"/>
                  </a:lnTo>
                  <a:lnTo>
                    <a:pt x="2089499" y="1344930"/>
                  </a:lnTo>
                  <a:lnTo>
                    <a:pt x="1967960" y="1407128"/>
                  </a:lnTo>
                  <a:lnTo>
                    <a:pt x="1871758" y="1334453"/>
                  </a:lnTo>
                  <a:lnTo>
                    <a:pt x="1827276" y="1333024"/>
                  </a:lnTo>
                  <a:lnTo>
                    <a:pt x="1805369" y="1358837"/>
                  </a:lnTo>
                  <a:lnTo>
                    <a:pt x="1792986" y="1328166"/>
                  </a:lnTo>
                  <a:lnTo>
                    <a:pt x="1681448" y="1337120"/>
                  </a:lnTo>
                  <a:lnTo>
                    <a:pt x="1655921" y="1359980"/>
                  </a:lnTo>
                  <a:lnTo>
                    <a:pt x="1648111" y="1446848"/>
                  </a:lnTo>
                  <a:lnTo>
                    <a:pt x="1609725" y="1425702"/>
                  </a:lnTo>
                  <a:lnTo>
                    <a:pt x="1626013" y="1465898"/>
                  </a:lnTo>
                  <a:lnTo>
                    <a:pt x="1608011" y="1470565"/>
                  </a:lnTo>
                  <a:lnTo>
                    <a:pt x="1544098" y="1384935"/>
                  </a:lnTo>
                  <a:lnTo>
                    <a:pt x="1515713" y="1283875"/>
                  </a:lnTo>
                  <a:lnTo>
                    <a:pt x="1546479" y="1187387"/>
                  </a:lnTo>
                  <a:lnTo>
                    <a:pt x="1518666" y="1032510"/>
                  </a:lnTo>
                  <a:lnTo>
                    <a:pt x="1422178" y="918115"/>
                  </a:lnTo>
                  <a:lnTo>
                    <a:pt x="1375315" y="934117"/>
                  </a:lnTo>
                  <a:lnTo>
                    <a:pt x="1348264" y="905351"/>
                  </a:lnTo>
                  <a:lnTo>
                    <a:pt x="1222058" y="943737"/>
                  </a:lnTo>
                  <a:lnTo>
                    <a:pt x="1213580" y="910590"/>
                  </a:lnTo>
                  <a:lnTo>
                    <a:pt x="1255871" y="838200"/>
                  </a:lnTo>
                  <a:lnTo>
                    <a:pt x="1174147" y="810292"/>
                  </a:lnTo>
                  <a:lnTo>
                    <a:pt x="1123379" y="887921"/>
                  </a:lnTo>
                  <a:lnTo>
                    <a:pt x="1104329" y="876586"/>
                  </a:lnTo>
                  <a:lnTo>
                    <a:pt x="991267" y="932402"/>
                  </a:lnTo>
                  <a:lnTo>
                    <a:pt x="964216" y="895255"/>
                  </a:lnTo>
                  <a:lnTo>
                    <a:pt x="834676" y="836009"/>
                  </a:lnTo>
                  <a:lnTo>
                    <a:pt x="811339" y="794480"/>
                  </a:lnTo>
                  <a:lnTo>
                    <a:pt x="811530" y="630079"/>
                  </a:lnTo>
                  <a:lnTo>
                    <a:pt x="737997" y="447484"/>
                  </a:lnTo>
                  <a:lnTo>
                    <a:pt x="786194" y="393859"/>
                  </a:lnTo>
                  <a:lnTo>
                    <a:pt x="763238" y="356521"/>
                  </a:lnTo>
                  <a:lnTo>
                    <a:pt x="777716" y="320326"/>
                  </a:lnTo>
                  <a:lnTo>
                    <a:pt x="652272" y="255270"/>
                  </a:lnTo>
                  <a:lnTo>
                    <a:pt x="663797" y="223742"/>
                  </a:lnTo>
                  <a:lnTo>
                    <a:pt x="623792" y="160973"/>
                  </a:lnTo>
                  <a:lnTo>
                    <a:pt x="623792" y="160973"/>
                  </a:lnTo>
                  <a:lnTo>
                    <a:pt x="702373" y="131159"/>
                  </a:lnTo>
                  <a:lnTo>
                    <a:pt x="780955" y="172974"/>
                  </a:lnTo>
                  <a:lnTo>
                    <a:pt x="861917" y="162782"/>
                  </a:lnTo>
                  <a:lnTo>
                    <a:pt x="896588" y="261461"/>
                  </a:lnTo>
                  <a:lnTo>
                    <a:pt x="962025" y="296513"/>
                  </a:lnTo>
                  <a:lnTo>
                    <a:pt x="1048036" y="189071"/>
                  </a:lnTo>
                  <a:lnTo>
                    <a:pt x="1099566" y="181451"/>
                  </a:lnTo>
                  <a:lnTo>
                    <a:pt x="1099566" y="181451"/>
                  </a:lnTo>
                  <a:lnTo>
                    <a:pt x="1099566" y="170021"/>
                  </a:lnTo>
                  <a:lnTo>
                    <a:pt x="1099566" y="170021"/>
                  </a:lnTo>
                  <a:lnTo>
                    <a:pt x="1146905" y="126778"/>
                  </a:lnTo>
                  <a:close/>
                  <a:moveTo>
                    <a:pt x="40576" y="303371"/>
                  </a:moveTo>
                  <a:lnTo>
                    <a:pt x="53530" y="286417"/>
                  </a:lnTo>
                  <a:lnTo>
                    <a:pt x="0" y="220694"/>
                  </a:lnTo>
                  <a:lnTo>
                    <a:pt x="19431" y="204597"/>
                  </a:lnTo>
                  <a:lnTo>
                    <a:pt x="1810" y="176308"/>
                  </a:lnTo>
                  <a:lnTo>
                    <a:pt x="51245" y="147638"/>
                  </a:lnTo>
                  <a:lnTo>
                    <a:pt x="67532" y="163735"/>
                  </a:lnTo>
                  <a:lnTo>
                    <a:pt x="68104" y="142685"/>
                  </a:lnTo>
                  <a:lnTo>
                    <a:pt x="100203" y="168116"/>
                  </a:lnTo>
                  <a:lnTo>
                    <a:pt x="149257" y="156115"/>
                  </a:lnTo>
                  <a:lnTo>
                    <a:pt x="148114" y="133922"/>
                  </a:lnTo>
                  <a:lnTo>
                    <a:pt x="222409" y="107347"/>
                  </a:lnTo>
                  <a:lnTo>
                    <a:pt x="178499" y="49435"/>
                  </a:lnTo>
                  <a:lnTo>
                    <a:pt x="296513" y="0"/>
                  </a:lnTo>
                  <a:lnTo>
                    <a:pt x="323183" y="22193"/>
                  </a:lnTo>
                  <a:lnTo>
                    <a:pt x="311658" y="80963"/>
                  </a:lnTo>
                  <a:lnTo>
                    <a:pt x="350425" y="89154"/>
                  </a:lnTo>
                  <a:lnTo>
                    <a:pt x="330994" y="109633"/>
                  </a:lnTo>
                  <a:lnTo>
                    <a:pt x="330994" y="109633"/>
                  </a:lnTo>
                  <a:lnTo>
                    <a:pt x="252793" y="174498"/>
                  </a:lnTo>
                  <a:lnTo>
                    <a:pt x="183642" y="194024"/>
                  </a:lnTo>
                  <a:lnTo>
                    <a:pt x="195358" y="232601"/>
                  </a:lnTo>
                  <a:lnTo>
                    <a:pt x="128302" y="344043"/>
                  </a:lnTo>
                  <a:lnTo>
                    <a:pt x="40576" y="303371"/>
                  </a:lnTo>
                  <a:close/>
                </a:path>
              </a:pathLst>
            </a:custGeom>
            <a:solidFill>
              <a:srgbClr val="CCCCCC"/>
            </a:solidFill>
            <a:ln w="4763" cap="flat">
              <a:solidFill>
                <a:srgbClr val="FFFFFF"/>
              </a:solidFill>
              <a:prstDash val="solid"/>
              <a:miter/>
            </a:ln>
          </p:spPr>
          <p:txBody>
            <a:bodyPr rtlCol="0" anchor="ctr"/>
            <a:lstStyle/>
            <a:p>
              <a:endParaRPr lang="fr-BE"/>
            </a:p>
          </p:txBody>
        </p:sp>
        <p:sp>
          <p:nvSpPr>
            <p:cNvPr id="33" name="Freeform: Shape 32">
              <a:extLst>
                <a:ext uri="{FF2B5EF4-FFF2-40B4-BE49-F238E27FC236}">
                  <a16:creationId xmlns:a16="http://schemas.microsoft.com/office/drawing/2014/main" id="{F7F79AF0-D0E0-4586-A0F4-EF88961867FF}"/>
                </a:ext>
              </a:extLst>
            </p:cNvPr>
            <p:cNvSpPr/>
            <p:nvPr/>
          </p:nvSpPr>
          <p:spPr>
            <a:xfrm>
              <a:off x="5490687" y="1901476"/>
              <a:ext cx="2638426" cy="1971675"/>
            </a:xfrm>
            <a:custGeom>
              <a:avLst/>
              <a:gdLst>
                <a:gd name="connsiteX0" fmla="*/ 1323785 w 2638425"/>
                <a:gd name="connsiteY0" fmla="*/ 286 h 1971675"/>
                <a:gd name="connsiteX1" fmla="*/ 1338644 w 2638425"/>
                <a:gd name="connsiteY1" fmla="*/ 86201 h 1971675"/>
                <a:gd name="connsiteX2" fmla="*/ 1304544 w 2638425"/>
                <a:gd name="connsiteY2" fmla="*/ 156972 h 1971675"/>
                <a:gd name="connsiteX3" fmla="*/ 1304544 w 2638425"/>
                <a:gd name="connsiteY3" fmla="*/ 156972 h 1971675"/>
                <a:gd name="connsiteX4" fmla="*/ 1363314 w 2638425"/>
                <a:gd name="connsiteY4" fmla="*/ 188214 h 1971675"/>
                <a:gd name="connsiteX5" fmla="*/ 1363314 w 2638425"/>
                <a:gd name="connsiteY5" fmla="*/ 188214 h 1971675"/>
                <a:gd name="connsiteX6" fmla="*/ 1372362 w 2638425"/>
                <a:gd name="connsiteY6" fmla="*/ 189357 h 1971675"/>
                <a:gd name="connsiteX7" fmla="*/ 1372362 w 2638425"/>
                <a:gd name="connsiteY7" fmla="*/ 189357 h 1971675"/>
                <a:gd name="connsiteX8" fmla="*/ 1397794 w 2638425"/>
                <a:gd name="connsiteY8" fmla="*/ 165735 h 1971675"/>
                <a:gd name="connsiteX9" fmla="*/ 1421321 w 2638425"/>
                <a:gd name="connsiteY9" fmla="*/ 183261 h 1971675"/>
                <a:gd name="connsiteX10" fmla="*/ 1421321 w 2638425"/>
                <a:gd name="connsiteY10" fmla="*/ 183261 h 1971675"/>
                <a:gd name="connsiteX11" fmla="*/ 1423893 w 2638425"/>
                <a:gd name="connsiteY11" fmla="*/ 191452 h 1971675"/>
                <a:gd name="connsiteX12" fmla="*/ 1423893 w 2638425"/>
                <a:gd name="connsiteY12" fmla="*/ 191452 h 1971675"/>
                <a:gd name="connsiteX13" fmla="*/ 1494854 w 2638425"/>
                <a:gd name="connsiteY13" fmla="*/ 191452 h 1971675"/>
                <a:gd name="connsiteX14" fmla="*/ 1561719 w 2638425"/>
                <a:gd name="connsiteY14" fmla="*/ 287464 h 1971675"/>
                <a:gd name="connsiteX15" fmla="*/ 1635252 w 2638425"/>
                <a:gd name="connsiteY15" fmla="*/ 278416 h 1971675"/>
                <a:gd name="connsiteX16" fmla="*/ 1675448 w 2638425"/>
                <a:gd name="connsiteY16" fmla="*/ 299466 h 1971675"/>
                <a:gd name="connsiteX17" fmla="*/ 1727359 w 2638425"/>
                <a:gd name="connsiteY17" fmla="*/ 225266 h 1971675"/>
                <a:gd name="connsiteX18" fmla="*/ 1693450 w 2638425"/>
                <a:gd name="connsiteY18" fmla="*/ 164211 h 1971675"/>
                <a:gd name="connsiteX19" fmla="*/ 1693450 w 2638425"/>
                <a:gd name="connsiteY19" fmla="*/ 164211 h 1971675"/>
                <a:gd name="connsiteX20" fmla="*/ 1739456 w 2638425"/>
                <a:gd name="connsiteY20" fmla="*/ 177355 h 1971675"/>
                <a:gd name="connsiteX21" fmla="*/ 1821847 w 2638425"/>
                <a:gd name="connsiteY21" fmla="*/ 142970 h 1971675"/>
                <a:gd name="connsiteX22" fmla="*/ 1857661 w 2638425"/>
                <a:gd name="connsiteY22" fmla="*/ 170117 h 1971675"/>
                <a:gd name="connsiteX23" fmla="*/ 1931194 w 2638425"/>
                <a:gd name="connsiteY23" fmla="*/ 165163 h 1971675"/>
                <a:gd name="connsiteX24" fmla="*/ 1971199 w 2638425"/>
                <a:gd name="connsiteY24" fmla="*/ 197263 h 1971675"/>
                <a:gd name="connsiteX25" fmla="*/ 1967484 w 2638425"/>
                <a:gd name="connsiteY25" fmla="*/ 272034 h 1971675"/>
                <a:gd name="connsiteX26" fmla="*/ 1978819 w 2638425"/>
                <a:gd name="connsiteY26" fmla="*/ 244221 h 1971675"/>
                <a:gd name="connsiteX27" fmla="*/ 2110549 w 2638425"/>
                <a:gd name="connsiteY27" fmla="*/ 261747 h 1971675"/>
                <a:gd name="connsiteX28" fmla="*/ 2233613 w 2638425"/>
                <a:gd name="connsiteY28" fmla="*/ 469106 h 1971675"/>
                <a:gd name="connsiteX29" fmla="*/ 2207419 w 2638425"/>
                <a:gd name="connsiteY29" fmla="*/ 493300 h 1971675"/>
                <a:gd name="connsiteX30" fmla="*/ 2235041 w 2638425"/>
                <a:gd name="connsiteY30" fmla="*/ 524542 h 1971675"/>
                <a:gd name="connsiteX31" fmla="*/ 2222468 w 2638425"/>
                <a:gd name="connsiteY31" fmla="*/ 541687 h 1971675"/>
                <a:gd name="connsiteX32" fmla="*/ 2260664 w 2638425"/>
                <a:gd name="connsiteY32" fmla="*/ 522446 h 1971675"/>
                <a:gd name="connsiteX33" fmla="*/ 2392204 w 2638425"/>
                <a:gd name="connsiteY33" fmla="*/ 541401 h 1971675"/>
                <a:gd name="connsiteX34" fmla="*/ 2345150 w 2638425"/>
                <a:gd name="connsiteY34" fmla="*/ 650272 h 1971675"/>
                <a:gd name="connsiteX35" fmla="*/ 2311432 w 2638425"/>
                <a:gd name="connsiteY35" fmla="*/ 647129 h 1971675"/>
                <a:gd name="connsiteX36" fmla="*/ 2220278 w 2638425"/>
                <a:gd name="connsiteY36" fmla="*/ 741997 h 1971675"/>
                <a:gd name="connsiteX37" fmla="*/ 2224469 w 2638425"/>
                <a:gd name="connsiteY37" fmla="*/ 786479 h 1971675"/>
                <a:gd name="connsiteX38" fmla="*/ 2257235 w 2638425"/>
                <a:gd name="connsiteY38" fmla="*/ 801529 h 1971675"/>
                <a:gd name="connsiteX39" fmla="*/ 2243233 w 2638425"/>
                <a:gd name="connsiteY39" fmla="*/ 831532 h 1971675"/>
                <a:gd name="connsiteX40" fmla="*/ 2279142 w 2638425"/>
                <a:gd name="connsiteY40" fmla="*/ 848106 h 1971675"/>
                <a:gd name="connsiteX41" fmla="*/ 2312670 w 2638425"/>
                <a:gd name="connsiteY41" fmla="*/ 922496 h 1971675"/>
                <a:gd name="connsiteX42" fmla="*/ 2394395 w 2638425"/>
                <a:gd name="connsiteY42" fmla="*/ 893731 h 1971675"/>
                <a:gd name="connsiteX43" fmla="*/ 2543175 w 2638425"/>
                <a:gd name="connsiteY43" fmla="*/ 941641 h 1971675"/>
                <a:gd name="connsiteX44" fmla="*/ 2524316 w 2638425"/>
                <a:gd name="connsiteY44" fmla="*/ 1018604 h 1971675"/>
                <a:gd name="connsiteX45" fmla="*/ 2582418 w 2638425"/>
                <a:gd name="connsiteY45" fmla="*/ 1041463 h 1971675"/>
                <a:gd name="connsiteX46" fmla="*/ 2590610 w 2638425"/>
                <a:gd name="connsiteY46" fmla="*/ 1094899 h 1971675"/>
                <a:gd name="connsiteX47" fmla="*/ 2525364 w 2638425"/>
                <a:gd name="connsiteY47" fmla="*/ 1258157 h 1971675"/>
                <a:gd name="connsiteX48" fmla="*/ 2647664 w 2638425"/>
                <a:gd name="connsiteY48" fmla="*/ 1387888 h 1971675"/>
                <a:gd name="connsiteX49" fmla="*/ 2642140 w 2638425"/>
                <a:gd name="connsiteY49" fmla="*/ 1424940 h 1971675"/>
                <a:gd name="connsiteX50" fmla="*/ 2564321 w 2638425"/>
                <a:gd name="connsiteY50" fmla="*/ 1448372 h 1971675"/>
                <a:gd name="connsiteX51" fmla="*/ 2562035 w 2638425"/>
                <a:gd name="connsiteY51" fmla="*/ 1478185 h 1971675"/>
                <a:gd name="connsiteX52" fmla="*/ 2508504 w 2638425"/>
                <a:gd name="connsiteY52" fmla="*/ 1424083 h 1971675"/>
                <a:gd name="connsiteX53" fmla="*/ 2462022 w 2638425"/>
                <a:gd name="connsiteY53" fmla="*/ 1435037 h 1971675"/>
                <a:gd name="connsiteX54" fmla="*/ 2411635 w 2638425"/>
                <a:gd name="connsiteY54" fmla="*/ 1584293 h 1971675"/>
                <a:gd name="connsiteX55" fmla="*/ 2291715 w 2638425"/>
                <a:gd name="connsiteY55" fmla="*/ 1612868 h 1971675"/>
                <a:gd name="connsiteX56" fmla="*/ 2257997 w 2638425"/>
                <a:gd name="connsiteY56" fmla="*/ 1669256 h 1971675"/>
                <a:gd name="connsiteX57" fmla="*/ 2219897 w 2638425"/>
                <a:gd name="connsiteY57" fmla="*/ 1675924 h 1971675"/>
                <a:gd name="connsiteX58" fmla="*/ 2202275 w 2638425"/>
                <a:gd name="connsiteY58" fmla="*/ 1717453 h 1971675"/>
                <a:gd name="connsiteX59" fmla="*/ 2246757 w 2638425"/>
                <a:gd name="connsiteY59" fmla="*/ 1827466 h 1971675"/>
                <a:gd name="connsiteX60" fmla="*/ 2163890 w 2638425"/>
                <a:gd name="connsiteY60" fmla="*/ 1848517 h 1971675"/>
                <a:gd name="connsiteX61" fmla="*/ 2139791 w 2638425"/>
                <a:gd name="connsiteY61" fmla="*/ 1911096 h 1971675"/>
                <a:gd name="connsiteX62" fmla="*/ 2178558 w 2638425"/>
                <a:gd name="connsiteY62" fmla="*/ 1944814 h 1971675"/>
                <a:gd name="connsiteX63" fmla="*/ 2151888 w 2638425"/>
                <a:gd name="connsiteY63" fmla="*/ 1980343 h 1971675"/>
                <a:gd name="connsiteX64" fmla="*/ 2102167 w 2638425"/>
                <a:gd name="connsiteY64" fmla="*/ 1963007 h 1971675"/>
                <a:gd name="connsiteX65" fmla="*/ 2125504 w 2638425"/>
                <a:gd name="connsiteY65" fmla="*/ 1925574 h 1971675"/>
                <a:gd name="connsiteX66" fmla="*/ 2103692 w 2638425"/>
                <a:gd name="connsiteY66" fmla="*/ 1875377 h 1971675"/>
                <a:gd name="connsiteX67" fmla="*/ 2044160 w 2638425"/>
                <a:gd name="connsiteY67" fmla="*/ 1861185 h 1971675"/>
                <a:gd name="connsiteX68" fmla="*/ 2041398 w 2638425"/>
                <a:gd name="connsiteY68" fmla="*/ 1904524 h 1971675"/>
                <a:gd name="connsiteX69" fmla="*/ 2006441 w 2638425"/>
                <a:gd name="connsiteY69" fmla="*/ 1913096 h 1971675"/>
                <a:gd name="connsiteX70" fmla="*/ 1951196 w 2638425"/>
                <a:gd name="connsiteY70" fmla="*/ 1882235 h 1971675"/>
                <a:gd name="connsiteX71" fmla="*/ 1939004 w 2638425"/>
                <a:gd name="connsiteY71" fmla="*/ 1826038 h 1971675"/>
                <a:gd name="connsiteX72" fmla="*/ 1939004 w 2638425"/>
                <a:gd name="connsiteY72" fmla="*/ 1826038 h 1971675"/>
                <a:gd name="connsiteX73" fmla="*/ 1956530 w 2638425"/>
                <a:gd name="connsiteY73" fmla="*/ 1760791 h 1971675"/>
                <a:gd name="connsiteX74" fmla="*/ 1917668 w 2638425"/>
                <a:gd name="connsiteY74" fmla="*/ 1761649 h 1971675"/>
                <a:gd name="connsiteX75" fmla="*/ 1912144 w 2638425"/>
                <a:gd name="connsiteY75" fmla="*/ 1447514 h 1971675"/>
                <a:gd name="connsiteX76" fmla="*/ 1862423 w 2638425"/>
                <a:gd name="connsiteY76" fmla="*/ 1428940 h 1971675"/>
                <a:gd name="connsiteX77" fmla="*/ 1854994 w 2638425"/>
                <a:gd name="connsiteY77" fmla="*/ 1401508 h 1971675"/>
                <a:gd name="connsiteX78" fmla="*/ 1638776 w 2638425"/>
                <a:gd name="connsiteY78" fmla="*/ 1351979 h 1971675"/>
                <a:gd name="connsiteX79" fmla="*/ 1617726 w 2638425"/>
                <a:gd name="connsiteY79" fmla="*/ 1410176 h 1971675"/>
                <a:gd name="connsiteX80" fmla="*/ 1651064 w 2638425"/>
                <a:gd name="connsiteY80" fmla="*/ 1448086 h 1971675"/>
                <a:gd name="connsiteX81" fmla="*/ 1606582 w 2638425"/>
                <a:gd name="connsiteY81" fmla="*/ 1544098 h 1971675"/>
                <a:gd name="connsiteX82" fmla="*/ 1606582 w 2638425"/>
                <a:gd name="connsiteY82" fmla="*/ 1544098 h 1971675"/>
                <a:gd name="connsiteX83" fmla="*/ 1616392 w 2638425"/>
                <a:gd name="connsiteY83" fmla="*/ 1544098 h 1971675"/>
                <a:gd name="connsiteX84" fmla="*/ 1616392 w 2638425"/>
                <a:gd name="connsiteY84" fmla="*/ 1544098 h 1971675"/>
                <a:gd name="connsiteX85" fmla="*/ 1673066 w 2638425"/>
                <a:gd name="connsiteY85" fmla="*/ 1548479 h 1971675"/>
                <a:gd name="connsiteX86" fmla="*/ 1600295 w 2638425"/>
                <a:gd name="connsiteY86" fmla="*/ 1602486 h 1971675"/>
                <a:gd name="connsiteX87" fmla="*/ 1543717 w 2638425"/>
                <a:gd name="connsiteY87" fmla="*/ 1592389 h 1971675"/>
                <a:gd name="connsiteX88" fmla="*/ 1536859 w 2638425"/>
                <a:gd name="connsiteY88" fmla="*/ 1620964 h 1971675"/>
                <a:gd name="connsiteX89" fmla="*/ 1521524 w 2638425"/>
                <a:gd name="connsiteY89" fmla="*/ 1590961 h 1971675"/>
                <a:gd name="connsiteX90" fmla="*/ 1461706 w 2638425"/>
                <a:gd name="connsiteY90" fmla="*/ 1582007 h 1971675"/>
                <a:gd name="connsiteX91" fmla="*/ 1381792 w 2638425"/>
                <a:gd name="connsiteY91" fmla="*/ 1600486 h 1971675"/>
                <a:gd name="connsiteX92" fmla="*/ 1427988 w 2638425"/>
                <a:gd name="connsiteY92" fmla="*/ 1486281 h 1971675"/>
                <a:gd name="connsiteX93" fmla="*/ 1384745 w 2638425"/>
                <a:gd name="connsiteY93" fmla="*/ 1485424 h 1971675"/>
                <a:gd name="connsiteX94" fmla="*/ 1344549 w 2638425"/>
                <a:gd name="connsiteY94" fmla="*/ 1404652 h 1971675"/>
                <a:gd name="connsiteX95" fmla="*/ 1377887 w 2638425"/>
                <a:gd name="connsiteY95" fmla="*/ 1323023 h 1971675"/>
                <a:gd name="connsiteX96" fmla="*/ 1285685 w 2638425"/>
                <a:gd name="connsiteY96" fmla="*/ 1326452 h 1971675"/>
                <a:gd name="connsiteX97" fmla="*/ 1293971 w 2638425"/>
                <a:gd name="connsiteY97" fmla="*/ 1291685 h 1971675"/>
                <a:gd name="connsiteX98" fmla="*/ 1213200 w 2638425"/>
                <a:gd name="connsiteY98" fmla="*/ 1283875 h 1971675"/>
                <a:gd name="connsiteX99" fmla="*/ 1139285 w 2638425"/>
                <a:gd name="connsiteY99" fmla="*/ 1203960 h 1971675"/>
                <a:gd name="connsiteX100" fmla="*/ 1034796 w 2638425"/>
                <a:gd name="connsiteY100" fmla="*/ 1223010 h 1971675"/>
                <a:gd name="connsiteX101" fmla="*/ 989171 w 2638425"/>
                <a:gd name="connsiteY101" fmla="*/ 1128808 h 1971675"/>
                <a:gd name="connsiteX102" fmla="*/ 907828 w 2638425"/>
                <a:gd name="connsiteY102" fmla="*/ 1179862 h 1971675"/>
                <a:gd name="connsiteX103" fmla="*/ 819817 w 2638425"/>
                <a:gd name="connsiteY103" fmla="*/ 1115473 h 1971675"/>
                <a:gd name="connsiteX104" fmla="*/ 793718 w 2638425"/>
                <a:gd name="connsiteY104" fmla="*/ 1164812 h 1971675"/>
                <a:gd name="connsiteX105" fmla="*/ 793718 w 2638425"/>
                <a:gd name="connsiteY105" fmla="*/ 1164812 h 1971675"/>
                <a:gd name="connsiteX106" fmla="*/ 822960 w 2638425"/>
                <a:gd name="connsiteY106" fmla="*/ 1164812 h 1971675"/>
                <a:gd name="connsiteX107" fmla="*/ 822960 w 2638425"/>
                <a:gd name="connsiteY107" fmla="*/ 1164812 h 1971675"/>
                <a:gd name="connsiteX108" fmla="*/ 837247 w 2638425"/>
                <a:gd name="connsiteY108" fmla="*/ 1197864 h 1971675"/>
                <a:gd name="connsiteX109" fmla="*/ 770001 w 2638425"/>
                <a:gd name="connsiteY109" fmla="*/ 1262444 h 1971675"/>
                <a:gd name="connsiteX110" fmla="*/ 770001 w 2638425"/>
                <a:gd name="connsiteY110" fmla="*/ 1262444 h 1971675"/>
                <a:gd name="connsiteX111" fmla="*/ 692563 w 2638425"/>
                <a:gd name="connsiteY111" fmla="*/ 1236345 h 1971675"/>
                <a:gd name="connsiteX112" fmla="*/ 592169 w 2638425"/>
                <a:gd name="connsiteY112" fmla="*/ 1303591 h 1971675"/>
                <a:gd name="connsiteX113" fmla="*/ 562165 w 2638425"/>
                <a:gd name="connsiteY113" fmla="*/ 1266254 h 1971675"/>
                <a:gd name="connsiteX114" fmla="*/ 572833 w 2638425"/>
                <a:gd name="connsiteY114" fmla="*/ 1220438 h 1971675"/>
                <a:gd name="connsiteX115" fmla="*/ 476345 w 2638425"/>
                <a:gd name="connsiteY115" fmla="*/ 1192054 h 1971675"/>
                <a:gd name="connsiteX116" fmla="*/ 451485 w 2638425"/>
                <a:gd name="connsiteY116" fmla="*/ 1154049 h 1971675"/>
                <a:gd name="connsiteX117" fmla="*/ 477298 w 2638425"/>
                <a:gd name="connsiteY117" fmla="*/ 1091089 h 1971675"/>
                <a:gd name="connsiteX118" fmla="*/ 407194 w 2638425"/>
                <a:gd name="connsiteY118" fmla="*/ 971836 h 1971675"/>
                <a:gd name="connsiteX119" fmla="*/ 342329 w 2638425"/>
                <a:gd name="connsiteY119" fmla="*/ 1002030 h 1971675"/>
                <a:gd name="connsiteX120" fmla="*/ 318992 w 2638425"/>
                <a:gd name="connsiteY120" fmla="*/ 960501 h 1971675"/>
                <a:gd name="connsiteX121" fmla="*/ 337947 w 2638425"/>
                <a:gd name="connsiteY121" fmla="*/ 945356 h 1971675"/>
                <a:gd name="connsiteX122" fmla="*/ 287369 w 2638425"/>
                <a:gd name="connsiteY122" fmla="*/ 936688 h 1971675"/>
                <a:gd name="connsiteX123" fmla="*/ 278416 w 2638425"/>
                <a:gd name="connsiteY123" fmla="*/ 900970 h 1971675"/>
                <a:gd name="connsiteX124" fmla="*/ 301752 w 2638425"/>
                <a:gd name="connsiteY124" fmla="*/ 874205 h 1971675"/>
                <a:gd name="connsiteX125" fmla="*/ 255651 w 2638425"/>
                <a:gd name="connsiteY125" fmla="*/ 898588 h 1971675"/>
                <a:gd name="connsiteX126" fmla="*/ 215075 w 2638425"/>
                <a:gd name="connsiteY126" fmla="*/ 868394 h 1971675"/>
                <a:gd name="connsiteX127" fmla="*/ 211169 w 2638425"/>
                <a:gd name="connsiteY127" fmla="*/ 822198 h 1971675"/>
                <a:gd name="connsiteX128" fmla="*/ 105537 w 2638425"/>
                <a:gd name="connsiteY128" fmla="*/ 814673 h 1971675"/>
                <a:gd name="connsiteX129" fmla="*/ 137827 w 2638425"/>
                <a:gd name="connsiteY129" fmla="*/ 792004 h 1971675"/>
                <a:gd name="connsiteX130" fmla="*/ 127445 w 2638425"/>
                <a:gd name="connsiteY130" fmla="*/ 734092 h 1971675"/>
                <a:gd name="connsiteX131" fmla="*/ 89440 w 2638425"/>
                <a:gd name="connsiteY131" fmla="*/ 653224 h 1971675"/>
                <a:gd name="connsiteX132" fmla="*/ 0 w 2638425"/>
                <a:gd name="connsiteY132" fmla="*/ 566452 h 1971675"/>
                <a:gd name="connsiteX133" fmla="*/ 9620 w 2638425"/>
                <a:gd name="connsiteY133" fmla="*/ 496253 h 1971675"/>
                <a:gd name="connsiteX134" fmla="*/ 9620 w 2638425"/>
                <a:gd name="connsiteY134" fmla="*/ 496253 h 1971675"/>
                <a:gd name="connsiteX135" fmla="*/ 44482 w 2638425"/>
                <a:gd name="connsiteY135" fmla="*/ 429482 h 1971675"/>
                <a:gd name="connsiteX136" fmla="*/ 42577 w 2638425"/>
                <a:gd name="connsiteY136" fmla="*/ 341757 h 1971675"/>
                <a:gd name="connsiteX137" fmla="*/ 71628 w 2638425"/>
                <a:gd name="connsiteY137" fmla="*/ 317468 h 1971675"/>
                <a:gd name="connsiteX138" fmla="*/ 27432 w 2638425"/>
                <a:gd name="connsiteY138" fmla="*/ 255937 h 1971675"/>
                <a:gd name="connsiteX139" fmla="*/ 70961 w 2638425"/>
                <a:gd name="connsiteY139" fmla="*/ 231172 h 1971675"/>
                <a:gd name="connsiteX140" fmla="*/ 77438 w 2638425"/>
                <a:gd name="connsiteY140" fmla="*/ 180022 h 1971675"/>
                <a:gd name="connsiteX141" fmla="*/ 77438 w 2638425"/>
                <a:gd name="connsiteY141" fmla="*/ 180022 h 1971675"/>
                <a:gd name="connsiteX142" fmla="*/ 126492 w 2638425"/>
                <a:gd name="connsiteY142" fmla="*/ 210121 h 1971675"/>
                <a:gd name="connsiteX143" fmla="*/ 121920 w 2638425"/>
                <a:gd name="connsiteY143" fmla="*/ 256222 h 1971675"/>
                <a:gd name="connsiteX144" fmla="*/ 169164 w 2638425"/>
                <a:gd name="connsiteY144" fmla="*/ 306134 h 1971675"/>
                <a:gd name="connsiteX145" fmla="*/ 226790 w 2638425"/>
                <a:gd name="connsiteY145" fmla="*/ 300323 h 1971675"/>
                <a:gd name="connsiteX146" fmla="*/ 226790 w 2638425"/>
                <a:gd name="connsiteY146" fmla="*/ 300323 h 1971675"/>
                <a:gd name="connsiteX147" fmla="*/ 346996 w 2638425"/>
                <a:gd name="connsiteY147" fmla="*/ 339090 h 1971675"/>
                <a:gd name="connsiteX148" fmla="*/ 375380 w 2638425"/>
                <a:gd name="connsiteY148" fmla="*/ 313468 h 1971675"/>
                <a:gd name="connsiteX149" fmla="*/ 351663 w 2638425"/>
                <a:gd name="connsiteY149" fmla="*/ 283369 h 1971675"/>
                <a:gd name="connsiteX150" fmla="*/ 364046 w 2638425"/>
                <a:gd name="connsiteY150" fmla="*/ 255937 h 1971675"/>
                <a:gd name="connsiteX151" fmla="*/ 467106 w 2638425"/>
                <a:gd name="connsiteY151" fmla="*/ 274892 h 1971675"/>
                <a:gd name="connsiteX152" fmla="*/ 482632 w 2638425"/>
                <a:gd name="connsiteY152" fmla="*/ 247459 h 1971675"/>
                <a:gd name="connsiteX153" fmla="*/ 519684 w 2638425"/>
                <a:gd name="connsiteY153" fmla="*/ 281368 h 1971675"/>
                <a:gd name="connsiteX154" fmla="*/ 552640 w 2638425"/>
                <a:gd name="connsiteY154" fmla="*/ 243078 h 1971675"/>
                <a:gd name="connsiteX155" fmla="*/ 604742 w 2638425"/>
                <a:gd name="connsiteY155" fmla="*/ 278416 h 1971675"/>
                <a:gd name="connsiteX156" fmla="*/ 687229 w 2638425"/>
                <a:gd name="connsiteY156" fmla="*/ 192310 h 1971675"/>
                <a:gd name="connsiteX157" fmla="*/ 757619 w 2638425"/>
                <a:gd name="connsiteY157" fmla="*/ 186785 h 1971675"/>
                <a:gd name="connsiteX158" fmla="*/ 814673 w 2638425"/>
                <a:gd name="connsiteY158" fmla="*/ 271367 h 1971675"/>
                <a:gd name="connsiteX159" fmla="*/ 868966 w 2638425"/>
                <a:gd name="connsiteY159" fmla="*/ 268510 h 1971675"/>
                <a:gd name="connsiteX160" fmla="*/ 894874 w 2638425"/>
                <a:gd name="connsiteY160" fmla="*/ 214503 h 1971675"/>
                <a:gd name="connsiteX161" fmla="*/ 923639 w 2638425"/>
                <a:gd name="connsiteY161" fmla="*/ 257365 h 1971675"/>
                <a:gd name="connsiteX162" fmla="*/ 1010698 w 2638425"/>
                <a:gd name="connsiteY162" fmla="*/ 204311 h 1971675"/>
                <a:gd name="connsiteX163" fmla="*/ 1015365 w 2638425"/>
                <a:gd name="connsiteY163" fmla="*/ 155162 h 1971675"/>
                <a:gd name="connsiteX164" fmla="*/ 1015365 w 2638425"/>
                <a:gd name="connsiteY164" fmla="*/ 155162 h 1971675"/>
                <a:gd name="connsiteX165" fmla="*/ 1025842 w 2638425"/>
                <a:gd name="connsiteY165" fmla="*/ 160496 h 1971675"/>
                <a:gd name="connsiteX166" fmla="*/ 1025842 w 2638425"/>
                <a:gd name="connsiteY166" fmla="*/ 160496 h 1971675"/>
                <a:gd name="connsiteX167" fmla="*/ 1169099 w 2638425"/>
                <a:gd name="connsiteY167" fmla="*/ 106966 h 1971675"/>
                <a:gd name="connsiteX168" fmla="*/ 1249680 w 2638425"/>
                <a:gd name="connsiteY168" fmla="*/ 18097 h 1971675"/>
                <a:gd name="connsiteX169" fmla="*/ 1309211 w 2638425"/>
                <a:gd name="connsiteY169" fmla="*/ 22193 h 1971675"/>
                <a:gd name="connsiteX170" fmla="*/ 1313402 w 2638425"/>
                <a:gd name="connsiteY170" fmla="*/ 0 h 1971675"/>
                <a:gd name="connsiteX171" fmla="*/ 1313402 w 2638425"/>
                <a:gd name="connsiteY171" fmla="*/ 0 h 197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2638425" h="1971675">
                  <a:moveTo>
                    <a:pt x="1323785" y="286"/>
                  </a:moveTo>
                  <a:lnTo>
                    <a:pt x="1338644" y="86201"/>
                  </a:lnTo>
                  <a:lnTo>
                    <a:pt x="1304544" y="156972"/>
                  </a:lnTo>
                  <a:lnTo>
                    <a:pt x="1304544" y="156972"/>
                  </a:lnTo>
                  <a:lnTo>
                    <a:pt x="1363314" y="188214"/>
                  </a:lnTo>
                  <a:lnTo>
                    <a:pt x="1363314" y="188214"/>
                  </a:lnTo>
                  <a:lnTo>
                    <a:pt x="1372362" y="189357"/>
                  </a:lnTo>
                  <a:lnTo>
                    <a:pt x="1372362" y="189357"/>
                  </a:lnTo>
                  <a:lnTo>
                    <a:pt x="1397794" y="165735"/>
                  </a:lnTo>
                  <a:lnTo>
                    <a:pt x="1421321" y="183261"/>
                  </a:lnTo>
                  <a:lnTo>
                    <a:pt x="1421321" y="183261"/>
                  </a:lnTo>
                  <a:lnTo>
                    <a:pt x="1423893" y="191452"/>
                  </a:lnTo>
                  <a:lnTo>
                    <a:pt x="1423893" y="191452"/>
                  </a:lnTo>
                  <a:lnTo>
                    <a:pt x="1494854" y="191452"/>
                  </a:lnTo>
                  <a:lnTo>
                    <a:pt x="1561719" y="287464"/>
                  </a:lnTo>
                  <a:lnTo>
                    <a:pt x="1635252" y="278416"/>
                  </a:lnTo>
                  <a:lnTo>
                    <a:pt x="1675448" y="299466"/>
                  </a:lnTo>
                  <a:lnTo>
                    <a:pt x="1727359" y="225266"/>
                  </a:lnTo>
                  <a:lnTo>
                    <a:pt x="1693450" y="164211"/>
                  </a:lnTo>
                  <a:lnTo>
                    <a:pt x="1693450" y="164211"/>
                  </a:lnTo>
                  <a:lnTo>
                    <a:pt x="1739456" y="177355"/>
                  </a:lnTo>
                  <a:lnTo>
                    <a:pt x="1821847" y="142970"/>
                  </a:lnTo>
                  <a:lnTo>
                    <a:pt x="1857661" y="170117"/>
                  </a:lnTo>
                  <a:lnTo>
                    <a:pt x="1931194" y="165163"/>
                  </a:lnTo>
                  <a:lnTo>
                    <a:pt x="1971199" y="197263"/>
                  </a:lnTo>
                  <a:lnTo>
                    <a:pt x="1967484" y="272034"/>
                  </a:lnTo>
                  <a:lnTo>
                    <a:pt x="1978819" y="244221"/>
                  </a:lnTo>
                  <a:lnTo>
                    <a:pt x="2110549" y="261747"/>
                  </a:lnTo>
                  <a:lnTo>
                    <a:pt x="2233613" y="469106"/>
                  </a:lnTo>
                  <a:lnTo>
                    <a:pt x="2207419" y="493300"/>
                  </a:lnTo>
                  <a:lnTo>
                    <a:pt x="2235041" y="524542"/>
                  </a:lnTo>
                  <a:lnTo>
                    <a:pt x="2222468" y="541687"/>
                  </a:lnTo>
                  <a:lnTo>
                    <a:pt x="2260664" y="522446"/>
                  </a:lnTo>
                  <a:lnTo>
                    <a:pt x="2392204" y="541401"/>
                  </a:lnTo>
                  <a:lnTo>
                    <a:pt x="2345150" y="650272"/>
                  </a:lnTo>
                  <a:lnTo>
                    <a:pt x="2311432" y="647129"/>
                  </a:lnTo>
                  <a:lnTo>
                    <a:pt x="2220278" y="741997"/>
                  </a:lnTo>
                  <a:lnTo>
                    <a:pt x="2224469" y="786479"/>
                  </a:lnTo>
                  <a:lnTo>
                    <a:pt x="2257235" y="801529"/>
                  </a:lnTo>
                  <a:lnTo>
                    <a:pt x="2243233" y="831532"/>
                  </a:lnTo>
                  <a:lnTo>
                    <a:pt x="2279142" y="848106"/>
                  </a:lnTo>
                  <a:lnTo>
                    <a:pt x="2312670" y="922496"/>
                  </a:lnTo>
                  <a:lnTo>
                    <a:pt x="2394395" y="893731"/>
                  </a:lnTo>
                  <a:lnTo>
                    <a:pt x="2543175" y="941641"/>
                  </a:lnTo>
                  <a:lnTo>
                    <a:pt x="2524316" y="1018604"/>
                  </a:lnTo>
                  <a:lnTo>
                    <a:pt x="2582418" y="1041463"/>
                  </a:lnTo>
                  <a:lnTo>
                    <a:pt x="2590610" y="1094899"/>
                  </a:lnTo>
                  <a:lnTo>
                    <a:pt x="2525364" y="1258157"/>
                  </a:lnTo>
                  <a:lnTo>
                    <a:pt x="2647664" y="1387888"/>
                  </a:lnTo>
                  <a:lnTo>
                    <a:pt x="2642140" y="1424940"/>
                  </a:lnTo>
                  <a:lnTo>
                    <a:pt x="2564321" y="1448372"/>
                  </a:lnTo>
                  <a:lnTo>
                    <a:pt x="2562035" y="1478185"/>
                  </a:lnTo>
                  <a:lnTo>
                    <a:pt x="2508504" y="1424083"/>
                  </a:lnTo>
                  <a:lnTo>
                    <a:pt x="2462022" y="1435037"/>
                  </a:lnTo>
                  <a:lnTo>
                    <a:pt x="2411635" y="1584293"/>
                  </a:lnTo>
                  <a:lnTo>
                    <a:pt x="2291715" y="1612868"/>
                  </a:lnTo>
                  <a:lnTo>
                    <a:pt x="2257997" y="1669256"/>
                  </a:lnTo>
                  <a:lnTo>
                    <a:pt x="2219897" y="1675924"/>
                  </a:lnTo>
                  <a:lnTo>
                    <a:pt x="2202275" y="1717453"/>
                  </a:lnTo>
                  <a:lnTo>
                    <a:pt x="2246757" y="1827466"/>
                  </a:lnTo>
                  <a:lnTo>
                    <a:pt x="2163890" y="1848517"/>
                  </a:lnTo>
                  <a:lnTo>
                    <a:pt x="2139791" y="1911096"/>
                  </a:lnTo>
                  <a:lnTo>
                    <a:pt x="2178558" y="1944814"/>
                  </a:lnTo>
                  <a:lnTo>
                    <a:pt x="2151888" y="1980343"/>
                  </a:lnTo>
                  <a:lnTo>
                    <a:pt x="2102167" y="1963007"/>
                  </a:lnTo>
                  <a:lnTo>
                    <a:pt x="2125504" y="1925574"/>
                  </a:lnTo>
                  <a:lnTo>
                    <a:pt x="2103692" y="1875377"/>
                  </a:lnTo>
                  <a:lnTo>
                    <a:pt x="2044160" y="1861185"/>
                  </a:lnTo>
                  <a:lnTo>
                    <a:pt x="2041398" y="1904524"/>
                  </a:lnTo>
                  <a:lnTo>
                    <a:pt x="2006441" y="1913096"/>
                  </a:lnTo>
                  <a:lnTo>
                    <a:pt x="1951196" y="1882235"/>
                  </a:lnTo>
                  <a:lnTo>
                    <a:pt x="1939004" y="1826038"/>
                  </a:lnTo>
                  <a:lnTo>
                    <a:pt x="1939004" y="1826038"/>
                  </a:lnTo>
                  <a:lnTo>
                    <a:pt x="1956530" y="1760791"/>
                  </a:lnTo>
                  <a:lnTo>
                    <a:pt x="1917668" y="1761649"/>
                  </a:lnTo>
                  <a:lnTo>
                    <a:pt x="1912144" y="1447514"/>
                  </a:lnTo>
                  <a:lnTo>
                    <a:pt x="1862423" y="1428940"/>
                  </a:lnTo>
                  <a:lnTo>
                    <a:pt x="1854994" y="1401508"/>
                  </a:lnTo>
                  <a:lnTo>
                    <a:pt x="1638776" y="1351979"/>
                  </a:lnTo>
                  <a:lnTo>
                    <a:pt x="1617726" y="1410176"/>
                  </a:lnTo>
                  <a:lnTo>
                    <a:pt x="1651064" y="1448086"/>
                  </a:lnTo>
                  <a:lnTo>
                    <a:pt x="1606582" y="1544098"/>
                  </a:lnTo>
                  <a:lnTo>
                    <a:pt x="1606582" y="1544098"/>
                  </a:lnTo>
                  <a:lnTo>
                    <a:pt x="1616392" y="1544098"/>
                  </a:lnTo>
                  <a:lnTo>
                    <a:pt x="1616392" y="1544098"/>
                  </a:lnTo>
                  <a:lnTo>
                    <a:pt x="1673066" y="1548479"/>
                  </a:lnTo>
                  <a:lnTo>
                    <a:pt x="1600295" y="1602486"/>
                  </a:lnTo>
                  <a:lnTo>
                    <a:pt x="1543717" y="1592389"/>
                  </a:lnTo>
                  <a:lnTo>
                    <a:pt x="1536859" y="1620964"/>
                  </a:lnTo>
                  <a:lnTo>
                    <a:pt x="1521524" y="1590961"/>
                  </a:lnTo>
                  <a:lnTo>
                    <a:pt x="1461706" y="1582007"/>
                  </a:lnTo>
                  <a:lnTo>
                    <a:pt x="1381792" y="1600486"/>
                  </a:lnTo>
                  <a:lnTo>
                    <a:pt x="1427988" y="1486281"/>
                  </a:lnTo>
                  <a:lnTo>
                    <a:pt x="1384745" y="1485424"/>
                  </a:lnTo>
                  <a:lnTo>
                    <a:pt x="1344549" y="1404652"/>
                  </a:lnTo>
                  <a:lnTo>
                    <a:pt x="1377887" y="1323023"/>
                  </a:lnTo>
                  <a:lnTo>
                    <a:pt x="1285685" y="1326452"/>
                  </a:lnTo>
                  <a:lnTo>
                    <a:pt x="1293971" y="1291685"/>
                  </a:lnTo>
                  <a:lnTo>
                    <a:pt x="1213200" y="1283875"/>
                  </a:lnTo>
                  <a:lnTo>
                    <a:pt x="1139285" y="1203960"/>
                  </a:lnTo>
                  <a:lnTo>
                    <a:pt x="1034796" y="1223010"/>
                  </a:lnTo>
                  <a:lnTo>
                    <a:pt x="989171" y="1128808"/>
                  </a:lnTo>
                  <a:lnTo>
                    <a:pt x="907828" y="1179862"/>
                  </a:lnTo>
                  <a:lnTo>
                    <a:pt x="819817" y="1115473"/>
                  </a:lnTo>
                  <a:lnTo>
                    <a:pt x="793718" y="1164812"/>
                  </a:lnTo>
                  <a:lnTo>
                    <a:pt x="793718" y="1164812"/>
                  </a:lnTo>
                  <a:lnTo>
                    <a:pt x="822960" y="1164812"/>
                  </a:lnTo>
                  <a:lnTo>
                    <a:pt x="822960" y="1164812"/>
                  </a:lnTo>
                  <a:lnTo>
                    <a:pt x="837247" y="1197864"/>
                  </a:lnTo>
                  <a:lnTo>
                    <a:pt x="770001" y="1262444"/>
                  </a:lnTo>
                  <a:lnTo>
                    <a:pt x="770001" y="1262444"/>
                  </a:lnTo>
                  <a:lnTo>
                    <a:pt x="692563" y="1236345"/>
                  </a:lnTo>
                  <a:lnTo>
                    <a:pt x="592169" y="1303591"/>
                  </a:lnTo>
                  <a:lnTo>
                    <a:pt x="562165" y="1266254"/>
                  </a:lnTo>
                  <a:lnTo>
                    <a:pt x="572833" y="1220438"/>
                  </a:lnTo>
                  <a:lnTo>
                    <a:pt x="476345" y="1192054"/>
                  </a:lnTo>
                  <a:lnTo>
                    <a:pt x="451485" y="1154049"/>
                  </a:lnTo>
                  <a:lnTo>
                    <a:pt x="477298" y="1091089"/>
                  </a:lnTo>
                  <a:lnTo>
                    <a:pt x="407194" y="971836"/>
                  </a:lnTo>
                  <a:lnTo>
                    <a:pt x="342329" y="1002030"/>
                  </a:lnTo>
                  <a:lnTo>
                    <a:pt x="318992" y="960501"/>
                  </a:lnTo>
                  <a:lnTo>
                    <a:pt x="337947" y="945356"/>
                  </a:lnTo>
                  <a:lnTo>
                    <a:pt x="287369" y="936688"/>
                  </a:lnTo>
                  <a:lnTo>
                    <a:pt x="278416" y="900970"/>
                  </a:lnTo>
                  <a:lnTo>
                    <a:pt x="301752" y="874205"/>
                  </a:lnTo>
                  <a:lnTo>
                    <a:pt x="255651" y="898588"/>
                  </a:lnTo>
                  <a:lnTo>
                    <a:pt x="215075" y="868394"/>
                  </a:lnTo>
                  <a:lnTo>
                    <a:pt x="211169" y="822198"/>
                  </a:lnTo>
                  <a:lnTo>
                    <a:pt x="105537" y="814673"/>
                  </a:lnTo>
                  <a:lnTo>
                    <a:pt x="137827" y="792004"/>
                  </a:lnTo>
                  <a:lnTo>
                    <a:pt x="127445" y="734092"/>
                  </a:lnTo>
                  <a:lnTo>
                    <a:pt x="89440" y="653224"/>
                  </a:lnTo>
                  <a:lnTo>
                    <a:pt x="0" y="566452"/>
                  </a:lnTo>
                  <a:lnTo>
                    <a:pt x="9620" y="496253"/>
                  </a:lnTo>
                  <a:lnTo>
                    <a:pt x="9620" y="496253"/>
                  </a:lnTo>
                  <a:lnTo>
                    <a:pt x="44482" y="429482"/>
                  </a:lnTo>
                  <a:lnTo>
                    <a:pt x="42577" y="341757"/>
                  </a:lnTo>
                  <a:lnTo>
                    <a:pt x="71628" y="317468"/>
                  </a:lnTo>
                  <a:lnTo>
                    <a:pt x="27432" y="255937"/>
                  </a:lnTo>
                  <a:lnTo>
                    <a:pt x="70961" y="231172"/>
                  </a:lnTo>
                  <a:lnTo>
                    <a:pt x="77438" y="180022"/>
                  </a:lnTo>
                  <a:lnTo>
                    <a:pt x="77438" y="180022"/>
                  </a:lnTo>
                  <a:lnTo>
                    <a:pt x="126492" y="210121"/>
                  </a:lnTo>
                  <a:lnTo>
                    <a:pt x="121920" y="256222"/>
                  </a:lnTo>
                  <a:lnTo>
                    <a:pt x="169164" y="306134"/>
                  </a:lnTo>
                  <a:lnTo>
                    <a:pt x="226790" y="300323"/>
                  </a:lnTo>
                  <a:lnTo>
                    <a:pt x="226790" y="300323"/>
                  </a:lnTo>
                  <a:lnTo>
                    <a:pt x="346996" y="339090"/>
                  </a:lnTo>
                  <a:lnTo>
                    <a:pt x="375380" y="313468"/>
                  </a:lnTo>
                  <a:lnTo>
                    <a:pt x="351663" y="283369"/>
                  </a:lnTo>
                  <a:lnTo>
                    <a:pt x="364046" y="255937"/>
                  </a:lnTo>
                  <a:lnTo>
                    <a:pt x="467106" y="274892"/>
                  </a:lnTo>
                  <a:lnTo>
                    <a:pt x="482632" y="247459"/>
                  </a:lnTo>
                  <a:lnTo>
                    <a:pt x="519684" y="281368"/>
                  </a:lnTo>
                  <a:lnTo>
                    <a:pt x="552640" y="243078"/>
                  </a:lnTo>
                  <a:lnTo>
                    <a:pt x="604742" y="278416"/>
                  </a:lnTo>
                  <a:lnTo>
                    <a:pt x="687229" y="192310"/>
                  </a:lnTo>
                  <a:lnTo>
                    <a:pt x="757619" y="186785"/>
                  </a:lnTo>
                  <a:lnTo>
                    <a:pt x="814673" y="271367"/>
                  </a:lnTo>
                  <a:lnTo>
                    <a:pt x="868966" y="268510"/>
                  </a:lnTo>
                  <a:lnTo>
                    <a:pt x="894874" y="214503"/>
                  </a:lnTo>
                  <a:lnTo>
                    <a:pt x="923639" y="257365"/>
                  </a:lnTo>
                  <a:lnTo>
                    <a:pt x="1010698" y="204311"/>
                  </a:lnTo>
                  <a:lnTo>
                    <a:pt x="1015365" y="155162"/>
                  </a:lnTo>
                  <a:lnTo>
                    <a:pt x="1015365" y="155162"/>
                  </a:lnTo>
                  <a:lnTo>
                    <a:pt x="1025842" y="160496"/>
                  </a:lnTo>
                  <a:lnTo>
                    <a:pt x="1025842" y="160496"/>
                  </a:lnTo>
                  <a:lnTo>
                    <a:pt x="1169099" y="106966"/>
                  </a:lnTo>
                  <a:lnTo>
                    <a:pt x="1249680" y="18097"/>
                  </a:lnTo>
                  <a:lnTo>
                    <a:pt x="1309211" y="22193"/>
                  </a:lnTo>
                  <a:lnTo>
                    <a:pt x="1313402" y="0"/>
                  </a:lnTo>
                  <a:lnTo>
                    <a:pt x="1313402" y="0"/>
                  </a:lnTo>
                  <a:close/>
                </a:path>
              </a:pathLst>
            </a:custGeom>
            <a:solidFill>
              <a:srgbClr val="CCCCCC"/>
            </a:solidFill>
            <a:ln w="4763" cap="flat">
              <a:solidFill>
                <a:srgbClr val="FFFFFF"/>
              </a:solidFill>
              <a:prstDash val="solid"/>
              <a:miter/>
            </a:ln>
          </p:spPr>
          <p:txBody>
            <a:bodyPr rtlCol="0" anchor="ctr"/>
            <a:lstStyle/>
            <a:p>
              <a:endParaRPr lang="fr-BE"/>
            </a:p>
          </p:txBody>
        </p:sp>
        <p:sp>
          <p:nvSpPr>
            <p:cNvPr id="35" name="Freeform: Shape 34">
              <a:extLst>
                <a:ext uri="{FF2B5EF4-FFF2-40B4-BE49-F238E27FC236}">
                  <a16:creationId xmlns:a16="http://schemas.microsoft.com/office/drawing/2014/main" id="{C820F488-B160-4765-9FD5-E084CE8F7792}"/>
                </a:ext>
              </a:extLst>
            </p:cNvPr>
            <p:cNvSpPr/>
            <p:nvPr/>
          </p:nvSpPr>
          <p:spPr>
            <a:xfrm>
              <a:off x="5470971" y="3016950"/>
              <a:ext cx="1971676" cy="2667000"/>
            </a:xfrm>
            <a:custGeom>
              <a:avLst/>
              <a:gdLst>
                <a:gd name="connsiteX0" fmla="*/ 789718 w 1971675"/>
                <a:gd name="connsiteY0" fmla="*/ 146971 h 2667000"/>
                <a:gd name="connsiteX1" fmla="*/ 856964 w 1971675"/>
                <a:gd name="connsiteY1" fmla="*/ 82391 h 2667000"/>
                <a:gd name="connsiteX2" fmla="*/ 842677 w 1971675"/>
                <a:gd name="connsiteY2" fmla="*/ 49340 h 2667000"/>
                <a:gd name="connsiteX3" fmla="*/ 842677 w 1971675"/>
                <a:gd name="connsiteY3" fmla="*/ 49340 h 2667000"/>
                <a:gd name="connsiteX4" fmla="*/ 813435 w 1971675"/>
                <a:gd name="connsiteY4" fmla="*/ 49340 h 2667000"/>
                <a:gd name="connsiteX5" fmla="*/ 813435 w 1971675"/>
                <a:gd name="connsiteY5" fmla="*/ 49340 h 2667000"/>
                <a:gd name="connsiteX6" fmla="*/ 839533 w 1971675"/>
                <a:gd name="connsiteY6" fmla="*/ 0 h 2667000"/>
                <a:gd name="connsiteX7" fmla="*/ 927545 w 1971675"/>
                <a:gd name="connsiteY7" fmla="*/ 64389 h 2667000"/>
                <a:gd name="connsiteX8" fmla="*/ 1008888 w 1971675"/>
                <a:gd name="connsiteY8" fmla="*/ 13335 h 2667000"/>
                <a:gd name="connsiteX9" fmla="*/ 1054513 w 1971675"/>
                <a:gd name="connsiteY9" fmla="*/ 107537 h 2667000"/>
                <a:gd name="connsiteX10" fmla="*/ 1159002 w 1971675"/>
                <a:gd name="connsiteY10" fmla="*/ 88487 h 2667000"/>
                <a:gd name="connsiteX11" fmla="*/ 1232916 w 1971675"/>
                <a:gd name="connsiteY11" fmla="*/ 168402 h 2667000"/>
                <a:gd name="connsiteX12" fmla="*/ 1313688 w 1971675"/>
                <a:gd name="connsiteY12" fmla="*/ 176213 h 2667000"/>
                <a:gd name="connsiteX13" fmla="*/ 1305401 w 1971675"/>
                <a:gd name="connsiteY13" fmla="*/ 210979 h 2667000"/>
                <a:gd name="connsiteX14" fmla="*/ 1397603 w 1971675"/>
                <a:gd name="connsiteY14" fmla="*/ 207550 h 2667000"/>
                <a:gd name="connsiteX15" fmla="*/ 1364266 w 1971675"/>
                <a:gd name="connsiteY15" fmla="*/ 289179 h 2667000"/>
                <a:gd name="connsiteX16" fmla="*/ 1404462 w 1971675"/>
                <a:gd name="connsiteY16" fmla="*/ 369951 h 2667000"/>
                <a:gd name="connsiteX17" fmla="*/ 1447705 w 1971675"/>
                <a:gd name="connsiteY17" fmla="*/ 370808 h 2667000"/>
                <a:gd name="connsiteX18" fmla="*/ 1401508 w 1971675"/>
                <a:gd name="connsiteY18" fmla="*/ 485013 h 2667000"/>
                <a:gd name="connsiteX19" fmla="*/ 1481423 w 1971675"/>
                <a:gd name="connsiteY19" fmla="*/ 466535 h 2667000"/>
                <a:gd name="connsiteX20" fmla="*/ 1541241 w 1971675"/>
                <a:gd name="connsiteY20" fmla="*/ 475488 h 2667000"/>
                <a:gd name="connsiteX21" fmla="*/ 1556576 w 1971675"/>
                <a:gd name="connsiteY21" fmla="*/ 505492 h 2667000"/>
                <a:gd name="connsiteX22" fmla="*/ 1563433 w 1971675"/>
                <a:gd name="connsiteY22" fmla="*/ 476917 h 2667000"/>
                <a:gd name="connsiteX23" fmla="*/ 1620012 w 1971675"/>
                <a:gd name="connsiteY23" fmla="*/ 487013 h 2667000"/>
                <a:gd name="connsiteX24" fmla="*/ 1692783 w 1971675"/>
                <a:gd name="connsiteY24" fmla="*/ 433007 h 2667000"/>
                <a:gd name="connsiteX25" fmla="*/ 1636109 w 1971675"/>
                <a:gd name="connsiteY25" fmla="*/ 428625 h 2667000"/>
                <a:gd name="connsiteX26" fmla="*/ 1636109 w 1971675"/>
                <a:gd name="connsiteY26" fmla="*/ 428625 h 2667000"/>
                <a:gd name="connsiteX27" fmla="*/ 1626299 w 1971675"/>
                <a:gd name="connsiteY27" fmla="*/ 428625 h 2667000"/>
                <a:gd name="connsiteX28" fmla="*/ 1626299 w 1971675"/>
                <a:gd name="connsiteY28" fmla="*/ 428625 h 2667000"/>
                <a:gd name="connsiteX29" fmla="*/ 1670780 w 1971675"/>
                <a:gd name="connsiteY29" fmla="*/ 332613 h 2667000"/>
                <a:gd name="connsiteX30" fmla="*/ 1637443 w 1971675"/>
                <a:gd name="connsiteY30" fmla="*/ 294704 h 2667000"/>
                <a:gd name="connsiteX31" fmla="*/ 1658493 w 1971675"/>
                <a:gd name="connsiteY31" fmla="*/ 236506 h 2667000"/>
                <a:gd name="connsiteX32" fmla="*/ 1874711 w 1971675"/>
                <a:gd name="connsiteY32" fmla="*/ 286036 h 2667000"/>
                <a:gd name="connsiteX33" fmla="*/ 1882140 w 1971675"/>
                <a:gd name="connsiteY33" fmla="*/ 313468 h 2667000"/>
                <a:gd name="connsiteX34" fmla="*/ 1931861 w 1971675"/>
                <a:gd name="connsiteY34" fmla="*/ 332042 h 2667000"/>
                <a:gd name="connsiteX35" fmla="*/ 1937385 w 1971675"/>
                <a:gd name="connsiteY35" fmla="*/ 646176 h 2667000"/>
                <a:gd name="connsiteX36" fmla="*/ 1976247 w 1971675"/>
                <a:gd name="connsiteY36" fmla="*/ 645319 h 2667000"/>
                <a:gd name="connsiteX37" fmla="*/ 1958721 w 1971675"/>
                <a:gd name="connsiteY37" fmla="*/ 710565 h 2667000"/>
                <a:gd name="connsiteX38" fmla="*/ 1958721 w 1971675"/>
                <a:gd name="connsiteY38" fmla="*/ 710565 h 2667000"/>
                <a:gd name="connsiteX39" fmla="*/ 1851184 w 1971675"/>
                <a:gd name="connsiteY39" fmla="*/ 740283 h 2667000"/>
                <a:gd name="connsiteX40" fmla="*/ 1840707 w 1971675"/>
                <a:gd name="connsiteY40" fmla="*/ 859346 h 2667000"/>
                <a:gd name="connsiteX41" fmla="*/ 1722596 w 1971675"/>
                <a:gd name="connsiteY41" fmla="*/ 915829 h 2667000"/>
                <a:gd name="connsiteX42" fmla="*/ 1704880 w 1971675"/>
                <a:gd name="connsiteY42" fmla="*/ 1014032 h 2667000"/>
                <a:gd name="connsiteX43" fmla="*/ 1643539 w 1971675"/>
                <a:gd name="connsiteY43" fmla="*/ 1068134 h 2667000"/>
                <a:gd name="connsiteX44" fmla="*/ 1671638 w 1971675"/>
                <a:gd name="connsiteY44" fmla="*/ 1103567 h 2667000"/>
                <a:gd name="connsiteX45" fmla="*/ 1653540 w 1971675"/>
                <a:gd name="connsiteY45" fmla="*/ 1155097 h 2667000"/>
                <a:gd name="connsiteX46" fmla="*/ 1578102 w 1971675"/>
                <a:gd name="connsiteY46" fmla="*/ 1201960 h 2667000"/>
                <a:gd name="connsiteX47" fmla="*/ 1610392 w 1971675"/>
                <a:gd name="connsiteY47" fmla="*/ 1293305 h 2667000"/>
                <a:gd name="connsiteX48" fmla="*/ 1554385 w 1971675"/>
                <a:gd name="connsiteY48" fmla="*/ 1343882 h 2667000"/>
                <a:gd name="connsiteX49" fmla="*/ 1497140 w 1971675"/>
                <a:gd name="connsiteY49" fmla="*/ 1351121 h 2667000"/>
                <a:gd name="connsiteX50" fmla="*/ 1473041 w 1971675"/>
                <a:gd name="connsiteY50" fmla="*/ 1478852 h 2667000"/>
                <a:gd name="connsiteX51" fmla="*/ 1422273 w 1971675"/>
                <a:gd name="connsiteY51" fmla="*/ 1528191 h 2667000"/>
                <a:gd name="connsiteX52" fmla="*/ 1512570 w 1971675"/>
                <a:gd name="connsiteY52" fmla="*/ 1586675 h 2667000"/>
                <a:gd name="connsiteX53" fmla="*/ 1494949 w 1971675"/>
                <a:gd name="connsiteY53" fmla="*/ 1619917 h 2667000"/>
                <a:gd name="connsiteX54" fmla="*/ 1458944 w 1971675"/>
                <a:gd name="connsiteY54" fmla="*/ 1605344 h 2667000"/>
                <a:gd name="connsiteX55" fmla="*/ 1468755 w 1971675"/>
                <a:gd name="connsiteY55" fmla="*/ 1649730 h 2667000"/>
                <a:gd name="connsiteX56" fmla="*/ 1443609 w 1971675"/>
                <a:gd name="connsiteY56" fmla="*/ 1659827 h 2667000"/>
                <a:gd name="connsiteX57" fmla="*/ 1464564 w 1971675"/>
                <a:gd name="connsiteY57" fmla="*/ 1677543 h 2667000"/>
                <a:gd name="connsiteX58" fmla="*/ 1431703 w 1971675"/>
                <a:gd name="connsiteY58" fmla="*/ 1709357 h 2667000"/>
                <a:gd name="connsiteX59" fmla="*/ 1457325 w 1971675"/>
                <a:gd name="connsiteY59" fmla="*/ 1838801 h 2667000"/>
                <a:gd name="connsiteX60" fmla="*/ 1520095 w 1971675"/>
                <a:gd name="connsiteY60" fmla="*/ 1826514 h 2667000"/>
                <a:gd name="connsiteX61" fmla="*/ 1597343 w 1971675"/>
                <a:gd name="connsiteY61" fmla="*/ 1964055 h 2667000"/>
                <a:gd name="connsiteX62" fmla="*/ 1590009 w 1971675"/>
                <a:gd name="connsiteY62" fmla="*/ 2034731 h 2667000"/>
                <a:gd name="connsiteX63" fmla="*/ 1660970 w 1971675"/>
                <a:gd name="connsiteY63" fmla="*/ 2025587 h 2667000"/>
                <a:gd name="connsiteX64" fmla="*/ 1699070 w 1971675"/>
                <a:gd name="connsiteY64" fmla="*/ 2073307 h 2667000"/>
                <a:gd name="connsiteX65" fmla="*/ 1660970 w 1971675"/>
                <a:gd name="connsiteY65" fmla="*/ 2166081 h 2667000"/>
                <a:gd name="connsiteX66" fmla="*/ 1745075 w 1971675"/>
                <a:gd name="connsiteY66" fmla="*/ 2202371 h 2667000"/>
                <a:gd name="connsiteX67" fmla="*/ 1736693 w 1971675"/>
                <a:gd name="connsiteY67" fmla="*/ 2278285 h 2667000"/>
                <a:gd name="connsiteX68" fmla="*/ 1701356 w 1971675"/>
                <a:gd name="connsiteY68" fmla="*/ 2284286 h 2667000"/>
                <a:gd name="connsiteX69" fmla="*/ 1678496 w 1971675"/>
                <a:gd name="connsiteY69" fmla="*/ 2360962 h 2667000"/>
                <a:gd name="connsiteX70" fmla="*/ 1630014 w 1971675"/>
                <a:gd name="connsiteY70" fmla="*/ 2396585 h 2667000"/>
                <a:gd name="connsiteX71" fmla="*/ 1637252 w 1971675"/>
                <a:gd name="connsiteY71" fmla="*/ 2421446 h 2667000"/>
                <a:gd name="connsiteX72" fmla="*/ 1670780 w 1971675"/>
                <a:gd name="connsiteY72" fmla="*/ 2419731 h 2667000"/>
                <a:gd name="connsiteX73" fmla="*/ 1670971 w 1971675"/>
                <a:gd name="connsiteY73" fmla="*/ 2458688 h 2667000"/>
                <a:gd name="connsiteX74" fmla="*/ 1616488 w 1971675"/>
                <a:gd name="connsiteY74" fmla="*/ 2517934 h 2667000"/>
                <a:gd name="connsiteX75" fmla="*/ 1571054 w 1971675"/>
                <a:gd name="connsiteY75" fmla="*/ 2539937 h 2667000"/>
                <a:gd name="connsiteX76" fmla="*/ 1465421 w 1971675"/>
                <a:gd name="connsiteY76" fmla="*/ 2492597 h 2667000"/>
                <a:gd name="connsiteX77" fmla="*/ 1440657 w 1971675"/>
                <a:gd name="connsiteY77" fmla="*/ 2557558 h 2667000"/>
                <a:gd name="connsiteX78" fmla="*/ 1262348 w 1971675"/>
                <a:gd name="connsiteY78" fmla="*/ 2521935 h 2667000"/>
                <a:gd name="connsiteX79" fmla="*/ 1199198 w 1971675"/>
                <a:gd name="connsiteY79" fmla="*/ 2586895 h 2667000"/>
                <a:gd name="connsiteX80" fmla="*/ 1191197 w 1971675"/>
                <a:gd name="connsiteY80" fmla="*/ 2647474 h 2667000"/>
                <a:gd name="connsiteX81" fmla="*/ 1155287 w 1971675"/>
                <a:gd name="connsiteY81" fmla="*/ 2603659 h 2667000"/>
                <a:gd name="connsiteX82" fmla="*/ 1089660 w 1971675"/>
                <a:gd name="connsiteY82" fmla="*/ 2582894 h 2667000"/>
                <a:gd name="connsiteX83" fmla="*/ 1061752 w 1971675"/>
                <a:gd name="connsiteY83" fmla="*/ 2620423 h 2667000"/>
                <a:gd name="connsiteX84" fmla="*/ 957739 w 1971675"/>
                <a:gd name="connsiteY84" fmla="*/ 2642902 h 2667000"/>
                <a:gd name="connsiteX85" fmla="*/ 934212 w 1971675"/>
                <a:gd name="connsiteY85" fmla="*/ 2674239 h 2667000"/>
                <a:gd name="connsiteX86" fmla="*/ 892778 w 1971675"/>
                <a:gd name="connsiteY86" fmla="*/ 2615660 h 2667000"/>
                <a:gd name="connsiteX87" fmla="*/ 924211 w 1971675"/>
                <a:gd name="connsiteY87" fmla="*/ 2589753 h 2667000"/>
                <a:gd name="connsiteX88" fmla="*/ 921830 w 1971675"/>
                <a:gd name="connsiteY88" fmla="*/ 2555272 h 2667000"/>
                <a:gd name="connsiteX89" fmla="*/ 878110 w 1971675"/>
                <a:gd name="connsiteY89" fmla="*/ 2518506 h 2667000"/>
                <a:gd name="connsiteX90" fmla="*/ 902208 w 1971675"/>
                <a:gd name="connsiteY90" fmla="*/ 2475548 h 2667000"/>
                <a:gd name="connsiteX91" fmla="*/ 870871 w 1971675"/>
                <a:gd name="connsiteY91" fmla="*/ 2467833 h 2667000"/>
                <a:gd name="connsiteX92" fmla="*/ 854202 w 1971675"/>
                <a:gd name="connsiteY92" fmla="*/ 2394871 h 2667000"/>
                <a:gd name="connsiteX93" fmla="*/ 705040 w 1971675"/>
                <a:gd name="connsiteY93" fmla="*/ 2295334 h 2667000"/>
                <a:gd name="connsiteX94" fmla="*/ 686181 w 1971675"/>
                <a:gd name="connsiteY94" fmla="*/ 2335054 h 2667000"/>
                <a:gd name="connsiteX95" fmla="*/ 640175 w 1971675"/>
                <a:gd name="connsiteY95" fmla="*/ 2351532 h 2667000"/>
                <a:gd name="connsiteX96" fmla="*/ 625888 w 1971675"/>
                <a:gd name="connsiteY96" fmla="*/ 2299335 h 2667000"/>
                <a:gd name="connsiteX97" fmla="*/ 672656 w 1971675"/>
                <a:gd name="connsiteY97" fmla="*/ 2229422 h 2667000"/>
                <a:gd name="connsiteX98" fmla="*/ 569786 w 1971675"/>
                <a:gd name="connsiteY98" fmla="*/ 2119503 h 2667000"/>
                <a:gd name="connsiteX99" fmla="*/ 552546 w 1971675"/>
                <a:gd name="connsiteY99" fmla="*/ 2107502 h 2667000"/>
                <a:gd name="connsiteX100" fmla="*/ 508445 w 1971675"/>
                <a:gd name="connsiteY100" fmla="*/ 2140077 h 2667000"/>
                <a:gd name="connsiteX101" fmla="*/ 439007 w 1971675"/>
                <a:gd name="connsiteY101" fmla="*/ 2110359 h 2667000"/>
                <a:gd name="connsiteX102" fmla="*/ 366332 w 1971675"/>
                <a:gd name="connsiteY102" fmla="*/ 2117217 h 2667000"/>
                <a:gd name="connsiteX103" fmla="*/ 358712 w 1971675"/>
                <a:gd name="connsiteY103" fmla="*/ 2053304 h 2667000"/>
                <a:gd name="connsiteX104" fmla="*/ 294132 w 1971675"/>
                <a:gd name="connsiteY104" fmla="*/ 2059877 h 2667000"/>
                <a:gd name="connsiteX105" fmla="*/ 232601 w 1971675"/>
                <a:gd name="connsiteY105" fmla="*/ 1918621 h 2667000"/>
                <a:gd name="connsiteX106" fmla="*/ 176975 w 1971675"/>
                <a:gd name="connsiteY106" fmla="*/ 1922050 h 2667000"/>
                <a:gd name="connsiteX107" fmla="*/ 73057 w 1971675"/>
                <a:gd name="connsiteY107" fmla="*/ 1862804 h 2667000"/>
                <a:gd name="connsiteX108" fmla="*/ 49530 w 1971675"/>
                <a:gd name="connsiteY108" fmla="*/ 1811846 h 2667000"/>
                <a:gd name="connsiteX109" fmla="*/ 0 w 1971675"/>
                <a:gd name="connsiteY109" fmla="*/ 1807559 h 2667000"/>
                <a:gd name="connsiteX110" fmla="*/ 0 w 1971675"/>
                <a:gd name="connsiteY110" fmla="*/ 1807559 h 2667000"/>
                <a:gd name="connsiteX111" fmla="*/ 35624 w 1971675"/>
                <a:gd name="connsiteY111" fmla="*/ 1743742 h 2667000"/>
                <a:gd name="connsiteX112" fmla="*/ 38386 w 1971675"/>
                <a:gd name="connsiteY112" fmla="*/ 1660112 h 2667000"/>
                <a:gd name="connsiteX113" fmla="*/ 164783 w 1971675"/>
                <a:gd name="connsiteY113" fmla="*/ 1573816 h 2667000"/>
                <a:gd name="connsiteX114" fmla="*/ 138589 w 1971675"/>
                <a:gd name="connsiteY114" fmla="*/ 1546289 h 2667000"/>
                <a:gd name="connsiteX115" fmla="*/ 192596 w 1971675"/>
                <a:gd name="connsiteY115" fmla="*/ 1491425 h 2667000"/>
                <a:gd name="connsiteX116" fmla="*/ 280892 w 1971675"/>
                <a:gd name="connsiteY116" fmla="*/ 1461040 h 2667000"/>
                <a:gd name="connsiteX117" fmla="*/ 240506 w 1971675"/>
                <a:gd name="connsiteY117" fmla="*/ 1420844 h 2667000"/>
                <a:gd name="connsiteX118" fmla="*/ 247745 w 1971675"/>
                <a:gd name="connsiteY118" fmla="*/ 1353693 h 2667000"/>
                <a:gd name="connsiteX119" fmla="*/ 170498 w 1971675"/>
                <a:gd name="connsiteY119" fmla="*/ 1284732 h 2667000"/>
                <a:gd name="connsiteX120" fmla="*/ 75819 w 1971675"/>
                <a:gd name="connsiteY120" fmla="*/ 1296257 h 2667000"/>
                <a:gd name="connsiteX121" fmla="*/ 79153 w 1971675"/>
                <a:gd name="connsiteY121" fmla="*/ 1248537 h 2667000"/>
                <a:gd name="connsiteX122" fmla="*/ 9144 w 1971675"/>
                <a:gd name="connsiteY122" fmla="*/ 1157097 h 2667000"/>
                <a:gd name="connsiteX123" fmla="*/ 37624 w 1971675"/>
                <a:gd name="connsiteY123" fmla="*/ 1161384 h 2667000"/>
                <a:gd name="connsiteX124" fmla="*/ 53435 w 1971675"/>
                <a:gd name="connsiteY124" fmla="*/ 1112234 h 2667000"/>
                <a:gd name="connsiteX125" fmla="*/ 79915 w 1971675"/>
                <a:gd name="connsiteY125" fmla="*/ 1130903 h 2667000"/>
                <a:gd name="connsiteX126" fmla="*/ 136970 w 1971675"/>
                <a:gd name="connsiteY126" fmla="*/ 1086612 h 2667000"/>
                <a:gd name="connsiteX127" fmla="*/ 145256 w 1971675"/>
                <a:gd name="connsiteY127" fmla="*/ 1021556 h 2667000"/>
                <a:gd name="connsiteX128" fmla="*/ 170307 w 1971675"/>
                <a:gd name="connsiteY128" fmla="*/ 1020128 h 2667000"/>
                <a:gd name="connsiteX129" fmla="*/ 155829 w 1971675"/>
                <a:gd name="connsiteY129" fmla="*/ 988124 h 2667000"/>
                <a:gd name="connsiteX130" fmla="*/ 181261 w 1971675"/>
                <a:gd name="connsiteY130" fmla="*/ 887063 h 2667000"/>
                <a:gd name="connsiteX131" fmla="*/ 200311 w 1971675"/>
                <a:gd name="connsiteY131" fmla="*/ 972884 h 2667000"/>
                <a:gd name="connsiteX132" fmla="*/ 431387 w 1971675"/>
                <a:gd name="connsiteY132" fmla="*/ 962787 h 2667000"/>
                <a:gd name="connsiteX133" fmla="*/ 558641 w 1971675"/>
                <a:gd name="connsiteY133" fmla="*/ 914400 h 2667000"/>
                <a:gd name="connsiteX134" fmla="*/ 558641 w 1971675"/>
                <a:gd name="connsiteY134" fmla="*/ 914400 h 2667000"/>
                <a:gd name="connsiteX135" fmla="*/ 558641 w 1971675"/>
                <a:gd name="connsiteY135" fmla="*/ 902875 h 2667000"/>
                <a:gd name="connsiteX136" fmla="*/ 558641 w 1971675"/>
                <a:gd name="connsiteY136" fmla="*/ 902875 h 2667000"/>
                <a:gd name="connsiteX137" fmla="*/ 509016 w 1971675"/>
                <a:gd name="connsiteY137" fmla="*/ 855917 h 2667000"/>
                <a:gd name="connsiteX138" fmla="*/ 586835 w 1971675"/>
                <a:gd name="connsiteY138" fmla="*/ 813245 h 2667000"/>
                <a:gd name="connsiteX139" fmla="*/ 580549 w 1971675"/>
                <a:gd name="connsiteY139" fmla="*/ 781812 h 2667000"/>
                <a:gd name="connsiteX140" fmla="*/ 512731 w 1971675"/>
                <a:gd name="connsiteY140" fmla="*/ 700754 h 2667000"/>
                <a:gd name="connsiteX141" fmla="*/ 525114 w 1971675"/>
                <a:gd name="connsiteY141" fmla="*/ 684276 h 2667000"/>
                <a:gd name="connsiteX142" fmla="*/ 492919 w 1971675"/>
                <a:gd name="connsiteY142" fmla="*/ 676466 h 2667000"/>
                <a:gd name="connsiteX143" fmla="*/ 515874 w 1971675"/>
                <a:gd name="connsiteY143" fmla="*/ 649319 h 2667000"/>
                <a:gd name="connsiteX144" fmla="*/ 444151 w 1971675"/>
                <a:gd name="connsiteY144" fmla="*/ 618173 h 2667000"/>
                <a:gd name="connsiteX145" fmla="*/ 536829 w 1971675"/>
                <a:gd name="connsiteY145" fmla="*/ 587026 h 2667000"/>
                <a:gd name="connsiteX146" fmla="*/ 524923 w 1971675"/>
                <a:gd name="connsiteY146" fmla="*/ 554927 h 2667000"/>
                <a:gd name="connsiteX147" fmla="*/ 577596 w 1971675"/>
                <a:gd name="connsiteY147" fmla="*/ 528638 h 2667000"/>
                <a:gd name="connsiteX148" fmla="*/ 605599 w 1971675"/>
                <a:gd name="connsiteY148" fmla="*/ 548545 h 2667000"/>
                <a:gd name="connsiteX149" fmla="*/ 639128 w 1971675"/>
                <a:gd name="connsiteY149" fmla="*/ 531495 h 2667000"/>
                <a:gd name="connsiteX150" fmla="*/ 790289 w 1971675"/>
                <a:gd name="connsiteY150" fmla="*/ 410146 h 2667000"/>
                <a:gd name="connsiteX151" fmla="*/ 780097 w 1971675"/>
                <a:gd name="connsiteY151" fmla="*/ 329946 h 2667000"/>
                <a:gd name="connsiteX152" fmla="*/ 735997 w 1971675"/>
                <a:gd name="connsiteY152" fmla="*/ 324517 h 2667000"/>
                <a:gd name="connsiteX153" fmla="*/ 705803 w 1971675"/>
                <a:gd name="connsiteY153" fmla="*/ 360045 h 2667000"/>
                <a:gd name="connsiteX154" fmla="*/ 694849 w 1971675"/>
                <a:gd name="connsiteY154" fmla="*/ 333756 h 2667000"/>
                <a:gd name="connsiteX155" fmla="*/ 790671 w 1971675"/>
                <a:gd name="connsiteY155" fmla="*/ 272129 h 2667000"/>
                <a:gd name="connsiteX156" fmla="*/ 766001 w 1971675"/>
                <a:gd name="connsiteY156" fmla="*/ 227838 h 2667000"/>
                <a:gd name="connsiteX157" fmla="*/ 802672 w 1971675"/>
                <a:gd name="connsiteY157" fmla="*/ 181166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971675" h="2667000">
                  <a:moveTo>
                    <a:pt x="789718" y="146971"/>
                  </a:moveTo>
                  <a:lnTo>
                    <a:pt x="856964" y="82391"/>
                  </a:lnTo>
                  <a:lnTo>
                    <a:pt x="842677" y="49340"/>
                  </a:lnTo>
                  <a:lnTo>
                    <a:pt x="842677" y="49340"/>
                  </a:lnTo>
                  <a:lnTo>
                    <a:pt x="813435" y="49340"/>
                  </a:lnTo>
                  <a:lnTo>
                    <a:pt x="813435" y="49340"/>
                  </a:lnTo>
                  <a:lnTo>
                    <a:pt x="839533" y="0"/>
                  </a:lnTo>
                  <a:lnTo>
                    <a:pt x="927545" y="64389"/>
                  </a:lnTo>
                  <a:lnTo>
                    <a:pt x="1008888" y="13335"/>
                  </a:lnTo>
                  <a:lnTo>
                    <a:pt x="1054513" y="107537"/>
                  </a:lnTo>
                  <a:lnTo>
                    <a:pt x="1159002" y="88487"/>
                  </a:lnTo>
                  <a:lnTo>
                    <a:pt x="1232916" y="168402"/>
                  </a:lnTo>
                  <a:lnTo>
                    <a:pt x="1313688" y="176213"/>
                  </a:lnTo>
                  <a:lnTo>
                    <a:pt x="1305401" y="210979"/>
                  </a:lnTo>
                  <a:lnTo>
                    <a:pt x="1397603" y="207550"/>
                  </a:lnTo>
                  <a:lnTo>
                    <a:pt x="1364266" y="289179"/>
                  </a:lnTo>
                  <a:lnTo>
                    <a:pt x="1404462" y="369951"/>
                  </a:lnTo>
                  <a:lnTo>
                    <a:pt x="1447705" y="370808"/>
                  </a:lnTo>
                  <a:lnTo>
                    <a:pt x="1401508" y="485013"/>
                  </a:lnTo>
                  <a:lnTo>
                    <a:pt x="1481423" y="466535"/>
                  </a:lnTo>
                  <a:lnTo>
                    <a:pt x="1541241" y="475488"/>
                  </a:lnTo>
                  <a:lnTo>
                    <a:pt x="1556576" y="505492"/>
                  </a:lnTo>
                  <a:lnTo>
                    <a:pt x="1563433" y="476917"/>
                  </a:lnTo>
                  <a:lnTo>
                    <a:pt x="1620012" y="487013"/>
                  </a:lnTo>
                  <a:lnTo>
                    <a:pt x="1692783" y="433007"/>
                  </a:lnTo>
                  <a:lnTo>
                    <a:pt x="1636109" y="428625"/>
                  </a:lnTo>
                  <a:lnTo>
                    <a:pt x="1636109" y="428625"/>
                  </a:lnTo>
                  <a:lnTo>
                    <a:pt x="1626299" y="428625"/>
                  </a:lnTo>
                  <a:lnTo>
                    <a:pt x="1626299" y="428625"/>
                  </a:lnTo>
                  <a:lnTo>
                    <a:pt x="1670780" y="332613"/>
                  </a:lnTo>
                  <a:lnTo>
                    <a:pt x="1637443" y="294704"/>
                  </a:lnTo>
                  <a:lnTo>
                    <a:pt x="1658493" y="236506"/>
                  </a:lnTo>
                  <a:lnTo>
                    <a:pt x="1874711" y="286036"/>
                  </a:lnTo>
                  <a:lnTo>
                    <a:pt x="1882140" y="313468"/>
                  </a:lnTo>
                  <a:lnTo>
                    <a:pt x="1931861" y="332042"/>
                  </a:lnTo>
                  <a:lnTo>
                    <a:pt x="1937385" y="646176"/>
                  </a:lnTo>
                  <a:lnTo>
                    <a:pt x="1976247" y="645319"/>
                  </a:lnTo>
                  <a:lnTo>
                    <a:pt x="1958721" y="710565"/>
                  </a:lnTo>
                  <a:lnTo>
                    <a:pt x="1958721" y="710565"/>
                  </a:lnTo>
                  <a:lnTo>
                    <a:pt x="1851184" y="740283"/>
                  </a:lnTo>
                  <a:lnTo>
                    <a:pt x="1840707" y="859346"/>
                  </a:lnTo>
                  <a:lnTo>
                    <a:pt x="1722596" y="915829"/>
                  </a:lnTo>
                  <a:lnTo>
                    <a:pt x="1704880" y="1014032"/>
                  </a:lnTo>
                  <a:lnTo>
                    <a:pt x="1643539" y="1068134"/>
                  </a:lnTo>
                  <a:lnTo>
                    <a:pt x="1671638" y="1103567"/>
                  </a:lnTo>
                  <a:lnTo>
                    <a:pt x="1653540" y="1155097"/>
                  </a:lnTo>
                  <a:lnTo>
                    <a:pt x="1578102" y="1201960"/>
                  </a:lnTo>
                  <a:lnTo>
                    <a:pt x="1610392" y="1293305"/>
                  </a:lnTo>
                  <a:lnTo>
                    <a:pt x="1554385" y="1343882"/>
                  </a:lnTo>
                  <a:lnTo>
                    <a:pt x="1497140" y="1351121"/>
                  </a:lnTo>
                  <a:lnTo>
                    <a:pt x="1473041" y="1478852"/>
                  </a:lnTo>
                  <a:lnTo>
                    <a:pt x="1422273" y="1528191"/>
                  </a:lnTo>
                  <a:lnTo>
                    <a:pt x="1512570" y="1586675"/>
                  </a:lnTo>
                  <a:lnTo>
                    <a:pt x="1494949" y="1619917"/>
                  </a:lnTo>
                  <a:lnTo>
                    <a:pt x="1458944" y="1605344"/>
                  </a:lnTo>
                  <a:lnTo>
                    <a:pt x="1468755" y="1649730"/>
                  </a:lnTo>
                  <a:lnTo>
                    <a:pt x="1443609" y="1659827"/>
                  </a:lnTo>
                  <a:lnTo>
                    <a:pt x="1464564" y="1677543"/>
                  </a:lnTo>
                  <a:lnTo>
                    <a:pt x="1431703" y="1709357"/>
                  </a:lnTo>
                  <a:lnTo>
                    <a:pt x="1457325" y="1838801"/>
                  </a:lnTo>
                  <a:lnTo>
                    <a:pt x="1520095" y="1826514"/>
                  </a:lnTo>
                  <a:lnTo>
                    <a:pt x="1597343" y="1964055"/>
                  </a:lnTo>
                  <a:lnTo>
                    <a:pt x="1590009" y="2034731"/>
                  </a:lnTo>
                  <a:lnTo>
                    <a:pt x="1660970" y="2025587"/>
                  </a:lnTo>
                  <a:lnTo>
                    <a:pt x="1699070" y="2073307"/>
                  </a:lnTo>
                  <a:lnTo>
                    <a:pt x="1660970" y="2166081"/>
                  </a:lnTo>
                  <a:lnTo>
                    <a:pt x="1745075" y="2202371"/>
                  </a:lnTo>
                  <a:lnTo>
                    <a:pt x="1736693" y="2278285"/>
                  </a:lnTo>
                  <a:lnTo>
                    <a:pt x="1701356" y="2284286"/>
                  </a:lnTo>
                  <a:lnTo>
                    <a:pt x="1678496" y="2360962"/>
                  </a:lnTo>
                  <a:lnTo>
                    <a:pt x="1630014" y="2396585"/>
                  </a:lnTo>
                  <a:lnTo>
                    <a:pt x="1637252" y="2421446"/>
                  </a:lnTo>
                  <a:lnTo>
                    <a:pt x="1670780" y="2419731"/>
                  </a:lnTo>
                  <a:lnTo>
                    <a:pt x="1670971" y="2458688"/>
                  </a:lnTo>
                  <a:lnTo>
                    <a:pt x="1616488" y="2517934"/>
                  </a:lnTo>
                  <a:lnTo>
                    <a:pt x="1571054" y="2539937"/>
                  </a:lnTo>
                  <a:lnTo>
                    <a:pt x="1465421" y="2492597"/>
                  </a:lnTo>
                  <a:lnTo>
                    <a:pt x="1440657" y="2557558"/>
                  </a:lnTo>
                  <a:lnTo>
                    <a:pt x="1262348" y="2521935"/>
                  </a:lnTo>
                  <a:lnTo>
                    <a:pt x="1199198" y="2586895"/>
                  </a:lnTo>
                  <a:lnTo>
                    <a:pt x="1191197" y="2647474"/>
                  </a:lnTo>
                  <a:lnTo>
                    <a:pt x="1155287" y="2603659"/>
                  </a:lnTo>
                  <a:lnTo>
                    <a:pt x="1089660" y="2582894"/>
                  </a:lnTo>
                  <a:lnTo>
                    <a:pt x="1061752" y="2620423"/>
                  </a:lnTo>
                  <a:lnTo>
                    <a:pt x="957739" y="2642902"/>
                  </a:lnTo>
                  <a:lnTo>
                    <a:pt x="934212" y="2674239"/>
                  </a:lnTo>
                  <a:lnTo>
                    <a:pt x="892778" y="2615660"/>
                  </a:lnTo>
                  <a:lnTo>
                    <a:pt x="924211" y="2589753"/>
                  </a:lnTo>
                  <a:lnTo>
                    <a:pt x="921830" y="2555272"/>
                  </a:lnTo>
                  <a:lnTo>
                    <a:pt x="878110" y="2518506"/>
                  </a:lnTo>
                  <a:lnTo>
                    <a:pt x="902208" y="2475548"/>
                  </a:lnTo>
                  <a:lnTo>
                    <a:pt x="870871" y="2467833"/>
                  </a:lnTo>
                  <a:lnTo>
                    <a:pt x="854202" y="2394871"/>
                  </a:lnTo>
                  <a:lnTo>
                    <a:pt x="705040" y="2295334"/>
                  </a:lnTo>
                  <a:lnTo>
                    <a:pt x="686181" y="2335054"/>
                  </a:lnTo>
                  <a:lnTo>
                    <a:pt x="640175" y="2351532"/>
                  </a:lnTo>
                  <a:lnTo>
                    <a:pt x="625888" y="2299335"/>
                  </a:lnTo>
                  <a:lnTo>
                    <a:pt x="672656" y="2229422"/>
                  </a:lnTo>
                  <a:lnTo>
                    <a:pt x="569786" y="2119503"/>
                  </a:lnTo>
                  <a:lnTo>
                    <a:pt x="552546" y="2107502"/>
                  </a:lnTo>
                  <a:lnTo>
                    <a:pt x="508445" y="2140077"/>
                  </a:lnTo>
                  <a:lnTo>
                    <a:pt x="439007" y="2110359"/>
                  </a:lnTo>
                  <a:lnTo>
                    <a:pt x="366332" y="2117217"/>
                  </a:lnTo>
                  <a:lnTo>
                    <a:pt x="358712" y="2053304"/>
                  </a:lnTo>
                  <a:lnTo>
                    <a:pt x="294132" y="2059877"/>
                  </a:lnTo>
                  <a:lnTo>
                    <a:pt x="232601" y="1918621"/>
                  </a:lnTo>
                  <a:lnTo>
                    <a:pt x="176975" y="1922050"/>
                  </a:lnTo>
                  <a:lnTo>
                    <a:pt x="73057" y="1862804"/>
                  </a:lnTo>
                  <a:lnTo>
                    <a:pt x="49530" y="1811846"/>
                  </a:lnTo>
                  <a:lnTo>
                    <a:pt x="0" y="1807559"/>
                  </a:lnTo>
                  <a:lnTo>
                    <a:pt x="0" y="1807559"/>
                  </a:lnTo>
                  <a:lnTo>
                    <a:pt x="35624" y="1743742"/>
                  </a:lnTo>
                  <a:lnTo>
                    <a:pt x="38386" y="1660112"/>
                  </a:lnTo>
                  <a:lnTo>
                    <a:pt x="164783" y="1573816"/>
                  </a:lnTo>
                  <a:lnTo>
                    <a:pt x="138589" y="1546289"/>
                  </a:lnTo>
                  <a:lnTo>
                    <a:pt x="192596" y="1491425"/>
                  </a:lnTo>
                  <a:lnTo>
                    <a:pt x="280892" y="1461040"/>
                  </a:lnTo>
                  <a:lnTo>
                    <a:pt x="240506" y="1420844"/>
                  </a:lnTo>
                  <a:lnTo>
                    <a:pt x="247745" y="1353693"/>
                  </a:lnTo>
                  <a:lnTo>
                    <a:pt x="170498" y="1284732"/>
                  </a:lnTo>
                  <a:lnTo>
                    <a:pt x="75819" y="1296257"/>
                  </a:lnTo>
                  <a:lnTo>
                    <a:pt x="79153" y="1248537"/>
                  </a:lnTo>
                  <a:lnTo>
                    <a:pt x="9144" y="1157097"/>
                  </a:lnTo>
                  <a:lnTo>
                    <a:pt x="37624" y="1161384"/>
                  </a:lnTo>
                  <a:lnTo>
                    <a:pt x="53435" y="1112234"/>
                  </a:lnTo>
                  <a:lnTo>
                    <a:pt x="79915" y="1130903"/>
                  </a:lnTo>
                  <a:lnTo>
                    <a:pt x="136970" y="1086612"/>
                  </a:lnTo>
                  <a:lnTo>
                    <a:pt x="145256" y="1021556"/>
                  </a:lnTo>
                  <a:lnTo>
                    <a:pt x="170307" y="1020128"/>
                  </a:lnTo>
                  <a:lnTo>
                    <a:pt x="155829" y="988124"/>
                  </a:lnTo>
                  <a:lnTo>
                    <a:pt x="181261" y="887063"/>
                  </a:lnTo>
                  <a:lnTo>
                    <a:pt x="200311" y="972884"/>
                  </a:lnTo>
                  <a:lnTo>
                    <a:pt x="431387" y="962787"/>
                  </a:lnTo>
                  <a:lnTo>
                    <a:pt x="558641" y="914400"/>
                  </a:lnTo>
                  <a:lnTo>
                    <a:pt x="558641" y="914400"/>
                  </a:lnTo>
                  <a:lnTo>
                    <a:pt x="558641" y="902875"/>
                  </a:lnTo>
                  <a:lnTo>
                    <a:pt x="558641" y="902875"/>
                  </a:lnTo>
                  <a:lnTo>
                    <a:pt x="509016" y="855917"/>
                  </a:lnTo>
                  <a:lnTo>
                    <a:pt x="586835" y="813245"/>
                  </a:lnTo>
                  <a:lnTo>
                    <a:pt x="580549" y="781812"/>
                  </a:lnTo>
                  <a:lnTo>
                    <a:pt x="512731" y="700754"/>
                  </a:lnTo>
                  <a:lnTo>
                    <a:pt x="525114" y="684276"/>
                  </a:lnTo>
                  <a:lnTo>
                    <a:pt x="492919" y="676466"/>
                  </a:lnTo>
                  <a:lnTo>
                    <a:pt x="515874" y="649319"/>
                  </a:lnTo>
                  <a:lnTo>
                    <a:pt x="444151" y="618173"/>
                  </a:lnTo>
                  <a:lnTo>
                    <a:pt x="536829" y="587026"/>
                  </a:lnTo>
                  <a:lnTo>
                    <a:pt x="524923" y="554927"/>
                  </a:lnTo>
                  <a:lnTo>
                    <a:pt x="577596" y="528638"/>
                  </a:lnTo>
                  <a:lnTo>
                    <a:pt x="605599" y="548545"/>
                  </a:lnTo>
                  <a:lnTo>
                    <a:pt x="639128" y="531495"/>
                  </a:lnTo>
                  <a:lnTo>
                    <a:pt x="790289" y="410146"/>
                  </a:lnTo>
                  <a:lnTo>
                    <a:pt x="780097" y="329946"/>
                  </a:lnTo>
                  <a:lnTo>
                    <a:pt x="735997" y="324517"/>
                  </a:lnTo>
                  <a:lnTo>
                    <a:pt x="705803" y="360045"/>
                  </a:lnTo>
                  <a:lnTo>
                    <a:pt x="694849" y="333756"/>
                  </a:lnTo>
                  <a:lnTo>
                    <a:pt x="790671" y="272129"/>
                  </a:lnTo>
                  <a:lnTo>
                    <a:pt x="766001" y="227838"/>
                  </a:lnTo>
                  <a:lnTo>
                    <a:pt x="802672" y="181166"/>
                  </a:lnTo>
                  <a:close/>
                </a:path>
              </a:pathLst>
            </a:custGeom>
            <a:solidFill>
              <a:srgbClr val="CCCCCC"/>
            </a:solidFill>
            <a:ln w="4763" cap="flat">
              <a:solidFill>
                <a:srgbClr val="FFFFFF"/>
              </a:solidFill>
              <a:prstDash val="solid"/>
              <a:miter/>
            </a:ln>
          </p:spPr>
          <p:txBody>
            <a:bodyPr rtlCol="0" anchor="ctr"/>
            <a:lstStyle/>
            <a:p>
              <a:endParaRPr lang="fr-BE"/>
            </a:p>
          </p:txBody>
        </p:sp>
        <p:sp>
          <p:nvSpPr>
            <p:cNvPr id="36" name="Freeform: Shape 35">
              <a:extLst>
                <a:ext uri="{FF2B5EF4-FFF2-40B4-BE49-F238E27FC236}">
                  <a16:creationId xmlns:a16="http://schemas.microsoft.com/office/drawing/2014/main" id="{59B37CD9-8478-4811-A6EF-B96CE0DABD7F}"/>
                </a:ext>
              </a:extLst>
            </p:cNvPr>
            <p:cNvSpPr/>
            <p:nvPr/>
          </p:nvSpPr>
          <p:spPr>
            <a:xfrm>
              <a:off x="4210526" y="2383727"/>
              <a:ext cx="2057400" cy="2476501"/>
            </a:xfrm>
            <a:custGeom>
              <a:avLst/>
              <a:gdLst>
                <a:gd name="connsiteX0" fmla="*/ 537877 w 2057400"/>
                <a:gd name="connsiteY0" fmla="*/ 308896 h 2476500"/>
                <a:gd name="connsiteX1" fmla="*/ 532543 w 2057400"/>
                <a:gd name="connsiteY1" fmla="*/ 250984 h 2476500"/>
                <a:gd name="connsiteX2" fmla="*/ 580168 w 2057400"/>
                <a:gd name="connsiteY2" fmla="*/ 228600 h 2476500"/>
                <a:gd name="connsiteX3" fmla="*/ 661130 w 2057400"/>
                <a:gd name="connsiteY3" fmla="*/ 255079 h 2476500"/>
                <a:gd name="connsiteX4" fmla="*/ 706469 w 2057400"/>
                <a:gd name="connsiteY4" fmla="*/ 236982 h 2476500"/>
                <a:gd name="connsiteX5" fmla="*/ 680942 w 2057400"/>
                <a:gd name="connsiteY5" fmla="*/ 160496 h 2476500"/>
                <a:gd name="connsiteX6" fmla="*/ 697230 w 2057400"/>
                <a:gd name="connsiteY6" fmla="*/ 120015 h 2476500"/>
                <a:gd name="connsiteX7" fmla="*/ 771715 w 2057400"/>
                <a:gd name="connsiteY7" fmla="*/ 155829 h 2476500"/>
                <a:gd name="connsiteX8" fmla="*/ 787813 w 2057400"/>
                <a:gd name="connsiteY8" fmla="*/ 115062 h 2476500"/>
                <a:gd name="connsiteX9" fmla="*/ 826008 w 2057400"/>
                <a:gd name="connsiteY9" fmla="*/ 108109 h 2476500"/>
                <a:gd name="connsiteX10" fmla="*/ 843820 w 2057400"/>
                <a:gd name="connsiteY10" fmla="*/ 171259 h 2476500"/>
                <a:gd name="connsiteX11" fmla="*/ 893064 w 2057400"/>
                <a:gd name="connsiteY11" fmla="*/ 134302 h 2476500"/>
                <a:gd name="connsiteX12" fmla="*/ 932497 w 2057400"/>
                <a:gd name="connsiteY12" fmla="*/ 167164 h 2476500"/>
                <a:gd name="connsiteX13" fmla="*/ 925354 w 2057400"/>
                <a:gd name="connsiteY13" fmla="*/ 134588 h 2476500"/>
                <a:gd name="connsiteX14" fmla="*/ 1135380 w 2057400"/>
                <a:gd name="connsiteY14" fmla="*/ 73723 h 2476500"/>
                <a:gd name="connsiteX15" fmla="*/ 1132618 w 2057400"/>
                <a:gd name="connsiteY15" fmla="*/ 53626 h 2476500"/>
                <a:gd name="connsiteX16" fmla="*/ 1185863 w 2057400"/>
                <a:gd name="connsiteY16" fmla="*/ 58293 h 2476500"/>
                <a:gd name="connsiteX17" fmla="*/ 1230059 w 2057400"/>
                <a:gd name="connsiteY17" fmla="*/ 0 h 2476500"/>
                <a:gd name="connsiteX18" fmla="*/ 1289780 w 2057400"/>
                <a:gd name="connsiteY18" fmla="*/ 14002 h 2476500"/>
                <a:gd name="connsiteX19" fmla="*/ 1289780 w 2057400"/>
                <a:gd name="connsiteY19" fmla="*/ 14002 h 2476500"/>
                <a:gd name="connsiteX20" fmla="*/ 1280160 w 2057400"/>
                <a:gd name="connsiteY20" fmla="*/ 84201 h 2476500"/>
                <a:gd name="connsiteX21" fmla="*/ 1369600 w 2057400"/>
                <a:gd name="connsiteY21" fmla="*/ 170974 h 2476500"/>
                <a:gd name="connsiteX22" fmla="*/ 1407605 w 2057400"/>
                <a:gd name="connsiteY22" fmla="*/ 251841 h 2476500"/>
                <a:gd name="connsiteX23" fmla="*/ 1417987 w 2057400"/>
                <a:gd name="connsiteY23" fmla="*/ 309753 h 2476500"/>
                <a:gd name="connsiteX24" fmla="*/ 1385697 w 2057400"/>
                <a:gd name="connsiteY24" fmla="*/ 332422 h 2476500"/>
                <a:gd name="connsiteX25" fmla="*/ 1491329 w 2057400"/>
                <a:gd name="connsiteY25" fmla="*/ 339947 h 2476500"/>
                <a:gd name="connsiteX26" fmla="*/ 1495235 w 2057400"/>
                <a:gd name="connsiteY26" fmla="*/ 386143 h 2476500"/>
                <a:gd name="connsiteX27" fmla="*/ 1535811 w 2057400"/>
                <a:gd name="connsiteY27" fmla="*/ 416338 h 2476500"/>
                <a:gd name="connsiteX28" fmla="*/ 1581912 w 2057400"/>
                <a:gd name="connsiteY28" fmla="*/ 391954 h 2476500"/>
                <a:gd name="connsiteX29" fmla="*/ 1558576 w 2057400"/>
                <a:gd name="connsiteY29" fmla="*/ 418719 h 2476500"/>
                <a:gd name="connsiteX30" fmla="*/ 1567529 w 2057400"/>
                <a:gd name="connsiteY30" fmla="*/ 454438 h 2476500"/>
                <a:gd name="connsiteX31" fmla="*/ 1618107 w 2057400"/>
                <a:gd name="connsiteY31" fmla="*/ 463105 h 2476500"/>
                <a:gd name="connsiteX32" fmla="*/ 1599152 w 2057400"/>
                <a:gd name="connsiteY32" fmla="*/ 478250 h 2476500"/>
                <a:gd name="connsiteX33" fmla="*/ 1622489 w 2057400"/>
                <a:gd name="connsiteY33" fmla="*/ 519779 h 2476500"/>
                <a:gd name="connsiteX34" fmla="*/ 1687354 w 2057400"/>
                <a:gd name="connsiteY34" fmla="*/ 489585 h 2476500"/>
                <a:gd name="connsiteX35" fmla="*/ 1757458 w 2057400"/>
                <a:gd name="connsiteY35" fmla="*/ 608838 h 2476500"/>
                <a:gd name="connsiteX36" fmla="*/ 1731645 w 2057400"/>
                <a:gd name="connsiteY36" fmla="*/ 671798 h 2476500"/>
                <a:gd name="connsiteX37" fmla="*/ 1756505 w 2057400"/>
                <a:gd name="connsiteY37" fmla="*/ 709803 h 2476500"/>
                <a:gd name="connsiteX38" fmla="*/ 1852993 w 2057400"/>
                <a:gd name="connsiteY38" fmla="*/ 738188 h 2476500"/>
                <a:gd name="connsiteX39" fmla="*/ 1842325 w 2057400"/>
                <a:gd name="connsiteY39" fmla="*/ 784003 h 2476500"/>
                <a:gd name="connsiteX40" fmla="*/ 1872329 w 2057400"/>
                <a:gd name="connsiteY40" fmla="*/ 821341 h 2476500"/>
                <a:gd name="connsiteX41" fmla="*/ 1972723 w 2057400"/>
                <a:gd name="connsiteY41" fmla="*/ 754094 h 2476500"/>
                <a:gd name="connsiteX42" fmla="*/ 2050161 w 2057400"/>
                <a:gd name="connsiteY42" fmla="*/ 780193 h 2476500"/>
                <a:gd name="connsiteX43" fmla="*/ 2050161 w 2057400"/>
                <a:gd name="connsiteY43" fmla="*/ 780193 h 2476500"/>
                <a:gd name="connsiteX44" fmla="*/ 2063115 w 2057400"/>
                <a:gd name="connsiteY44" fmla="*/ 814388 h 2476500"/>
                <a:gd name="connsiteX45" fmla="*/ 2026444 w 2057400"/>
                <a:gd name="connsiteY45" fmla="*/ 861060 h 2476500"/>
                <a:gd name="connsiteX46" fmla="*/ 2051114 w 2057400"/>
                <a:gd name="connsiteY46" fmla="*/ 905351 h 2476500"/>
                <a:gd name="connsiteX47" fmla="*/ 1955292 w 2057400"/>
                <a:gd name="connsiteY47" fmla="*/ 966978 h 2476500"/>
                <a:gd name="connsiteX48" fmla="*/ 1966246 w 2057400"/>
                <a:gd name="connsiteY48" fmla="*/ 993267 h 2476500"/>
                <a:gd name="connsiteX49" fmla="*/ 1996440 w 2057400"/>
                <a:gd name="connsiteY49" fmla="*/ 957739 h 2476500"/>
                <a:gd name="connsiteX50" fmla="*/ 2040541 w 2057400"/>
                <a:gd name="connsiteY50" fmla="*/ 963168 h 2476500"/>
                <a:gd name="connsiteX51" fmla="*/ 2050732 w 2057400"/>
                <a:gd name="connsiteY51" fmla="*/ 1043368 h 2476500"/>
                <a:gd name="connsiteX52" fmla="*/ 1899571 w 2057400"/>
                <a:gd name="connsiteY52" fmla="*/ 1164717 h 2476500"/>
                <a:gd name="connsiteX53" fmla="*/ 1866043 w 2057400"/>
                <a:gd name="connsiteY53" fmla="*/ 1181767 h 2476500"/>
                <a:gd name="connsiteX54" fmla="*/ 1838039 w 2057400"/>
                <a:gd name="connsiteY54" fmla="*/ 1161859 h 2476500"/>
                <a:gd name="connsiteX55" fmla="*/ 1785366 w 2057400"/>
                <a:gd name="connsiteY55" fmla="*/ 1188148 h 2476500"/>
                <a:gd name="connsiteX56" fmla="*/ 1797272 w 2057400"/>
                <a:gd name="connsiteY56" fmla="*/ 1220248 h 2476500"/>
                <a:gd name="connsiteX57" fmla="*/ 1704594 w 2057400"/>
                <a:gd name="connsiteY57" fmla="*/ 1251395 h 2476500"/>
                <a:gd name="connsiteX58" fmla="*/ 1776317 w 2057400"/>
                <a:gd name="connsiteY58" fmla="*/ 1282541 h 2476500"/>
                <a:gd name="connsiteX59" fmla="*/ 1753362 w 2057400"/>
                <a:gd name="connsiteY59" fmla="*/ 1309688 h 2476500"/>
                <a:gd name="connsiteX60" fmla="*/ 1785557 w 2057400"/>
                <a:gd name="connsiteY60" fmla="*/ 1317498 h 2476500"/>
                <a:gd name="connsiteX61" fmla="*/ 1773174 w 2057400"/>
                <a:gd name="connsiteY61" fmla="*/ 1333976 h 2476500"/>
                <a:gd name="connsiteX62" fmla="*/ 1840992 w 2057400"/>
                <a:gd name="connsiteY62" fmla="*/ 1415034 h 2476500"/>
                <a:gd name="connsiteX63" fmla="*/ 1847279 w 2057400"/>
                <a:gd name="connsiteY63" fmla="*/ 1446466 h 2476500"/>
                <a:gd name="connsiteX64" fmla="*/ 1769459 w 2057400"/>
                <a:gd name="connsiteY64" fmla="*/ 1489139 h 2476500"/>
                <a:gd name="connsiteX65" fmla="*/ 1819084 w 2057400"/>
                <a:gd name="connsiteY65" fmla="*/ 1536097 h 2476500"/>
                <a:gd name="connsiteX66" fmla="*/ 1819084 w 2057400"/>
                <a:gd name="connsiteY66" fmla="*/ 1536097 h 2476500"/>
                <a:gd name="connsiteX67" fmla="*/ 1819084 w 2057400"/>
                <a:gd name="connsiteY67" fmla="*/ 1547622 h 2476500"/>
                <a:gd name="connsiteX68" fmla="*/ 1819084 w 2057400"/>
                <a:gd name="connsiteY68" fmla="*/ 1547622 h 2476500"/>
                <a:gd name="connsiteX69" fmla="*/ 1691831 w 2057400"/>
                <a:gd name="connsiteY69" fmla="*/ 1596009 h 2476500"/>
                <a:gd name="connsiteX70" fmla="*/ 1460754 w 2057400"/>
                <a:gd name="connsiteY70" fmla="*/ 1606106 h 2476500"/>
                <a:gd name="connsiteX71" fmla="*/ 1441704 w 2057400"/>
                <a:gd name="connsiteY71" fmla="*/ 1520285 h 2476500"/>
                <a:gd name="connsiteX72" fmla="*/ 1416272 w 2057400"/>
                <a:gd name="connsiteY72" fmla="*/ 1621346 h 2476500"/>
                <a:gd name="connsiteX73" fmla="*/ 1430750 w 2057400"/>
                <a:gd name="connsiteY73" fmla="*/ 1653349 h 2476500"/>
                <a:gd name="connsiteX74" fmla="*/ 1405699 w 2057400"/>
                <a:gd name="connsiteY74" fmla="*/ 1654778 h 2476500"/>
                <a:gd name="connsiteX75" fmla="*/ 1397413 w 2057400"/>
                <a:gd name="connsiteY75" fmla="*/ 1719834 h 2476500"/>
                <a:gd name="connsiteX76" fmla="*/ 1340358 w 2057400"/>
                <a:gd name="connsiteY76" fmla="*/ 1764125 h 2476500"/>
                <a:gd name="connsiteX77" fmla="*/ 1313879 w 2057400"/>
                <a:gd name="connsiteY77" fmla="*/ 1745456 h 2476500"/>
                <a:gd name="connsiteX78" fmla="*/ 1298067 w 2057400"/>
                <a:gd name="connsiteY78" fmla="*/ 1794605 h 2476500"/>
                <a:gd name="connsiteX79" fmla="*/ 1269587 w 2057400"/>
                <a:gd name="connsiteY79" fmla="*/ 1790319 h 2476500"/>
                <a:gd name="connsiteX80" fmla="*/ 1339596 w 2057400"/>
                <a:gd name="connsiteY80" fmla="*/ 1881759 h 2476500"/>
                <a:gd name="connsiteX81" fmla="*/ 1336262 w 2057400"/>
                <a:gd name="connsiteY81" fmla="*/ 1929479 h 2476500"/>
                <a:gd name="connsiteX82" fmla="*/ 1430941 w 2057400"/>
                <a:gd name="connsiteY82" fmla="*/ 1917954 h 2476500"/>
                <a:gd name="connsiteX83" fmla="*/ 1508189 w 2057400"/>
                <a:gd name="connsiteY83" fmla="*/ 1986915 h 2476500"/>
                <a:gd name="connsiteX84" fmla="*/ 1500949 w 2057400"/>
                <a:gd name="connsiteY84" fmla="*/ 2054066 h 2476500"/>
                <a:gd name="connsiteX85" fmla="*/ 1541336 w 2057400"/>
                <a:gd name="connsiteY85" fmla="*/ 2094262 h 2476500"/>
                <a:gd name="connsiteX86" fmla="*/ 1453039 w 2057400"/>
                <a:gd name="connsiteY86" fmla="*/ 2124647 h 2476500"/>
                <a:gd name="connsiteX87" fmla="*/ 1399032 w 2057400"/>
                <a:gd name="connsiteY87" fmla="*/ 2179510 h 2476500"/>
                <a:gd name="connsiteX88" fmla="*/ 1425226 w 2057400"/>
                <a:gd name="connsiteY88" fmla="*/ 2207038 h 2476500"/>
                <a:gd name="connsiteX89" fmla="*/ 1298829 w 2057400"/>
                <a:gd name="connsiteY89" fmla="*/ 2293334 h 2476500"/>
                <a:gd name="connsiteX90" fmla="*/ 1296067 w 2057400"/>
                <a:gd name="connsiteY90" fmla="*/ 2376964 h 2476500"/>
                <a:gd name="connsiteX91" fmla="*/ 1260443 w 2057400"/>
                <a:gd name="connsiteY91" fmla="*/ 2440781 h 2476500"/>
                <a:gd name="connsiteX92" fmla="*/ 1260443 w 2057400"/>
                <a:gd name="connsiteY92" fmla="*/ 2440781 h 2476500"/>
                <a:gd name="connsiteX93" fmla="*/ 1186720 w 2057400"/>
                <a:gd name="connsiteY93" fmla="*/ 2482025 h 2476500"/>
                <a:gd name="connsiteX94" fmla="*/ 1042988 w 2057400"/>
                <a:gd name="connsiteY94" fmla="*/ 2464879 h 2476500"/>
                <a:gd name="connsiteX95" fmla="*/ 1086136 w 2057400"/>
                <a:gd name="connsiteY95" fmla="*/ 2388965 h 2476500"/>
                <a:gd name="connsiteX96" fmla="*/ 1034796 w 2057400"/>
                <a:gd name="connsiteY96" fmla="*/ 2253996 h 2476500"/>
                <a:gd name="connsiteX97" fmla="*/ 1060037 w 2057400"/>
                <a:gd name="connsiteY97" fmla="*/ 2253139 h 2476500"/>
                <a:gd name="connsiteX98" fmla="*/ 1110996 w 2057400"/>
                <a:gd name="connsiteY98" fmla="*/ 2131314 h 2476500"/>
                <a:gd name="connsiteX99" fmla="*/ 1035177 w 2057400"/>
                <a:gd name="connsiteY99" fmla="*/ 2020252 h 2476500"/>
                <a:gd name="connsiteX100" fmla="*/ 930688 w 2057400"/>
                <a:gd name="connsiteY100" fmla="*/ 1991773 h 2476500"/>
                <a:gd name="connsiteX101" fmla="*/ 928116 w 2057400"/>
                <a:gd name="connsiteY101" fmla="*/ 1961293 h 2476500"/>
                <a:gd name="connsiteX102" fmla="*/ 934212 w 2057400"/>
                <a:gd name="connsiteY102" fmla="*/ 1921955 h 2476500"/>
                <a:gd name="connsiteX103" fmla="*/ 981075 w 2057400"/>
                <a:gd name="connsiteY103" fmla="*/ 1888046 h 2476500"/>
                <a:gd name="connsiteX104" fmla="*/ 983837 w 2057400"/>
                <a:gd name="connsiteY104" fmla="*/ 1797748 h 2476500"/>
                <a:gd name="connsiteX105" fmla="*/ 1023652 w 2057400"/>
                <a:gd name="connsiteY105" fmla="*/ 1762125 h 2476500"/>
                <a:gd name="connsiteX106" fmla="*/ 984599 w 2057400"/>
                <a:gd name="connsiteY106" fmla="*/ 1684687 h 2476500"/>
                <a:gd name="connsiteX107" fmla="*/ 1017937 w 2057400"/>
                <a:gd name="connsiteY107" fmla="*/ 1678400 h 2476500"/>
                <a:gd name="connsiteX108" fmla="*/ 1042035 w 2057400"/>
                <a:gd name="connsiteY108" fmla="*/ 1579340 h 2476500"/>
                <a:gd name="connsiteX109" fmla="*/ 1080802 w 2057400"/>
                <a:gd name="connsiteY109" fmla="*/ 1618488 h 2476500"/>
                <a:gd name="connsiteX110" fmla="*/ 1072801 w 2057400"/>
                <a:gd name="connsiteY110" fmla="*/ 1527143 h 2476500"/>
                <a:gd name="connsiteX111" fmla="*/ 1125760 w 2057400"/>
                <a:gd name="connsiteY111" fmla="*/ 1478185 h 2476500"/>
                <a:gd name="connsiteX112" fmla="*/ 1089660 w 2057400"/>
                <a:gd name="connsiteY112" fmla="*/ 1431417 h 2476500"/>
                <a:gd name="connsiteX113" fmla="*/ 1013270 w 2057400"/>
                <a:gd name="connsiteY113" fmla="*/ 1427702 h 2476500"/>
                <a:gd name="connsiteX114" fmla="*/ 996982 w 2057400"/>
                <a:gd name="connsiteY114" fmla="*/ 1386745 h 2476500"/>
                <a:gd name="connsiteX115" fmla="*/ 878777 w 2057400"/>
                <a:gd name="connsiteY115" fmla="*/ 1478471 h 2476500"/>
                <a:gd name="connsiteX116" fmla="*/ 855440 w 2057400"/>
                <a:gd name="connsiteY116" fmla="*/ 1550194 h 2476500"/>
                <a:gd name="connsiteX117" fmla="*/ 750380 w 2057400"/>
                <a:gd name="connsiteY117" fmla="*/ 1626870 h 2476500"/>
                <a:gd name="connsiteX118" fmla="*/ 725234 w 2057400"/>
                <a:gd name="connsiteY118" fmla="*/ 1680115 h 2476500"/>
                <a:gd name="connsiteX119" fmla="*/ 761333 w 2057400"/>
                <a:gd name="connsiteY119" fmla="*/ 1724406 h 2476500"/>
                <a:gd name="connsiteX120" fmla="*/ 732663 w 2057400"/>
                <a:gd name="connsiteY120" fmla="*/ 1797177 h 2476500"/>
                <a:gd name="connsiteX121" fmla="*/ 748760 w 2057400"/>
                <a:gd name="connsiteY121" fmla="*/ 1883473 h 2476500"/>
                <a:gd name="connsiteX122" fmla="*/ 573500 w 2057400"/>
                <a:gd name="connsiteY122" fmla="*/ 1908715 h 2476500"/>
                <a:gd name="connsiteX123" fmla="*/ 468439 w 2057400"/>
                <a:gd name="connsiteY123" fmla="*/ 1959007 h 2476500"/>
                <a:gd name="connsiteX124" fmla="*/ 437674 w 2057400"/>
                <a:gd name="connsiteY124" fmla="*/ 2012442 h 2476500"/>
                <a:gd name="connsiteX125" fmla="*/ 269177 w 2057400"/>
                <a:gd name="connsiteY125" fmla="*/ 2037969 h 2476500"/>
                <a:gd name="connsiteX126" fmla="*/ 269177 w 2057400"/>
                <a:gd name="connsiteY126" fmla="*/ 2037969 h 2476500"/>
                <a:gd name="connsiteX127" fmla="*/ 291274 w 2057400"/>
                <a:gd name="connsiteY127" fmla="*/ 1991773 h 2476500"/>
                <a:gd name="connsiteX128" fmla="*/ 235458 w 2057400"/>
                <a:gd name="connsiteY128" fmla="*/ 1875377 h 2476500"/>
                <a:gd name="connsiteX129" fmla="*/ 226600 w 2057400"/>
                <a:gd name="connsiteY129" fmla="*/ 1738217 h 2476500"/>
                <a:gd name="connsiteX130" fmla="*/ 191738 w 2057400"/>
                <a:gd name="connsiteY130" fmla="*/ 1726121 h 2476500"/>
                <a:gd name="connsiteX131" fmla="*/ 182880 w 2057400"/>
                <a:gd name="connsiteY131" fmla="*/ 1559719 h 2476500"/>
                <a:gd name="connsiteX132" fmla="*/ 210312 w 2057400"/>
                <a:gd name="connsiteY132" fmla="*/ 1517999 h 2476500"/>
                <a:gd name="connsiteX133" fmla="*/ 138970 w 2057400"/>
                <a:gd name="connsiteY133" fmla="*/ 1386745 h 2476500"/>
                <a:gd name="connsiteX134" fmla="*/ 201739 w 2057400"/>
                <a:gd name="connsiteY134" fmla="*/ 1341787 h 2476500"/>
                <a:gd name="connsiteX135" fmla="*/ 197548 w 2057400"/>
                <a:gd name="connsiteY135" fmla="*/ 1259776 h 2476500"/>
                <a:gd name="connsiteX136" fmla="*/ 197548 w 2057400"/>
                <a:gd name="connsiteY136" fmla="*/ 1259776 h 2476500"/>
                <a:gd name="connsiteX137" fmla="*/ 204026 w 2057400"/>
                <a:gd name="connsiteY137" fmla="*/ 1259776 h 2476500"/>
                <a:gd name="connsiteX138" fmla="*/ 204026 w 2057400"/>
                <a:gd name="connsiteY138" fmla="*/ 1259776 h 2476500"/>
                <a:gd name="connsiteX139" fmla="*/ 207740 w 2057400"/>
                <a:gd name="connsiteY139" fmla="*/ 1212437 h 2476500"/>
                <a:gd name="connsiteX140" fmla="*/ 207740 w 2057400"/>
                <a:gd name="connsiteY140" fmla="*/ 1212437 h 2476500"/>
                <a:gd name="connsiteX141" fmla="*/ 209169 w 2057400"/>
                <a:gd name="connsiteY141" fmla="*/ 1202626 h 2476500"/>
                <a:gd name="connsiteX142" fmla="*/ 209169 w 2057400"/>
                <a:gd name="connsiteY142" fmla="*/ 1202626 h 2476500"/>
                <a:gd name="connsiteX143" fmla="*/ 182880 w 2057400"/>
                <a:gd name="connsiteY143" fmla="*/ 1183481 h 2476500"/>
                <a:gd name="connsiteX144" fmla="*/ 182880 w 2057400"/>
                <a:gd name="connsiteY144" fmla="*/ 1183481 h 2476500"/>
                <a:gd name="connsiteX145" fmla="*/ 164687 w 2057400"/>
                <a:gd name="connsiteY145" fmla="*/ 1183481 h 2476500"/>
                <a:gd name="connsiteX146" fmla="*/ 164687 w 2057400"/>
                <a:gd name="connsiteY146" fmla="*/ 1183481 h 2476500"/>
                <a:gd name="connsiteX147" fmla="*/ 146780 w 2057400"/>
                <a:gd name="connsiteY147" fmla="*/ 1173099 h 2476500"/>
                <a:gd name="connsiteX148" fmla="*/ 106585 w 2057400"/>
                <a:gd name="connsiteY148" fmla="*/ 1218438 h 2476500"/>
                <a:gd name="connsiteX149" fmla="*/ 0 w 2057400"/>
                <a:gd name="connsiteY149" fmla="*/ 1135571 h 2476500"/>
                <a:gd name="connsiteX150" fmla="*/ 76867 w 2057400"/>
                <a:gd name="connsiteY150" fmla="*/ 1073087 h 2476500"/>
                <a:gd name="connsiteX151" fmla="*/ 132493 w 2057400"/>
                <a:gd name="connsiteY151" fmla="*/ 1078325 h 2476500"/>
                <a:gd name="connsiteX152" fmla="*/ 152686 w 2057400"/>
                <a:gd name="connsiteY152" fmla="*/ 1030891 h 2476500"/>
                <a:gd name="connsiteX153" fmla="*/ 204692 w 2057400"/>
                <a:gd name="connsiteY153" fmla="*/ 1017937 h 2476500"/>
                <a:gd name="connsiteX154" fmla="*/ 213836 w 2057400"/>
                <a:gd name="connsiteY154" fmla="*/ 974217 h 2476500"/>
                <a:gd name="connsiteX155" fmla="*/ 317373 w 2057400"/>
                <a:gd name="connsiteY155" fmla="*/ 991552 h 2476500"/>
                <a:gd name="connsiteX156" fmla="*/ 360902 w 2057400"/>
                <a:gd name="connsiteY156" fmla="*/ 924115 h 2476500"/>
                <a:gd name="connsiteX157" fmla="*/ 400050 w 2057400"/>
                <a:gd name="connsiteY157" fmla="*/ 923544 h 2476500"/>
                <a:gd name="connsiteX158" fmla="*/ 427672 w 2057400"/>
                <a:gd name="connsiteY158" fmla="*/ 960596 h 2476500"/>
                <a:gd name="connsiteX159" fmla="*/ 566452 w 2057400"/>
                <a:gd name="connsiteY159" fmla="*/ 929640 h 2476500"/>
                <a:gd name="connsiteX160" fmla="*/ 541020 w 2057400"/>
                <a:gd name="connsiteY160" fmla="*/ 840486 h 2476500"/>
                <a:gd name="connsiteX161" fmla="*/ 557308 w 2057400"/>
                <a:gd name="connsiteY161" fmla="*/ 775335 h 2476500"/>
                <a:gd name="connsiteX162" fmla="*/ 587502 w 2057400"/>
                <a:gd name="connsiteY162" fmla="*/ 761047 h 2476500"/>
                <a:gd name="connsiteX163" fmla="*/ 549783 w 2057400"/>
                <a:gd name="connsiteY163" fmla="*/ 723424 h 2476500"/>
                <a:gd name="connsiteX164" fmla="*/ 584359 w 2057400"/>
                <a:gd name="connsiteY164" fmla="*/ 711803 h 2476500"/>
                <a:gd name="connsiteX165" fmla="*/ 609790 w 2057400"/>
                <a:gd name="connsiteY165" fmla="*/ 648843 h 2476500"/>
                <a:gd name="connsiteX166" fmla="*/ 524923 w 2057400"/>
                <a:gd name="connsiteY166" fmla="*/ 600170 h 2476500"/>
                <a:gd name="connsiteX167" fmla="*/ 576834 w 2057400"/>
                <a:gd name="connsiteY167" fmla="*/ 506730 h 2476500"/>
                <a:gd name="connsiteX168" fmla="*/ 551783 w 2057400"/>
                <a:gd name="connsiteY168" fmla="*/ 448627 h 2476500"/>
                <a:gd name="connsiteX169" fmla="*/ 566642 w 2057400"/>
                <a:gd name="connsiteY169" fmla="*/ 430911 h 2476500"/>
                <a:gd name="connsiteX170" fmla="*/ 509206 w 2057400"/>
                <a:gd name="connsiteY170" fmla="*/ 460534 h 2476500"/>
                <a:gd name="connsiteX171" fmla="*/ 501968 w 2057400"/>
                <a:gd name="connsiteY171" fmla="*/ 430054 h 2476500"/>
                <a:gd name="connsiteX172" fmla="*/ 501968 w 2057400"/>
                <a:gd name="connsiteY172" fmla="*/ 430054 h 2476500"/>
                <a:gd name="connsiteX173" fmla="*/ 501968 w 2057400"/>
                <a:gd name="connsiteY173" fmla="*/ 420433 h 2476500"/>
                <a:gd name="connsiteX174" fmla="*/ 501968 w 2057400"/>
                <a:gd name="connsiteY174" fmla="*/ 420433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057400" h="2476500">
                  <a:moveTo>
                    <a:pt x="537877" y="308896"/>
                  </a:moveTo>
                  <a:lnTo>
                    <a:pt x="532543" y="250984"/>
                  </a:lnTo>
                  <a:lnTo>
                    <a:pt x="580168" y="228600"/>
                  </a:lnTo>
                  <a:lnTo>
                    <a:pt x="661130" y="255079"/>
                  </a:lnTo>
                  <a:lnTo>
                    <a:pt x="706469" y="236982"/>
                  </a:lnTo>
                  <a:lnTo>
                    <a:pt x="680942" y="160496"/>
                  </a:lnTo>
                  <a:lnTo>
                    <a:pt x="697230" y="120015"/>
                  </a:lnTo>
                  <a:lnTo>
                    <a:pt x="771715" y="155829"/>
                  </a:lnTo>
                  <a:lnTo>
                    <a:pt x="787813" y="115062"/>
                  </a:lnTo>
                  <a:lnTo>
                    <a:pt x="826008" y="108109"/>
                  </a:lnTo>
                  <a:lnTo>
                    <a:pt x="843820" y="171259"/>
                  </a:lnTo>
                  <a:lnTo>
                    <a:pt x="893064" y="134302"/>
                  </a:lnTo>
                  <a:lnTo>
                    <a:pt x="932497" y="167164"/>
                  </a:lnTo>
                  <a:lnTo>
                    <a:pt x="925354" y="134588"/>
                  </a:lnTo>
                  <a:lnTo>
                    <a:pt x="1135380" y="73723"/>
                  </a:lnTo>
                  <a:lnTo>
                    <a:pt x="1132618" y="53626"/>
                  </a:lnTo>
                  <a:lnTo>
                    <a:pt x="1185863" y="58293"/>
                  </a:lnTo>
                  <a:lnTo>
                    <a:pt x="1230059" y="0"/>
                  </a:lnTo>
                  <a:lnTo>
                    <a:pt x="1289780" y="14002"/>
                  </a:lnTo>
                  <a:lnTo>
                    <a:pt x="1289780" y="14002"/>
                  </a:lnTo>
                  <a:lnTo>
                    <a:pt x="1280160" y="84201"/>
                  </a:lnTo>
                  <a:lnTo>
                    <a:pt x="1369600" y="170974"/>
                  </a:lnTo>
                  <a:lnTo>
                    <a:pt x="1407605" y="251841"/>
                  </a:lnTo>
                  <a:lnTo>
                    <a:pt x="1417987" y="309753"/>
                  </a:lnTo>
                  <a:lnTo>
                    <a:pt x="1385697" y="332422"/>
                  </a:lnTo>
                  <a:lnTo>
                    <a:pt x="1491329" y="339947"/>
                  </a:lnTo>
                  <a:lnTo>
                    <a:pt x="1495235" y="386143"/>
                  </a:lnTo>
                  <a:lnTo>
                    <a:pt x="1535811" y="416338"/>
                  </a:lnTo>
                  <a:lnTo>
                    <a:pt x="1581912" y="391954"/>
                  </a:lnTo>
                  <a:lnTo>
                    <a:pt x="1558576" y="418719"/>
                  </a:lnTo>
                  <a:lnTo>
                    <a:pt x="1567529" y="454438"/>
                  </a:lnTo>
                  <a:lnTo>
                    <a:pt x="1618107" y="463105"/>
                  </a:lnTo>
                  <a:lnTo>
                    <a:pt x="1599152" y="478250"/>
                  </a:lnTo>
                  <a:lnTo>
                    <a:pt x="1622489" y="519779"/>
                  </a:lnTo>
                  <a:lnTo>
                    <a:pt x="1687354" y="489585"/>
                  </a:lnTo>
                  <a:lnTo>
                    <a:pt x="1757458" y="608838"/>
                  </a:lnTo>
                  <a:lnTo>
                    <a:pt x="1731645" y="671798"/>
                  </a:lnTo>
                  <a:lnTo>
                    <a:pt x="1756505" y="709803"/>
                  </a:lnTo>
                  <a:lnTo>
                    <a:pt x="1852993" y="738188"/>
                  </a:lnTo>
                  <a:lnTo>
                    <a:pt x="1842325" y="784003"/>
                  </a:lnTo>
                  <a:lnTo>
                    <a:pt x="1872329" y="821341"/>
                  </a:lnTo>
                  <a:lnTo>
                    <a:pt x="1972723" y="754094"/>
                  </a:lnTo>
                  <a:lnTo>
                    <a:pt x="2050161" y="780193"/>
                  </a:lnTo>
                  <a:lnTo>
                    <a:pt x="2050161" y="780193"/>
                  </a:lnTo>
                  <a:lnTo>
                    <a:pt x="2063115" y="814388"/>
                  </a:lnTo>
                  <a:lnTo>
                    <a:pt x="2026444" y="861060"/>
                  </a:lnTo>
                  <a:lnTo>
                    <a:pt x="2051114" y="905351"/>
                  </a:lnTo>
                  <a:lnTo>
                    <a:pt x="1955292" y="966978"/>
                  </a:lnTo>
                  <a:lnTo>
                    <a:pt x="1966246" y="993267"/>
                  </a:lnTo>
                  <a:lnTo>
                    <a:pt x="1996440" y="957739"/>
                  </a:lnTo>
                  <a:lnTo>
                    <a:pt x="2040541" y="963168"/>
                  </a:lnTo>
                  <a:lnTo>
                    <a:pt x="2050732" y="1043368"/>
                  </a:lnTo>
                  <a:lnTo>
                    <a:pt x="1899571" y="1164717"/>
                  </a:lnTo>
                  <a:lnTo>
                    <a:pt x="1866043" y="1181767"/>
                  </a:lnTo>
                  <a:lnTo>
                    <a:pt x="1838039" y="1161859"/>
                  </a:lnTo>
                  <a:lnTo>
                    <a:pt x="1785366" y="1188148"/>
                  </a:lnTo>
                  <a:lnTo>
                    <a:pt x="1797272" y="1220248"/>
                  </a:lnTo>
                  <a:lnTo>
                    <a:pt x="1704594" y="1251395"/>
                  </a:lnTo>
                  <a:lnTo>
                    <a:pt x="1776317" y="1282541"/>
                  </a:lnTo>
                  <a:lnTo>
                    <a:pt x="1753362" y="1309688"/>
                  </a:lnTo>
                  <a:lnTo>
                    <a:pt x="1785557" y="1317498"/>
                  </a:lnTo>
                  <a:lnTo>
                    <a:pt x="1773174" y="1333976"/>
                  </a:lnTo>
                  <a:lnTo>
                    <a:pt x="1840992" y="1415034"/>
                  </a:lnTo>
                  <a:lnTo>
                    <a:pt x="1847279" y="1446466"/>
                  </a:lnTo>
                  <a:lnTo>
                    <a:pt x="1769459" y="1489139"/>
                  </a:lnTo>
                  <a:lnTo>
                    <a:pt x="1819084" y="1536097"/>
                  </a:lnTo>
                  <a:lnTo>
                    <a:pt x="1819084" y="1536097"/>
                  </a:lnTo>
                  <a:lnTo>
                    <a:pt x="1819084" y="1547622"/>
                  </a:lnTo>
                  <a:lnTo>
                    <a:pt x="1819084" y="1547622"/>
                  </a:lnTo>
                  <a:lnTo>
                    <a:pt x="1691831" y="1596009"/>
                  </a:lnTo>
                  <a:lnTo>
                    <a:pt x="1460754" y="1606106"/>
                  </a:lnTo>
                  <a:lnTo>
                    <a:pt x="1441704" y="1520285"/>
                  </a:lnTo>
                  <a:lnTo>
                    <a:pt x="1416272" y="1621346"/>
                  </a:lnTo>
                  <a:lnTo>
                    <a:pt x="1430750" y="1653349"/>
                  </a:lnTo>
                  <a:lnTo>
                    <a:pt x="1405699" y="1654778"/>
                  </a:lnTo>
                  <a:lnTo>
                    <a:pt x="1397413" y="1719834"/>
                  </a:lnTo>
                  <a:lnTo>
                    <a:pt x="1340358" y="1764125"/>
                  </a:lnTo>
                  <a:lnTo>
                    <a:pt x="1313879" y="1745456"/>
                  </a:lnTo>
                  <a:lnTo>
                    <a:pt x="1298067" y="1794605"/>
                  </a:lnTo>
                  <a:lnTo>
                    <a:pt x="1269587" y="1790319"/>
                  </a:lnTo>
                  <a:lnTo>
                    <a:pt x="1339596" y="1881759"/>
                  </a:lnTo>
                  <a:lnTo>
                    <a:pt x="1336262" y="1929479"/>
                  </a:lnTo>
                  <a:lnTo>
                    <a:pt x="1430941" y="1917954"/>
                  </a:lnTo>
                  <a:lnTo>
                    <a:pt x="1508189" y="1986915"/>
                  </a:lnTo>
                  <a:lnTo>
                    <a:pt x="1500949" y="2054066"/>
                  </a:lnTo>
                  <a:lnTo>
                    <a:pt x="1541336" y="2094262"/>
                  </a:lnTo>
                  <a:lnTo>
                    <a:pt x="1453039" y="2124647"/>
                  </a:lnTo>
                  <a:lnTo>
                    <a:pt x="1399032" y="2179510"/>
                  </a:lnTo>
                  <a:lnTo>
                    <a:pt x="1425226" y="2207038"/>
                  </a:lnTo>
                  <a:lnTo>
                    <a:pt x="1298829" y="2293334"/>
                  </a:lnTo>
                  <a:lnTo>
                    <a:pt x="1296067" y="2376964"/>
                  </a:lnTo>
                  <a:lnTo>
                    <a:pt x="1260443" y="2440781"/>
                  </a:lnTo>
                  <a:lnTo>
                    <a:pt x="1260443" y="2440781"/>
                  </a:lnTo>
                  <a:lnTo>
                    <a:pt x="1186720" y="2482025"/>
                  </a:lnTo>
                  <a:lnTo>
                    <a:pt x="1042988" y="2464879"/>
                  </a:lnTo>
                  <a:lnTo>
                    <a:pt x="1086136" y="2388965"/>
                  </a:lnTo>
                  <a:lnTo>
                    <a:pt x="1034796" y="2253996"/>
                  </a:lnTo>
                  <a:lnTo>
                    <a:pt x="1060037" y="2253139"/>
                  </a:lnTo>
                  <a:lnTo>
                    <a:pt x="1110996" y="2131314"/>
                  </a:lnTo>
                  <a:lnTo>
                    <a:pt x="1035177" y="2020252"/>
                  </a:lnTo>
                  <a:lnTo>
                    <a:pt x="930688" y="1991773"/>
                  </a:lnTo>
                  <a:lnTo>
                    <a:pt x="928116" y="1961293"/>
                  </a:lnTo>
                  <a:lnTo>
                    <a:pt x="934212" y="1921955"/>
                  </a:lnTo>
                  <a:lnTo>
                    <a:pt x="981075" y="1888046"/>
                  </a:lnTo>
                  <a:lnTo>
                    <a:pt x="983837" y="1797748"/>
                  </a:lnTo>
                  <a:lnTo>
                    <a:pt x="1023652" y="1762125"/>
                  </a:lnTo>
                  <a:lnTo>
                    <a:pt x="984599" y="1684687"/>
                  </a:lnTo>
                  <a:lnTo>
                    <a:pt x="1017937" y="1678400"/>
                  </a:lnTo>
                  <a:lnTo>
                    <a:pt x="1042035" y="1579340"/>
                  </a:lnTo>
                  <a:lnTo>
                    <a:pt x="1080802" y="1618488"/>
                  </a:lnTo>
                  <a:lnTo>
                    <a:pt x="1072801" y="1527143"/>
                  </a:lnTo>
                  <a:lnTo>
                    <a:pt x="1125760" y="1478185"/>
                  </a:lnTo>
                  <a:lnTo>
                    <a:pt x="1089660" y="1431417"/>
                  </a:lnTo>
                  <a:lnTo>
                    <a:pt x="1013270" y="1427702"/>
                  </a:lnTo>
                  <a:lnTo>
                    <a:pt x="996982" y="1386745"/>
                  </a:lnTo>
                  <a:lnTo>
                    <a:pt x="878777" y="1478471"/>
                  </a:lnTo>
                  <a:lnTo>
                    <a:pt x="855440" y="1550194"/>
                  </a:lnTo>
                  <a:lnTo>
                    <a:pt x="750380" y="1626870"/>
                  </a:lnTo>
                  <a:lnTo>
                    <a:pt x="725234" y="1680115"/>
                  </a:lnTo>
                  <a:lnTo>
                    <a:pt x="761333" y="1724406"/>
                  </a:lnTo>
                  <a:lnTo>
                    <a:pt x="732663" y="1797177"/>
                  </a:lnTo>
                  <a:lnTo>
                    <a:pt x="748760" y="1883473"/>
                  </a:lnTo>
                  <a:lnTo>
                    <a:pt x="573500" y="1908715"/>
                  </a:lnTo>
                  <a:lnTo>
                    <a:pt x="468439" y="1959007"/>
                  </a:lnTo>
                  <a:lnTo>
                    <a:pt x="437674" y="2012442"/>
                  </a:lnTo>
                  <a:lnTo>
                    <a:pt x="269177" y="2037969"/>
                  </a:lnTo>
                  <a:lnTo>
                    <a:pt x="269177" y="2037969"/>
                  </a:lnTo>
                  <a:lnTo>
                    <a:pt x="291274" y="1991773"/>
                  </a:lnTo>
                  <a:lnTo>
                    <a:pt x="235458" y="1875377"/>
                  </a:lnTo>
                  <a:lnTo>
                    <a:pt x="226600" y="1738217"/>
                  </a:lnTo>
                  <a:lnTo>
                    <a:pt x="191738" y="1726121"/>
                  </a:lnTo>
                  <a:lnTo>
                    <a:pt x="182880" y="1559719"/>
                  </a:lnTo>
                  <a:lnTo>
                    <a:pt x="210312" y="1517999"/>
                  </a:lnTo>
                  <a:lnTo>
                    <a:pt x="138970" y="1386745"/>
                  </a:lnTo>
                  <a:lnTo>
                    <a:pt x="201739" y="1341787"/>
                  </a:lnTo>
                  <a:lnTo>
                    <a:pt x="197548" y="1259776"/>
                  </a:lnTo>
                  <a:lnTo>
                    <a:pt x="197548" y="1259776"/>
                  </a:lnTo>
                  <a:lnTo>
                    <a:pt x="204026" y="1259776"/>
                  </a:lnTo>
                  <a:lnTo>
                    <a:pt x="204026" y="1259776"/>
                  </a:lnTo>
                  <a:lnTo>
                    <a:pt x="207740" y="1212437"/>
                  </a:lnTo>
                  <a:lnTo>
                    <a:pt x="207740" y="1212437"/>
                  </a:lnTo>
                  <a:lnTo>
                    <a:pt x="209169" y="1202626"/>
                  </a:lnTo>
                  <a:lnTo>
                    <a:pt x="209169" y="1202626"/>
                  </a:lnTo>
                  <a:lnTo>
                    <a:pt x="182880" y="1183481"/>
                  </a:lnTo>
                  <a:lnTo>
                    <a:pt x="182880" y="1183481"/>
                  </a:lnTo>
                  <a:lnTo>
                    <a:pt x="164687" y="1183481"/>
                  </a:lnTo>
                  <a:lnTo>
                    <a:pt x="164687" y="1183481"/>
                  </a:lnTo>
                  <a:lnTo>
                    <a:pt x="146780" y="1173099"/>
                  </a:lnTo>
                  <a:lnTo>
                    <a:pt x="106585" y="1218438"/>
                  </a:lnTo>
                  <a:lnTo>
                    <a:pt x="0" y="1135571"/>
                  </a:lnTo>
                  <a:lnTo>
                    <a:pt x="76867" y="1073087"/>
                  </a:lnTo>
                  <a:lnTo>
                    <a:pt x="132493" y="1078325"/>
                  </a:lnTo>
                  <a:lnTo>
                    <a:pt x="152686" y="1030891"/>
                  </a:lnTo>
                  <a:lnTo>
                    <a:pt x="204692" y="1017937"/>
                  </a:lnTo>
                  <a:lnTo>
                    <a:pt x="213836" y="974217"/>
                  </a:lnTo>
                  <a:lnTo>
                    <a:pt x="317373" y="991552"/>
                  </a:lnTo>
                  <a:lnTo>
                    <a:pt x="360902" y="924115"/>
                  </a:lnTo>
                  <a:lnTo>
                    <a:pt x="400050" y="923544"/>
                  </a:lnTo>
                  <a:lnTo>
                    <a:pt x="427672" y="960596"/>
                  </a:lnTo>
                  <a:lnTo>
                    <a:pt x="566452" y="929640"/>
                  </a:lnTo>
                  <a:lnTo>
                    <a:pt x="541020" y="840486"/>
                  </a:lnTo>
                  <a:lnTo>
                    <a:pt x="557308" y="775335"/>
                  </a:lnTo>
                  <a:lnTo>
                    <a:pt x="587502" y="761047"/>
                  </a:lnTo>
                  <a:lnTo>
                    <a:pt x="549783" y="723424"/>
                  </a:lnTo>
                  <a:lnTo>
                    <a:pt x="584359" y="711803"/>
                  </a:lnTo>
                  <a:lnTo>
                    <a:pt x="609790" y="648843"/>
                  </a:lnTo>
                  <a:lnTo>
                    <a:pt x="524923" y="600170"/>
                  </a:lnTo>
                  <a:lnTo>
                    <a:pt x="576834" y="506730"/>
                  </a:lnTo>
                  <a:lnTo>
                    <a:pt x="551783" y="448627"/>
                  </a:lnTo>
                  <a:lnTo>
                    <a:pt x="566642" y="430911"/>
                  </a:lnTo>
                  <a:lnTo>
                    <a:pt x="509206" y="460534"/>
                  </a:lnTo>
                  <a:lnTo>
                    <a:pt x="501968" y="430054"/>
                  </a:lnTo>
                  <a:lnTo>
                    <a:pt x="501968" y="430054"/>
                  </a:lnTo>
                  <a:lnTo>
                    <a:pt x="501968" y="420433"/>
                  </a:lnTo>
                  <a:lnTo>
                    <a:pt x="501968" y="420433"/>
                  </a:lnTo>
                  <a:close/>
                </a:path>
              </a:pathLst>
            </a:custGeom>
            <a:solidFill>
              <a:srgbClr val="CCCCCC"/>
            </a:solidFill>
            <a:ln w="4763" cap="flat">
              <a:solidFill>
                <a:srgbClr val="FFFFFF"/>
              </a:solidFill>
              <a:prstDash val="solid"/>
              <a:miter/>
            </a:ln>
          </p:spPr>
          <p:txBody>
            <a:bodyPr rtlCol="0" anchor="ctr"/>
            <a:lstStyle/>
            <a:p>
              <a:endParaRPr lang="fr-BE"/>
            </a:p>
          </p:txBody>
        </p:sp>
      </p:grpSp>
      <p:sp>
        <p:nvSpPr>
          <p:cNvPr id="3" name="Slide Number Placeholder 2">
            <a:extLst>
              <a:ext uri="{FF2B5EF4-FFF2-40B4-BE49-F238E27FC236}">
                <a16:creationId xmlns:a16="http://schemas.microsoft.com/office/drawing/2014/main" id="{88C02651-620A-4983-B3B9-C6953CC08FC5}"/>
              </a:ext>
            </a:extLst>
          </p:cNvPr>
          <p:cNvSpPr>
            <a:spLocks noGrp="1"/>
          </p:cNvSpPr>
          <p:nvPr>
            <p:ph type="sldNum" sz="quarter" idx="18"/>
          </p:nvPr>
        </p:nvSpPr>
        <p:spPr/>
        <p:txBody>
          <a:bodyPr/>
          <a:lstStyle/>
          <a:p>
            <a:fld id="{D61AABEC-672F-4B68-B914-690DA978312C}" type="slidenum">
              <a:rPr lang="fr-BE" smtClean="0"/>
              <a:pPr/>
              <a:t>9</a:t>
            </a:fld>
            <a:r>
              <a:rPr lang="fr-BE"/>
              <a:t> </a:t>
            </a:r>
          </a:p>
        </p:txBody>
      </p:sp>
      <p:sp>
        <p:nvSpPr>
          <p:cNvPr id="4" name="Title 3">
            <a:extLst>
              <a:ext uri="{FF2B5EF4-FFF2-40B4-BE49-F238E27FC236}">
                <a16:creationId xmlns:a16="http://schemas.microsoft.com/office/drawing/2014/main" id="{35E67B40-E155-4D05-A8C2-EF17A9741F6E}"/>
              </a:ext>
            </a:extLst>
          </p:cNvPr>
          <p:cNvSpPr>
            <a:spLocks noGrp="1"/>
          </p:cNvSpPr>
          <p:nvPr>
            <p:ph type="title"/>
          </p:nvPr>
        </p:nvSpPr>
        <p:spPr/>
        <p:txBody>
          <a:bodyPr/>
          <a:lstStyle/>
          <a:p>
            <a:r>
              <a:rPr lang="fr-BE"/>
              <a:t>ESTIMATION NOMBRE DE CHATS DOMESTIQUES EN WALLONIE</a:t>
            </a:r>
          </a:p>
        </p:txBody>
      </p:sp>
      <p:sp>
        <p:nvSpPr>
          <p:cNvPr id="6" name="TextBox 5">
            <a:extLst>
              <a:ext uri="{FF2B5EF4-FFF2-40B4-BE49-F238E27FC236}">
                <a16:creationId xmlns:a16="http://schemas.microsoft.com/office/drawing/2014/main" id="{8569632C-8430-4031-9162-ACC466FCE45D}"/>
              </a:ext>
            </a:extLst>
          </p:cNvPr>
          <p:cNvSpPr txBox="1"/>
          <p:nvPr/>
        </p:nvSpPr>
        <p:spPr>
          <a:xfrm>
            <a:off x="7459183" y="2184684"/>
            <a:ext cx="1710405" cy="738664"/>
          </a:xfrm>
          <a:prstGeom prst="rect">
            <a:avLst/>
          </a:prstGeom>
        </p:spPr>
        <p:txBody>
          <a:bodyPr vert="horz" wrap="none" lIns="0" tIns="0" rIns="0" bIns="0" rtlCol="0">
            <a:spAutoFit/>
          </a:bodyPr>
          <a:lstStyle/>
          <a:p>
            <a:pPr algn="ctr"/>
            <a:r>
              <a:rPr lang="fr-BE" sz="1600" dirty="0"/>
              <a:t>410 140 chats</a:t>
            </a:r>
          </a:p>
          <a:p>
            <a:pPr algn="ctr"/>
            <a:r>
              <a:rPr lang="nl-BE" sz="1600" dirty="0"/>
              <a:t>[379106 – 441174]</a:t>
            </a:r>
            <a:endParaRPr lang="fr-BE" sz="1600" dirty="0"/>
          </a:p>
          <a:p>
            <a:pPr algn="ctr"/>
            <a:endParaRPr lang="fr-BE" sz="1600" dirty="0"/>
          </a:p>
        </p:txBody>
      </p:sp>
      <p:sp>
        <p:nvSpPr>
          <p:cNvPr id="15" name="TextBox 14">
            <a:extLst>
              <a:ext uri="{FF2B5EF4-FFF2-40B4-BE49-F238E27FC236}">
                <a16:creationId xmlns:a16="http://schemas.microsoft.com/office/drawing/2014/main" id="{D183CA07-FA95-4B6A-9B73-410C420E2A05}"/>
              </a:ext>
            </a:extLst>
          </p:cNvPr>
          <p:cNvSpPr txBox="1"/>
          <p:nvPr/>
        </p:nvSpPr>
        <p:spPr>
          <a:xfrm>
            <a:off x="5362740" y="3121145"/>
            <a:ext cx="1710404" cy="492443"/>
          </a:xfrm>
          <a:prstGeom prst="rect">
            <a:avLst/>
          </a:prstGeom>
        </p:spPr>
        <p:txBody>
          <a:bodyPr vert="horz" wrap="none" lIns="0" tIns="0" rIns="0" bIns="0" rtlCol="0">
            <a:spAutoFit/>
          </a:bodyPr>
          <a:lstStyle/>
          <a:p>
            <a:pPr algn="ctr"/>
            <a:r>
              <a:rPr lang="fr-BE" sz="1600" dirty="0"/>
              <a:t>152 770 chats</a:t>
            </a:r>
          </a:p>
          <a:p>
            <a:pPr algn="ctr"/>
            <a:r>
              <a:rPr lang="nl-BE" sz="1600" dirty="0"/>
              <a:t>[139294 – 166247]</a:t>
            </a:r>
            <a:endParaRPr lang="fr-BE" sz="1600" dirty="0"/>
          </a:p>
        </p:txBody>
      </p:sp>
      <p:sp>
        <p:nvSpPr>
          <p:cNvPr id="16" name="TextBox 15">
            <a:extLst>
              <a:ext uri="{FF2B5EF4-FFF2-40B4-BE49-F238E27FC236}">
                <a16:creationId xmlns:a16="http://schemas.microsoft.com/office/drawing/2014/main" id="{E0F446E0-C2CD-4C2C-805D-30C946178CB9}"/>
              </a:ext>
            </a:extLst>
          </p:cNvPr>
          <p:cNvSpPr txBox="1"/>
          <p:nvPr/>
        </p:nvSpPr>
        <p:spPr>
          <a:xfrm>
            <a:off x="4818771" y="1581630"/>
            <a:ext cx="1710405" cy="492443"/>
          </a:xfrm>
          <a:prstGeom prst="rect">
            <a:avLst/>
          </a:prstGeom>
        </p:spPr>
        <p:txBody>
          <a:bodyPr vert="horz" wrap="none" lIns="0" tIns="0" rIns="0" bIns="0" rtlCol="0">
            <a:spAutoFit/>
          </a:bodyPr>
          <a:lstStyle/>
          <a:p>
            <a:pPr algn="ctr"/>
            <a:r>
              <a:rPr lang="fr-BE" sz="1600" dirty="0"/>
              <a:t>133 213 chats</a:t>
            </a:r>
          </a:p>
          <a:p>
            <a:pPr algn="ctr"/>
            <a:r>
              <a:rPr lang="nl-BE" sz="1600" dirty="0"/>
              <a:t>[122855 – 143571]</a:t>
            </a:r>
            <a:endParaRPr lang="fr-BE" sz="1600" dirty="0"/>
          </a:p>
        </p:txBody>
      </p:sp>
      <p:sp>
        <p:nvSpPr>
          <p:cNvPr id="18" name="TextBox 17">
            <a:extLst>
              <a:ext uri="{FF2B5EF4-FFF2-40B4-BE49-F238E27FC236}">
                <a16:creationId xmlns:a16="http://schemas.microsoft.com/office/drawing/2014/main" id="{15458F65-7D20-4664-8114-FC21E739FC42}"/>
              </a:ext>
            </a:extLst>
          </p:cNvPr>
          <p:cNvSpPr txBox="1"/>
          <p:nvPr/>
        </p:nvSpPr>
        <p:spPr>
          <a:xfrm>
            <a:off x="3222792" y="2248902"/>
            <a:ext cx="1710405" cy="492443"/>
          </a:xfrm>
          <a:prstGeom prst="rect">
            <a:avLst/>
          </a:prstGeom>
        </p:spPr>
        <p:txBody>
          <a:bodyPr vert="horz" wrap="none" lIns="0" tIns="0" rIns="0" bIns="0" rtlCol="0">
            <a:spAutoFit/>
          </a:bodyPr>
          <a:lstStyle/>
          <a:p>
            <a:pPr algn="ctr"/>
            <a:r>
              <a:rPr lang="fr-BE" sz="1600" dirty="0"/>
              <a:t>545 247 chats</a:t>
            </a:r>
          </a:p>
          <a:p>
            <a:pPr algn="ctr"/>
            <a:r>
              <a:rPr lang="nl-BE" sz="1600" dirty="0"/>
              <a:t>[503921 – 586572]</a:t>
            </a:r>
            <a:endParaRPr lang="fr-BE" sz="1600" dirty="0"/>
          </a:p>
        </p:txBody>
      </p:sp>
      <p:sp>
        <p:nvSpPr>
          <p:cNvPr id="19" name="TextBox 18">
            <a:extLst>
              <a:ext uri="{FF2B5EF4-FFF2-40B4-BE49-F238E27FC236}">
                <a16:creationId xmlns:a16="http://schemas.microsoft.com/office/drawing/2014/main" id="{F1E7554A-A0DE-40BE-B65C-37FF58DECE4F}"/>
              </a:ext>
            </a:extLst>
          </p:cNvPr>
          <p:cNvSpPr txBox="1"/>
          <p:nvPr/>
        </p:nvSpPr>
        <p:spPr>
          <a:xfrm>
            <a:off x="6863926" y="4113178"/>
            <a:ext cx="1482777" cy="738664"/>
          </a:xfrm>
          <a:prstGeom prst="rect">
            <a:avLst/>
          </a:prstGeom>
        </p:spPr>
        <p:txBody>
          <a:bodyPr vert="horz" wrap="none" lIns="0" tIns="0" rIns="0" bIns="0" rtlCol="0">
            <a:spAutoFit/>
          </a:bodyPr>
          <a:lstStyle/>
          <a:p>
            <a:pPr algn="ctr"/>
            <a:r>
              <a:rPr lang="fr-BE" sz="1600" dirty="0"/>
              <a:t>79 745 chats</a:t>
            </a:r>
          </a:p>
          <a:p>
            <a:pPr algn="ctr"/>
            <a:r>
              <a:rPr lang="nl-BE" sz="1600" dirty="0"/>
              <a:t>[71290 – 88200]</a:t>
            </a:r>
            <a:endParaRPr lang="fr-BE" sz="1600" dirty="0"/>
          </a:p>
          <a:p>
            <a:pPr algn="ctr"/>
            <a:endParaRPr lang="fr-BE" sz="1600" dirty="0"/>
          </a:p>
        </p:txBody>
      </p:sp>
      <p:sp>
        <p:nvSpPr>
          <p:cNvPr id="24" name="Graphic 3">
            <a:extLst>
              <a:ext uri="{FF2B5EF4-FFF2-40B4-BE49-F238E27FC236}">
                <a16:creationId xmlns:a16="http://schemas.microsoft.com/office/drawing/2014/main" id="{F8ABFD55-8F22-4189-93AC-43BDD10A8AB4}"/>
              </a:ext>
            </a:extLst>
          </p:cNvPr>
          <p:cNvSpPr/>
          <p:nvPr/>
        </p:nvSpPr>
        <p:spPr>
          <a:xfrm flipH="1">
            <a:off x="871809" y="1162547"/>
            <a:ext cx="1715466" cy="1802112"/>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fr-BE"/>
          </a:p>
        </p:txBody>
      </p:sp>
      <p:sp>
        <p:nvSpPr>
          <p:cNvPr id="30" name="Text Placeholder 2">
            <a:extLst>
              <a:ext uri="{FF2B5EF4-FFF2-40B4-BE49-F238E27FC236}">
                <a16:creationId xmlns:a16="http://schemas.microsoft.com/office/drawing/2014/main" id="{211B34C5-6734-4425-9985-316858FCDE4A}"/>
              </a:ext>
            </a:extLst>
          </p:cNvPr>
          <p:cNvSpPr txBox="1">
            <a:spLocks/>
          </p:cNvSpPr>
          <p:nvPr/>
        </p:nvSpPr>
        <p:spPr>
          <a:xfrm>
            <a:off x="964535" y="6200775"/>
            <a:ext cx="10080000" cy="246221"/>
          </a:xfrm>
          <a:prstGeom prst="rect">
            <a:avLst/>
          </a:prstGeom>
        </p:spPr>
        <p:txBody>
          <a:bodyPr vert="horz" wrap="square" lIns="0" tIns="0" rIns="0" bIns="0" rtlCol="0" anchor="t" anchorCtr="0">
            <a:spAutoFit/>
          </a:bodyPr>
          <a:lstStyle>
            <a:lvl1pPr indent="0" defTabSz="541338">
              <a:lnSpc>
                <a:spcPct val="100000"/>
              </a:lnSpc>
              <a:spcBef>
                <a:spcPts val="0"/>
              </a:spcBef>
              <a:buSzPct val="50000"/>
              <a:buFont typeface="Arial" panose="020B0406020202030204" pitchFamily="34" charset="0"/>
              <a:buNone/>
              <a:defRPr sz="800" b="0" i="1">
                <a:solidFill>
                  <a:schemeClr val="bg1">
                    <a:lumMod val="50000"/>
                  </a:schemeClr>
                </a:solidFill>
              </a:defRPr>
            </a:lvl1pPr>
            <a:lvl2pPr marL="133350" indent="0" defTabSz="898525">
              <a:lnSpc>
                <a:spcPct val="100000"/>
              </a:lnSpc>
              <a:spcBef>
                <a:spcPts val="600"/>
              </a:spcBef>
              <a:buSzPct val="80000"/>
              <a:buFontTx/>
              <a:buNone/>
              <a:tabLst/>
              <a:defRPr sz="1600"/>
            </a:lvl2pPr>
            <a:lvl3pPr marL="542925" indent="0" defTabSz="898525">
              <a:lnSpc>
                <a:spcPct val="100000"/>
              </a:lnSpc>
              <a:spcBef>
                <a:spcPts val="600"/>
              </a:spcBef>
              <a:buFont typeface="Arial" panose="020B0604020202020204" pitchFamily="34" charset="0"/>
              <a:buNone/>
              <a:defRPr sz="1400"/>
            </a:lvl3pPr>
            <a:lvl4pPr marL="758825" indent="0" defTabSz="898525">
              <a:lnSpc>
                <a:spcPct val="90000"/>
              </a:lnSpc>
              <a:spcBef>
                <a:spcPts val="500"/>
              </a:spcBef>
              <a:buFont typeface="Arial" panose="020B0604020202020204" pitchFamily="34" charset="0"/>
              <a:buNone/>
              <a:tabLst/>
              <a:defRPr sz="1400"/>
            </a:lvl4pPr>
            <a:lvl5pPr marL="1033463" indent="0" defTabSz="898525">
              <a:lnSpc>
                <a:spcPct val="90000"/>
              </a:lnSpc>
              <a:spcBef>
                <a:spcPts val="500"/>
              </a:spcBef>
              <a:buFont typeface="Arial" panose="020B0406020202030204" pitchFamily="34" charset="0"/>
              <a:buNone/>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BE"/>
              <a:t>Calcul basé sur 166 477 foyers dans le Brabant wallon, 594 268 foyers dans le Hainaut, 216 594 foyers dans la province de Namur, 498 778 dans la province de Liège, 121 585 dans la province du Luxemburg.</a:t>
            </a:r>
          </a:p>
          <a:p>
            <a:r>
              <a:rPr lang="fr-BE"/>
              <a:t>Chiffres des foyers provenant du CIM golden standard. </a:t>
            </a:r>
          </a:p>
        </p:txBody>
      </p:sp>
      <p:sp>
        <p:nvSpPr>
          <p:cNvPr id="26" name="Rounded Rectangle 79">
            <a:extLst>
              <a:ext uri="{FF2B5EF4-FFF2-40B4-BE49-F238E27FC236}">
                <a16:creationId xmlns:a16="http://schemas.microsoft.com/office/drawing/2014/main" id="{B535AAFC-FC9C-4825-9522-C9D29474FA26}"/>
              </a:ext>
            </a:extLst>
          </p:cNvPr>
          <p:cNvSpPr/>
          <p:nvPr/>
        </p:nvSpPr>
        <p:spPr bwMode="auto">
          <a:xfrm>
            <a:off x="720004" y="5041402"/>
            <a:ext cx="3190856"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fr-BE" sz="1400" dirty="0">
                <a:solidFill>
                  <a:schemeClr val="bg2"/>
                </a:solidFill>
                <a:latin typeface="+mj-lt"/>
              </a:rPr>
              <a:t>Wallonie : 1 321 116 chats</a:t>
            </a:r>
            <a:endParaRPr lang="fr-BE" dirty="0">
              <a:solidFill>
                <a:schemeClr val="bg2"/>
              </a:solidFill>
              <a:latin typeface="+mj-lt"/>
            </a:endParaRPr>
          </a:p>
        </p:txBody>
      </p:sp>
      <p:grpSp>
        <p:nvGrpSpPr>
          <p:cNvPr id="40" name="Group 116">
            <a:extLst>
              <a:ext uri="{FF2B5EF4-FFF2-40B4-BE49-F238E27FC236}">
                <a16:creationId xmlns:a16="http://schemas.microsoft.com/office/drawing/2014/main" id="{606E4D9B-8355-4DA4-94EF-D101AA988FAA}"/>
              </a:ext>
            </a:extLst>
          </p:cNvPr>
          <p:cNvGrpSpPr>
            <a:grpSpLocks noChangeAspect="1"/>
          </p:cNvGrpSpPr>
          <p:nvPr/>
        </p:nvGrpSpPr>
        <p:grpSpPr bwMode="auto">
          <a:xfrm>
            <a:off x="792845" y="5089528"/>
            <a:ext cx="340474" cy="351798"/>
            <a:chOff x="1403648" y="-2259632"/>
            <a:chExt cx="1152128" cy="1197298"/>
          </a:xfrm>
          <a:solidFill>
            <a:schemeClr val="bg2"/>
          </a:solidFill>
        </p:grpSpPr>
        <p:sp>
          <p:nvSpPr>
            <p:cNvPr id="41" name="Freeform 14">
              <a:extLst>
                <a:ext uri="{FF2B5EF4-FFF2-40B4-BE49-F238E27FC236}">
                  <a16:creationId xmlns:a16="http://schemas.microsoft.com/office/drawing/2014/main" id="{7776A411-2F37-412D-A5C6-A2FC91DB55E1}"/>
                </a:ext>
              </a:extLst>
            </p:cNvPr>
            <p:cNvSpPr>
              <a:spLocks/>
            </p:cNvSpPr>
            <p:nvPr/>
          </p:nvSpPr>
          <p:spPr bwMode="auto">
            <a:xfrm>
              <a:off x="1542678" y="-1985386"/>
              <a:ext cx="228783" cy="397730"/>
            </a:xfrm>
            <a:custGeom>
              <a:avLst/>
              <a:gdLst>
                <a:gd name="T0" fmla="*/ 2147483647 w 330"/>
                <a:gd name="T1" fmla="*/ 2147483647 h 574"/>
                <a:gd name="T2" fmla="*/ 2147483647 w 330"/>
                <a:gd name="T3" fmla="*/ 2147483647 h 574"/>
                <a:gd name="T4" fmla="*/ 2147483647 w 330"/>
                <a:gd name="T5" fmla="*/ 2147483647 h 574"/>
                <a:gd name="T6" fmla="*/ 2147483647 w 330"/>
                <a:gd name="T7" fmla="*/ 2147483647 h 574"/>
                <a:gd name="T8" fmla="*/ 2147483647 w 330"/>
                <a:gd name="T9" fmla="*/ 2147483647 h 574"/>
                <a:gd name="T10" fmla="*/ 2147483647 w 330"/>
                <a:gd name="T11" fmla="*/ 2147483647 h 574"/>
                <a:gd name="T12" fmla="*/ 2147483647 w 330"/>
                <a:gd name="T13" fmla="*/ 2147483647 h 574"/>
                <a:gd name="T14" fmla="*/ 2147483647 w 330"/>
                <a:gd name="T15" fmla="*/ 2147483647 h 574"/>
                <a:gd name="T16" fmla="*/ 2147483647 w 330"/>
                <a:gd name="T17" fmla="*/ 2147483647 h 574"/>
                <a:gd name="T18" fmla="*/ 2147483647 w 330"/>
                <a:gd name="T19" fmla="*/ 2147483647 h 574"/>
                <a:gd name="T20" fmla="*/ 2147483647 w 330"/>
                <a:gd name="T21" fmla="*/ 2147483647 h 574"/>
                <a:gd name="T22" fmla="*/ 2147483647 w 330"/>
                <a:gd name="T23" fmla="*/ 2147483647 h 5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574"/>
                <a:gd name="T38" fmla="*/ 330 w 330"/>
                <a:gd name="T39" fmla="*/ 574 h 5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574">
                  <a:moveTo>
                    <a:pt x="257" y="574"/>
                  </a:moveTo>
                  <a:cubicBezTo>
                    <a:pt x="131" y="549"/>
                    <a:pt x="0" y="437"/>
                    <a:pt x="3" y="294"/>
                  </a:cubicBezTo>
                  <a:cubicBezTo>
                    <a:pt x="6" y="235"/>
                    <a:pt x="24" y="251"/>
                    <a:pt x="29" y="206"/>
                  </a:cubicBezTo>
                  <a:cubicBezTo>
                    <a:pt x="17" y="100"/>
                    <a:pt x="132" y="36"/>
                    <a:pt x="196" y="4"/>
                  </a:cubicBezTo>
                  <a:cubicBezTo>
                    <a:pt x="232" y="0"/>
                    <a:pt x="251" y="15"/>
                    <a:pt x="311" y="12"/>
                  </a:cubicBezTo>
                  <a:cubicBezTo>
                    <a:pt x="270" y="30"/>
                    <a:pt x="241" y="45"/>
                    <a:pt x="242" y="60"/>
                  </a:cubicBezTo>
                  <a:cubicBezTo>
                    <a:pt x="276" y="56"/>
                    <a:pt x="276" y="56"/>
                    <a:pt x="276" y="56"/>
                  </a:cubicBezTo>
                  <a:cubicBezTo>
                    <a:pt x="276" y="56"/>
                    <a:pt x="296" y="82"/>
                    <a:pt x="189" y="100"/>
                  </a:cubicBezTo>
                  <a:cubicBezTo>
                    <a:pt x="222" y="134"/>
                    <a:pt x="242" y="134"/>
                    <a:pt x="280" y="126"/>
                  </a:cubicBezTo>
                  <a:cubicBezTo>
                    <a:pt x="330" y="112"/>
                    <a:pt x="144" y="191"/>
                    <a:pt x="273" y="282"/>
                  </a:cubicBezTo>
                  <a:cubicBezTo>
                    <a:pt x="277" y="356"/>
                    <a:pt x="157" y="270"/>
                    <a:pt x="133" y="396"/>
                  </a:cubicBezTo>
                  <a:cubicBezTo>
                    <a:pt x="122" y="449"/>
                    <a:pt x="205" y="523"/>
                    <a:pt x="257" y="574"/>
                  </a:cubicBezTo>
                  <a:close/>
                </a:path>
              </a:pathLst>
            </a:custGeom>
            <a:grpFill/>
            <a:ln w="3175">
              <a:noFill/>
              <a:round/>
              <a:headEnd/>
              <a:tailEnd/>
            </a:ln>
          </p:spPr>
          <p:txBody>
            <a:bodyPr/>
            <a:lstStyle/>
            <a:p>
              <a:endParaRPr lang="fr-BE" sz="1200">
                <a:solidFill>
                  <a:srgbClr val="1F497D"/>
                </a:solidFill>
              </a:endParaRPr>
            </a:p>
          </p:txBody>
        </p:sp>
        <p:sp>
          <p:nvSpPr>
            <p:cNvPr id="42" name="Freeform 15">
              <a:extLst>
                <a:ext uri="{FF2B5EF4-FFF2-40B4-BE49-F238E27FC236}">
                  <a16:creationId xmlns:a16="http://schemas.microsoft.com/office/drawing/2014/main" id="{0B5206FB-06A1-4A5B-951E-1E57F7C34D79}"/>
                </a:ext>
              </a:extLst>
            </p:cNvPr>
            <p:cNvSpPr>
              <a:spLocks/>
            </p:cNvSpPr>
            <p:nvPr/>
          </p:nvSpPr>
          <p:spPr bwMode="auto">
            <a:xfrm>
              <a:off x="1643284" y="-1800893"/>
              <a:ext cx="285392" cy="253421"/>
            </a:xfrm>
            <a:custGeom>
              <a:avLst/>
              <a:gdLst>
                <a:gd name="T0" fmla="*/ 2147483647 w 412"/>
                <a:gd name="T1" fmla="*/ 2147483647 h 366"/>
                <a:gd name="T2" fmla="*/ 2147483647 w 412"/>
                <a:gd name="T3" fmla="*/ 2147483647 h 366"/>
                <a:gd name="T4" fmla="*/ 2147483647 w 412"/>
                <a:gd name="T5" fmla="*/ 2147483647 h 366"/>
                <a:gd name="T6" fmla="*/ 2147483647 w 412"/>
                <a:gd name="T7" fmla="*/ 2147483647 h 366"/>
                <a:gd name="T8" fmla="*/ 2147483647 w 412"/>
                <a:gd name="T9" fmla="*/ 2147483647 h 366"/>
                <a:gd name="T10" fmla="*/ 2147483647 w 412"/>
                <a:gd name="T11" fmla="*/ 2147483647 h 366"/>
                <a:gd name="T12" fmla="*/ 2147483647 w 412"/>
                <a:gd name="T13" fmla="*/ 2147483647 h 366"/>
                <a:gd name="T14" fmla="*/ 2147483647 w 412"/>
                <a:gd name="T15" fmla="*/ 2147483647 h 366"/>
                <a:gd name="T16" fmla="*/ 2147483647 w 412"/>
                <a:gd name="T17" fmla="*/ 2147483647 h 3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2"/>
                <a:gd name="T28" fmla="*/ 0 h 366"/>
                <a:gd name="T29" fmla="*/ 412 w 412"/>
                <a:gd name="T30" fmla="*/ 366 h 3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2" h="366">
                  <a:moveTo>
                    <a:pt x="5" y="151"/>
                  </a:moveTo>
                  <a:cubicBezTo>
                    <a:pt x="9" y="186"/>
                    <a:pt x="112" y="303"/>
                    <a:pt x="189" y="340"/>
                  </a:cubicBezTo>
                  <a:cubicBezTo>
                    <a:pt x="269" y="366"/>
                    <a:pt x="373" y="303"/>
                    <a:pt x="388" y="266"/>
                  </a:cubicBezTo>
                  <a:cubicBezTo>
                    <a:pt x="409" y="221"/>
                    <a:pt x="412" y="149"/>
                    <a:pt x="392" y="119"/>
                  </a:cubicBezTo>
                  <a:cubicBezTo>
                    <a:pt x="385" y="108"/>
                    <a:pt x="312" y="22"/>
                    <a:pt x="269" y="16"/>
                  </a:cubicBezTo>
                  <a:cubicBezTo>
                    <a:pt x="166" y="0"/>
                    <a:pt x="185" y="25"/>
                    <a:pt x="143" y="20"/>
                  </a:cubicBezTo>
                  <a:cubicBezTo>
                    <a:pt x="143" y="42"/>
                    <a:pt x="135" y="58"/>
                    <a:pt x="120" y="66"/>
                  </a:cubicBezTo>
                  <a:cubicBezTo>
                    <a:pt x="105" y="73"/>
                    <a:pt x="86" y="66"/>
                    <a:pt x="49" y="77"/>
                  </a:cubicBezTo>
                  <a:cubicBezTo>
                    <a:pt x="38" y="81"/>
                    <a:pt x="0" y="104"/>
                    <a:pt x="5" y="151"/>
                  </a:cubicBezTo>
                  <a:close/>
                </a:path>
              </a:pathLst>
            </a:custGeom>
            <a:grpFill/>
            <a:ln w="3175">
              <a:noFill/>
              <a:round/>
              <a:headEnd/>
              <a:tailEnd/>
            </a:ln>
          </p:spPr>
          <p:txBody>
            <a:bodyPr/>
            <a:lstStyle/>
            <a:p>
              <a:endParaRPr lang="fr-BE" sz="1200">
                <a:solidFill>
                  <a:srgbClr val="1F497D"/>
                </a:solidFill>
              </a:endParaRPr>
            </a:p>
          </p:txBody>
        </p:sp>
        <p:sp>
          <p:nvSpPr>
            <p:cNvPr id="43" name="Freeform 16">
              <a:extLst>
                <a:ext uri="{FF2B5EF4-FFF2-40B4-BE49-F238E27FC236}">
                  <a16:creationId xmlns:a16="http://schemas.microsoft.com/office/drawing/2014/main" id="{71B7203E-D82F-4991-AE49-712D80F5C3D6}"/>
                </a:ext>
              </a:extLst>
            </p:cNvPr>
            <p:cNvSpPr>
              <a:spLocks/>
            </p:cNvSpPr>
            <p:nvPr/>
          </p:nvSpPr>
          <p:spPr bwMode="auto">
            <a:xfrm>
              <a:off x="1609259" y="-1629012"/>
              <a:ext cx="264860" cy="155162"/>
            </a:xfrm>
            <a:custGeom>
              <a:avLst/>
              <a:gdLst>
                <a:gd name="T0" fmla="*/ 0 w 382"/>
                <a:gd name="T1" fmla="*/ 0 h 224"/>
                <a:gd name="T2" fmla="*/ 2147483647 w 382"/>
                <a:gd name="T3" fmla="*/ 2147483647 h 224"/>
                <a:gd name="T4" fmla="*/ 2147483647 w 382"/>
                <a:gd name="T5" fmla="*/ 2147483647 h 224"/>
                <a:gd name="T6" fmla="*/ 0 w 382"/>
                <a:gd name="T7" fmla="*/ 0 h 224"/>
                <a:gd name="T8" fmla="*/ 0 60000 65536"/>
                <a:gd name="T9" fmla="*/ 0 60000 65536"/>
                <a:gd name="T10" fmla="*/ 0 60000 65536"/>
                <a:gd name="T11" fmla="*/ 0 60000 65536"/>
                <a:gd name="T12" fmla="*/ 0 w 382"/>
                <a:gd name="T13" fmla="*/ 0 h 224"/>
                <a:gd name="T14" fmla="*/ 382 w 382"/>
                <a:gd name="T15" fmla="*/ 224 h 224"/>
              </a:gdLst>
              <a:ahLst/>
              <a:cxnLst>
                <a:cxn ang="T8">
                  <a:pos x="T0" y="T1"/>
                </a:cxn>
                <a:cxn ang="T9">
                  <a:pos x="T2" y="T3"/>
                </a:cxn>
                <a:cxn ang="T10">
                  <a:pos x="T4" y="T5"/>
                </a:cxn>
                <a:cxn ang="T11">
                  <a:pos x="T6" y="T7"/>
                </a:cxn>
              </a:cxnLst>
              <a:rect l="T12" t="T13" r="T14" b="T15"/>
              <a:pathLst>
                <a:path w="382" h="224">
                  <a:moveTo>
                    <a:pt x="0" y="0"/>
                  </a:moveTo>
                  <a:cubicBezTo>
                    <a:pt x="53" y="140"/>
                    <a:pt x="262" y="224"/>
                    <a:pt x="382" y="208"/>
                  </a:cubicBezTo>
                  <a:cubicBezTo>
                    <a:pt x="319" y="148"/>
                    <a:pt x="271" y="163"/>
                    <a:pt x="173" y="79"/>
                  </a:cubicBezTo>
                  <a:cubicBezTo>
                    <a:pt x="135" y="74"/>
                    <a:pt x="42" y="41"/>
                    <a:pt x="0" y="0"/>
                  </a:cubicBezTo>
                  <a:close/>
                </a:path>
              </a:pathLst>
            </a:custGeom>
            <a:grpFill/>
            <a:ln w="3175">
              <a:noFill/>
              <a:round/>
              <a:headEnd/>
              <a:tailEnd/>
            </a:ln>
          </p:spPr>
          <p:txBody>
            <a:bodyPr/>
            <a:lstStyle/>
            <a:p>
              <a:endParaRPr lang="fr-BE" sz="1200">
                <a:solidFill>
                  <a:srgbClr val="1F497D"/>
                </a:solidFill>
              </a:endParaRPr>
            </a:p>
          </p:txBody>
        </p:sp>
        <p:sp>
          <p:nvSpPr>
            <p:cNvPr id="44" name="Freeform 17">
              <a:extLst>
                <a:ext uri="{FF2B5EF4-FFF2-40B4-BE49-F238E27FC236}">
                  <a16:creationId xmlns:a16="http://schemas.microsoft.com/office/drawing/2014/main" id="{79837413-2812-460B-96C4-BF43A53CF8DB}"/>
                </a:ext>
              </a:extLst>
            </p:cNvPr>
            <p:cNvSpPr>
              <a:spLocks/>
            </p:cNvSpPr>
            <p:nvPr/>
          </p:nvSpPr>
          <p:spPr bwMode="auto">
            <a:xfrm>
              <a:off x="1670855" y="-2081592"/>
              <a:ext cx="215584" cy="260461"/>
            </a:xfrm>
            <a:custGeom>
              <a:avLst/>
              <a:gdLst>
                <a:gd name="T0" fmla="*/ 2147483647 w 311"/>
                <a:gd name="T1" fmla="*/ 2147483647 h 376"/>
                <a:gd name="T2" fmla="*/ 2147483647 w 311"/>
                <a:gd name="T3" fmla="*/ 2147483647 h 376"/>
                <a:gd name="T4" fmla="*/ 2147483647 w 311"/>
                <a:gd name="T5" fmla="*/ 2147483647 h 376"/>
                <a:gd name="T6" fmla="*/ 2147483647 w 311"/>
                <a:gd name="T7" fmla="*/ 0 h 376"/>
                <a:gd name="T8" fmla="*/ 2147483647 w 311"/>
                <a:gd name="T9" fmla="*/ 2147483647 h 376"/>
                <a:gd name="T10" fmla="*/ 2147483647 w 311"/>
                <a:gd name="T11" fmla="*/ 2147483647 h 376"/>
                <a:gd name="T12" fmla="*/ 2147483647 w 311"/>
                <a:gd name="T13" fmla="*/ 2147483647 h 376"/>
                <a:gd name="T14" fmla="*/ 2147483647 w 311"/>
                <a:gd name="T15" fmla="*/ 2147483647 h 376"/>
                <a:gd name="T16" fmla="*/ 2147483647 w 311"/>
                <a:gd name="T17" fmla="*/ 2147483647 h 376"/>
                <a:gd name="T18" fmla="*/ 2147483647 w 311"/>
                <a:gd name="T19" fmla="*/ 2147483647 h 376"/>
                <a:gd name="T20" fmla="*/ 2147483647 w 311"/>
                <a:gd name="T21" fmla="*/ 2147483647 h 376"/>
                <a:gd name="T22" fmla="*/ 2147483647 w 311"/>
                <a:gd name="T23" fmla="*/ 2147483647 h 376"/>
                <a:gd name="T24" fmla="*/ 2147483647 w 311"/>
                <a:gd name="T25" fmla="*/ 2147483647 h 376"/>
                <a:gd name="T26" fmla="*/ 2147483647 w 311"/>
                <a:gd name="T27" fmla="*/ 2147483647 h 376"/>
                <a:gd name="T28" fmla="*/ 2147483647 w 311"/>
                <a:gd name="T29" fmla="*/ 2147483647 h 376"/>
                <a:gd name="T30" fmla="*/ 2147483647 w 311"/>
                <a:gd name="T31" fmla="*/ 2147483647 h 376"/>
                <a:gd name="T32" fmla="*/ 2147483647 w 311"/>
                <a:gd name="T33" fmla="*/ 2147483647 h 376"/>
                <a:gd name="T34" fmla="*/ 2147483647 w 311"/>
                <a:gd name="T35" fmla="*/ 2147483647 h 376"/>
                <a:gd name="T36" fmla="*/ 2147483647 w 311"/>
                <a:gd name="T37" fmla="*/ 2147483647 h 376"/>
                <a:gd name="T38" fmla="*/ 2147483647 w 311"/>
                <a:gd name="T39" fmla="*/ 2147483647 h 3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
                <a:gd name="T61" fmla="*/ 0 h 376"/>
                <a:gd name="T62" fmla="*/ 311 w 311"/>
                <a:gd name="T63" fmla="*/ 376 h 3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 h="376">
                  <a:moveTo>
                    <a:pt x="14" y="122"/>
                  </a:moveTo>
                  <a:cubicBezTo>
                    <a:pt x="0" y="109"/>
                    <a:pt x="17" y="88"/>
                    <a:pt x="49" y="72"/>
                  </a:cubicBezTo>
                  <a:cubicBezTo>
                    <a:pt x="82" y="56"/>
                    <a:pt x="101" y="61"/>
                    <a:pt x="114" y="61"/>
                  </a:cubicBezTo>
                  <a:cubicBezTo>
                    <a:pt x="184" y="42"/>
                    <a:pt x="143" y="43"/>
                    <a:pt x="213" y="0"/>
                  </a:cubicBezTo>
                  <a:cubicBezTo>
                    <a:pt x="228" y="9"/>
                    <a:pt x="287" y="49"/>
                    <a:pt x="309" y="72"/>
                  </a:cubicBezTo>
                  <a:cubicBezTo>
                    <a:pt x="311" y="252"/>
                    <a:pt x="262" y="252"/>
                    <a:pt x="255" y="376"/>
                  </a:cubicBezTo>
                  <a:cubicBezTo>
                    <a:pt x="240" y="353"/>
                    <a:pt x="240" y="296"/>
                    <a:pt x="225" y="239"/>
                  </a:cubicBezTo>
                  <a:cubicBezTo>
                    <a:pt x="194" y="282"/>
                    <a:pt x="169" y="283"/>
                    <a:pt x="141" y="318"/>
                  </a:cubicBezTo>
                  <a:cubicBezTo>
                    <a:pt x="141" y="297"/>
                    <a:pt x="130" y="297"/>
                    <a:pt x="125" y="287"/>
                  </a:cubicBezTo>
                  <a:cubicBezTo>
                    <a:pt x="121" y="303"/>
                    <a:pt x="85" y="325"/>
                    <a:pt x="65" y="357"/>
                  </a:cubicBezTo>
                  <a:cubicBezTo>
                    <a:pt x="54" y="308"/>
                    <a:pt x="137" y="272"/>
                    <a:pt x="128" y="242"/>
                  </a:cubicBezTo>
                  <a:cubicBezTo>
                    <a:pt x="103" y="241"/>
                    <a:pt x="74" y="256"/>
                    <a:pt x="41" y="247"/>
                  </a:cubicBezTo>
                  <a:cubicBezTo>
                    <a:pt x="128" y="220"/>
                    <a:pt x="98" y="212"/>
                    <a:pt x="122" y="187"/>
                  </a:cubicBezTo>
                  <a:cubicBezTo>
                    <a:pt x="109" y="184"/>
                    <a:pt x="106" y="182"/>
                    <a:pt x="88" y="184"/>
                  </a:cubicBezTo>
                  <a:cubicBezTo>
                    <a:pt x="123" y="163"/>
                    <a:pt x="158" y="154"/>
                    <a:pt x="157" y="140"/>
                  </a:cubicBezTo>
                  <a:cubicBezTo>
                    <a:pt x="157" y="121"/>
                    <a:pt x="150" y="103"/>
                    <a:pt x="147" y="85"/>
                  </a:cubicBezTo>
                  <a:cubicBezTo>
                    <a:pt x="141" y="102"/>
                    <a:pt x="132" y="115"/>
                    <a:pt x="122" y="127"/>
                  </a:cubicBezTo>
                  <a:cubicBezTo>
                    <a:pt x="113" y="139"/>
                    <a:pt x="67" y="140"/>
                    <a:pt x="61" y="135"/>
                  </a:cubicBezTo>
                  <a:cubicBezTo>
                    <a:pt x="47" y="120"/>
                    <a:pt x="57" y="107"/>
                    <a:pt x="79" y="82"/>
                  </a:cubicBezTo>
                  <a:cubicBezTo>
                    <a:pt x="44" y="93"/>
                    <a:pt x="30" y="135"/>
                    <a:pt x="14" y="122"/>
                  </a:cubicBezTo>
                  <a:close/>
                </a:path>
              </a:pathLst>
            </a:custGeom>
            <a:grpFill/>
            <a:ln w="3175">
              <a:noFill/>
              <a:round/>
              <a:headEnd/>
              <a:tailEnd/>
            </a:ln>
          </p:spPr>
          <p:txBody>
            <a:bodyPr/>
            <a:lstStyle/>
            <a:p>
              <a:endParaRPr lang="fr-BE" sz="1200">
                <a:solidFill>
                  <a:srgbClr val="1F497D"/>
                </a:solidFill>
              </a:endParaRPr>
            </a:p>
          </p:txBody>
        </p:sp>
        <p:sp>
          <p:nvSpPr>
            <p:cNvPr id="45" name="Freeform 18">
              <a:extLst>
                <a:ext uri="{FF2B5EF4-FFF2-40B4-BE49-F238E27FC236}">
                  <a16:creationId xmlns:a16="http://schemas.microsoft.com/office/drawing/2014/main" id="{DCFC027A-E232-4C63-8D81-65EE2FFC2AC0}"/>
                </a:ext>
              </a:extLst>
            </p:cNvPr>
            <p:cNvSpPr>
              <a:spLocks/>
            </p:cNvSpPr>
            <p:nvPr/>
          </p:nvSpPr>
          <p:spPr bwMode="auto">
            <a:xfrm>
              <a:off x="1723064" y="-1889766"/>
              <a:ext cx="104419" cy="90047"/>
            </a:xfrm>
            <a:custGeom>
              <a:avLst/>
              <a:gdLst>
                <a:gd name="T0" fmla="*/ 0 w 151"/>
                <a:gd name="T1" fmla="*/ 2147483647 h 130"/>
                <a:gd name="T2" fmla="*/ 2147483647 w 151"/>
                <a:gd name="T3" fmla="*/ 2147483647 h 130"/>
                <a:gd name="T4" fmla="*/ 2147483647 w 151"/>
                <a:gd name="T5" fmla="*/ 2147483647 h 130"/>
                <a:gd name="T6" fmla="*/ 2147483647 w 151"/>
                <a:gd name="T7" fmla="*/ 0 h 130"/>
                <a:gd name="T8" fmla="*/ 2147483647 w 151"/>
                <a:gd name="T9" fmla="*/ 2147483647 h 130"/>
                <a:gd name="T10" fmla="*/ 2147483647 w 151"/>
                <a:gd name="T11" fmla="*/ 2147483647 h 130"/>
                <a:gd name="T12" fmla="*/ 0 w 151"/>
                <a:gd name="T13" fmla="*/ 2147483647 h 130"/>
                <a:gd name="T14" fmla="*/ 0 60000 65536"/>
                <a:gd name="T15" fmla="*/ 0 60000 65536"/>
                <a:gd name="T16" fmla="*/ 0 60000 65536"/>
                <a:gd name="T17" fmla="*/ 0 60000 65536"/>
                <a:gd name="T18" fmla="*/ 0 60000 65536"/>
                <a:gd name="T19" fmla="*/ 0 60000 65536"/>
                <a:gd name="T20" fmla="*/ 0 60000 65536"/>
                <a:gd name="T21" fmla="*/ 0 w 151"/>
                <a:gd name="T22" fmla="*/ 0 h 130"/>
                <a:gd name="T23" fmla="*/ 151 w 151"/>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130">
                  <a:moveTo>
                    <a:pt x="0" y="101"/>
                  </a:moveTo>
                  <a:cubicBezTo>
                    <a:pt x="5" y="114"/>
                    <a:pt x="24" y="125"/>
                    <a:pt x="40" y="130"/>
                  </a:cubicBezTo>
                  <a:cubicBezTo>
                    <a:pt x="51" y="114"/>
                    <a:pt x="151" y="120"/>
                    <a:pt x="149" y="120"/>
                  </a:cubicBezTo>
                  <a:cubicBezTo>
                    <a:pt x="138" y="89"/>
                    <a:pt x="132" y="57"/>
                    <a:pt x="141" y="0"/>
                  </a:cubicBezTo>
                  <a:cubicBezTo>
                    <a:pt x="124" y="14"/>
                    <a:pt x="85" y="38"/>
                    <a:pt x="55" y="91"/>
                  </a:cubicBezTo>
                  <a:cubicBezTo>
                    <a:pt x="47" y="75"/>
                    <a:pt x="55" y="65"/>
                    <a:pt x="47" y="44"/>
                  </a:cubicBezTo>
                  <a:cubicBezTo>
                    <a:pt x="36" y="64"/>
                    <a:pt x="3" y="81"/>
                    <a:pt x="0" y="101"/>
                  </a:cubicBezTo>
                  <a:close/>
                </a:path>
              </a:pathLst>
            </a:custGeom>
            <a:grpFill/>
            <a:ln w="3175">
              <a:noFill/>
              <a:round/>
              <a:headEnd/>
              <a:tailEnd/>
            </a:ln>
          </p:spPr>
          <p:txBody>
            <a:bodyPr/>
            <a:lstStyle/>
            <a:p>
              <a:endParaRPr lang="fr-BE" sz="1200">
                <a:solidFill>
                  <a:srgbClr val="1F497D"/>
                </a:solidFill>
              </a:endParaRPr>
            </a:p>
          </p:txBody>
        </p:sp>
        <p:sp>
          <p:nvSpPr>
            <p:cNvPr id="46" name="Freeform 19">
              <a:extLst>
                <a:ext uri="{FF2B5EF4-FFF2-40B4-BE49-F238E27FC236}">
                  <a16:creationId xmlns:a16="http://schemas.microsoft.com/office/drawing/2014/main" id="{032BDF22-361F-433E-8F67-EA9188EF978F}"/>
                </a:ext>
              </a:extLst>
            </p:cNvPr>
            <p:cNvSpPr>
              <a:spLocks/>
            </p:cNvSpPr>
            <p:nvPr/>
          </p:nvSpPr>
          <p:spPr bwMode="auto">
            <a:xfrm>
              <a:off x="1725704" y="-1501715"/>
              <a:ext cx="145483" cy="128177"/>
            </a:xfrm>
            <a:custGeom>
              <a:avLst/>
              <a:gdLst>
                <a:gd name="T0" fmla="*/ 0 w 210"/>
                <a:gd name="T1" fmla="*/ 0 h 185"/>
                <a:gd name="T2" fmla="*/ 2147483647 w 210"/>
                <a:gd name="T3" fmla="*/ 2147483647 h 185"/>
                <a:gd name="T4" fmla="*/ 2147483647 w 210"/>
                <a:gd name="T5" fmla="*/ 2147483647 h 185"/>
                <a:gd name="T6" fmla="*/ 2147483647 w 210"/>
                <a:gd name="T7" fmla="*/ 2147483647 h 185"/>
                <a:gd name="T8" fmla="*/ 0 w 210"/>
                <a:gd name="T9" fmla="*/ 0 h 185"/>
                <a:gd name="T10" fmla="*/ 0 60000 65536"/>
                <a:gd name="T11" fmla="*/ 0 60000 65536"/>
                <a:gd name="T12" fmla="*/ 0 60000 65536"/>
                <a:gd name="T13" fmla="*/ 0 60000 65536"/>
                <a:gd name="T14" fmla="*/ 0 60000 65536"/>
                <a:gd name="T15" fmla="*/ 0 w 210"/>
                <a:gd name="T16" fmla="*/ 0 h 185"/>
                <a:gd name="T17" fmla="*/ 210 w 210"/>
                <a:gd name="T18" fmla="*/ 185 h 185"/>
              </a:gdLst>
              <a:ahLst/>
              <a:cxnLst>
                <a:cxn ang="T10">
                  <a:pos x="T0" y="T1"/>
                </a:cxn>
                <a:cxn ang="T11">
                  <a:pos x="T2" y="T3"/>
                </a:cxn>
                <a:cxn ang="T12">
                  <a:pos x="T4" y="T5"/>
                </a:cxn>
                <a:cxn ang="T13">
                  <a:pos x="T6" y="T7"/>
                </a:cxn>
                <a:cxn ang="T14">
                  <a:pos x="T8" y="T9"/>
                </a:cxn>
              </a:cxnLst>
              <a:rect l="T15" t="T16" r="T17" b="T18"/>
              <a:pathLst>
                <a:path w="210" h="185">
                  <a:moveTo>
                    <a:pt x="0" y="0"/>
                  </a:moveTo>
                  <a:cubicBezTo>
                    <a:pt x="5" y="121"/>
                    <a:pt x="76" y="185"/>
                    <a:pt x="87" y="180"/>
                  </a:cubicBezTo>
                  <a:cubicBezTo>
                    <a:pt x="114" y="182"/>
                    <a:pt x="123" y="154"/>
                    <a:pt x="210" y="153"/>
                  </a:cubicBezTo>
                  <a:cubicBezTo>
                    <a:pt x="170" y="122"/>
                    <a:pt x="111" y="55"/>
                    <a:pt x="101" y="32"/>
                  </a:cubicBezTo>
                  <a:cubicBezTo>
                    <a:pt x="81" y="29"/>
                    <a:pt x="53" y="29"/>
                    <a:pt x="0" y="0"/>
                  </a:cubicBezTo>
                  <a:close/>
                </a:path>
              </a:pathLst>
            </a:custGeom>
            <a:grpFill/>
            <a:ln w="3175">
              <a:noFill/>
              <a:round/>
              <a:headEnd/>
              <a:tailEnd/>
            </a:ln>
          </p:spPr>
          <p:txBody>
            <a:bodyPr/>
            <a:lstStyle/>
            <a:p>
              <a:endParaRPr lang="fr-BE" sz="1200">
                <a:solidFill>
                  <a:srgbClr val="1F497D"/>
                </a:solidFill>
              </a:endParaRPr>
            </a:p>
          </p:txBody>
        </p:sp>
        <p:sp>
          <p:nvSpPr>
            <p:cNvPr id="47" name="Freeform 20">
              <a:extLst>
                <a:ext uri="{FF2B5EF4-FFF2-40B4-BE49-F238E27FC236}">
                  <a16:creationId xmlns:a16="http://schemas.microsoft.com/office/drawing/2014/main" id="{211096D5-15B2-4964-AC1F-88A4A81C579E}"/>
                </a:ext>
              </a:extLst>
            </p:cNvPr>
            <p:cNvSpPr>
              <a:spLocks/>
            </p:cNvSpPr>
            <p:nvPr/>
          </p:nvSpPr>
          <p:spPr bwMode="auto">
            <a:xfrm>
              <a:off x="1403648" y="-1513447"/>
              <a:ext cx="344934" cy="111752"/>
            </a:xfrm>
            <a:custGeom>
              <a:avLst/>
              <a:gdLst>
                <a:gd name="T0" fmla="*/ 2147483647 w 498"/>
                <a:gd name="T1" fmla="*/ 2147483647 h 161"/>
                <a:gd name="T2" fmla="*/ 2147483647 w 498"/>
                <a:gd name="T3" fmla="*/ 2147483647 h 161"/>
                <a:gd name="T4" fmla="*/ 2147483647 w 498"/>
                <a:gd name="T5" fmla="*/ 2147483647 h 161"/>
                <a:gd name="T6" fmla="*/ 2147483647 w 498"/>
                <a:gd name="T7" fmla="*/ 2147483647 h 161"/>
                <a:gd name="T8" fmla="*/ 2147483647 w 498"/>
                <a:gd name="T9" fmla="*/ 2147483647 h 161"/>
                <a:gd name="T10" fmla="*/ 2147483647 w 498"/>
                <a:gd name="T11" fmla="*/ 2147483647 h 161"/>
                <a:gd name="T12" fmla="*/ 2147483647 w 498"/>
                <a:gd name="T13" fmla="*/ 2147483647 h 161"/>
                <a:gd name="T14" fmla="*/ 2147483647 w 498"/>
                <a:gd name="T15" fmla="*/ 2147483647 h 161"/>
                <a:gd name="T16" fmla="*/ 2147483647 w 498"/>
                <a:gd name="T17" fmla="*/ 2147483647 h 161"/>
                <a:gd name="T18" fmla="*/ 2147483647 w 498"/>
                <a:gd name="T19" fmla="*/ 2147483647 h 161"/>
                <a:gd name="T20" fmla="*/ 2147483647 w 498"/>
                <a:gd name="T21" fmla="*/ 2147483647 h 161"/>
                <a:gd name="T22" fmla="*/ 2147483647 w 498"/>
                <a:gd name="T23" fmla="*/ 2147483647 h 161"/>
                <a:gd name="T24" fmla="*/ 2147483647 w 498"/>
                <a:gd name="T25" fmla="*/ 2147483647 h 161"/>
                <a:gd name="T26" fmla="*/ 2147483647 w 498"/>
                <a:gd name="T27" fmla="*/ 2147483647 h 161"/>
                <a:gd name="T28" fmla="*/ 2147483647 w 498"/>
                <a:gd name="T29" fmla="*/ 2147483647 h 161"/>
                <a:gd name="T30" fmla="*/ 2147483647 w 498"/>
                <a:gd name="T31" fmla="*/ 2147483647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8"/>
                <a:gd name="T49" fmla="*/ 0 h 161"/>
                <a:gd name="T50" fmla="*/ 498 w 498"/>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8" h="161">
                  <a:moveTo>
                    <a:pt x="6" y="91"/>
                  </a:moveTo>
                  <a:cubicBezTo>
                    <a:pt x="0" y="55"/>
                    <a:pt x="15" y="39"/>
                    <a:pt x="92" y="30"/>
                  </a:cubicBezTo>
                  <a:cubicBezTo>
                    <a:pt x="158" y="11"/>
                    <a:pt x="144" y="5"/>
                    <a:pt x="185" y="3"/>
                  </a:cubicBezTo>
                  <a:cubicBezTo>
                    <a:pt x="232" y="0"/>
                    <a:pt x="253" y="49"/>
                    <a:pt x="457" y="77"/>
                  </a:cubicBezTo>
                  <a:cubicBezTo>
                    <a:pt x="458" y="99"/>
                    <a:pt x="470" y="125"/>
                    <a:pt x="498" y="161"/>
                  </a:cubicBezTo>
                  <a:cubicBezTo>
                    <a:pt x="430" y="146"/>
                    <a:pt x="395" y="119"/>
                    <a:pt x="358" y="109"/>
                  </a:cubicBezTo>
                  <a:cubicBezTo>
                    <a:pt x="340" y="107"/>
                    <a:pt x="347" y="139"/>
                    <a:pt x="330" y="148"/>
                  </a:cubicBezTo>
                  <a:cubicBezTo>
                    <a:pt x="321" y="131"/>
                    <a:pt x="332" y="92"/>
                    <a:pt x="319" y="89"/>
                  </a:cubicBezTo>
                  <a:cubicBezTo>
                    <a:pt x="243" y="66"/>
                    <a:pt x="243" y="66"/>
                    <a:pt x="243" y="66"/>
                  </a:cubicBezTo>
                  <a:cubicBezTo>
                    <a:pt x="237" y="100"/>
                    <a:pt x="253" y="120"/>
                    <a:pt x="270" y="157"/>
                  </a:cubicBezTo>
                  <a:cubicBezTo>
                    <a:pt x="228" y="154"/>
                    <a:pt x="217" y="119"/>
                    <a:pt x="221" y="64"/>
                  </a:cubicBezTo>
                  <a:cubicBezTo>
                    <a:pt x="185" y="67"/>
                    <a:pt x="164" y="65"/>
                    <a:pt x="165" y="68"/>
                  </a:cubicBezTo>
                  <a:cubicBezTo>
                    <a:pt x="154" y="76"/>
                    <a:pt x="108" y="144"/>
                    <a:pt x="116" y="159"/>
                  </a:cubicBezTo>
                  <a:cubicBezTo>
                    <a:pt x="95" y="153"/>
                    <a:pt x="88" y="143"/>
                    <a:pt x="87" y="122"/>
                  </a:cubicBezTo>
                  <a:cubicBezTo>
                    <a:pt x="85" y="113"/>
                    <a:pt x="111" y="95"/>
                    <a:pt x="131" y="65"/>
                  </a:cubicBezTo>
                  <a:cubicBezTo>
                    <a:pt x="88" y="60"/>
                    <a:pt x="49" y="74"/>
                    <a:pt x="6" y="91"/>
                  </a:cubicBezTo>
                  <a:close/>
                </a:path>
              </a:pathLst>
            </a:custGeom>
            <a:grpFill/>
            <a:ln w="3175">
              <a:noFill/>
              <a:round/>
              <a:headEnd/>
              <a:tailEnd/>
            </a:ln>
          </p:spPr>
          <p:txBody>
            <a:bodyPr/>
            <a:lstStyle/>
            <a:p>
              <a:endParaRPr lang="fr-BE" sz="1200">
                <a:solidFill>
                  <a:srgbClr val="1F497D"/>
                </a:solidFill>
              </a:endParaRPr>
            </a:p>
          </p:txBody>
        </p:sp>
        <p:sp>
          <p:nvSpPr>
            <p:cNvPr id="48" name="Freeform 21">
              <a:extLst>
                <a:ext uri="{FF2B5EF4-FFF2-40B4-BE49-F238E27FC236}">
                  <a16:creationId xmlns:a16="http://schemas.microsoft.com/office/drawing/2014/main" id="{3F5FB005-60C5-4302-9A3F-EB896FAD6332}"/>
                </a:ext>
              </a:extLst>
            </p:cNvPr>
            <p:cNvSpPr>
              <a:spLocks/>
            </p:cNvSpPr>
            <p:nvPr/>
          </p:nvSpPr>
          <p:spPr bwMode="auto">
            <a:xfrm>
              <a:off x="1811644" y="-1476783"/>
              <a:ext cx="241102" cy="167774"/>
            </a:xfrm>
            <a:custGeom>
              <a:avLst/>
              <a:gdLst>
                <a:gd name="T0" fmla="*/ 0 w 348"/>
                <a:gd name="T1" fmla="*/ 0 h 242"/>
                <a:gd name="T2" fmla="*/ 2147483647 w 348"/>
                <a:gd name="T3" fmla="*/ 2147483647 h 242"/>
                <a:gd name="T4" fmla="*/ 2147483647 w 348"/>
                <a:gd name="T5" fmla="*/ 2147483647 h 242"/>
                <a:gd name="T6" fmla="*/ 2147483647 w 348"/>
                <a:gd name="T7" fmla="*/ 2147483647 h 242"/>
                <a:gd name="T8" fmla="*/ 2147483647 w 348"/>
                <a:gd name="T9" fmla="*/ 2147483647 h 242"/>
                <a:gd name="T10" fmla="*/ 2147483647 w 348"/>
                <a:gd name="T11" fmla="*/ 2147483647 h 242"/>
                <a:gd name="T12" fmla="*/ 2147483647 w 348"/>
                <a:gd name="T13" fmla="*/ 2147483647 h 242"/>
                <a:gd name="T14" fmla="*/ 2147483647 w 348"/>
                <a:gd name="T15" fmla="*/ 2147483647 h 242"/>
                <a:gd name="T16" fmla="*/ 2147483647 w 348"/>
                <a:gd name="T17" fmla="*/ 2147483647 h 242"/>
                <a:gd name="T18" fmla="*/ 2147483647 w 348"/>
                <a:gd name="T19" fmla="*/ 2147483647 h 242"/>
                <a:gd name="T20" fmla="*/ 0 w 348"/>
                <a:gd name="T21" fmla="*/ 0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8"/>
                <a:gd name="T34" fmla="*/ 0 h 242"/>
                <a:gd name="T35" fmla="*/ 348 w 348"/>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8" h="242">
                  <a:moveTo>
                    <a:pt x="0" y="0"/>
                  </a:moveTo>
                  <a:cubicBezTo>
                    <a:pt x="112" y="145"/>
                    <a:pt x="187" y="157"/>
                    <a:pt x="218" y="204"/>
                  </a:cubicBezTo>
                  <a:cubicBezTo>
                    <a:pt x="230" y="223"/>
                    <a:pt x="245" y="238"/>
                    <a:pt x="254" y="240"/>
                  </a:cubicBezTo>
                  <a:cubicBezTo>
                    <a:pt x="279" y="242"/>
                    <a:pt x="313" y="241"/>
                    <a:pt x="329" y="239"/>
                  </a:cubicBezTo>
                  <a:cubicBezTo>
                    <a:pt x="348" y="214"/>
                    <a:pt x="327" y="197"/>
                    <a:pt x="323" y="178"/>
                  </a:cubicBezTo>
                  <a:cubicBezTo>
                    <a:pt x="322" y="147"/>
                    <a:pt x="337" y="132"/>
                    <a:pt x="331" y="107"/>
                  </a:cubicBezTo>
                  <a:cubicBezTo>
                    <a:pt x="313" y="119"/>
                    <a:pt x="295" y="134"/>
                    <a:pt x="267" y="131"/>
                  </a:cubicBezTo>
                  <a:cubicBezTo>
                    <a:pt x="271" y="102"/>
                    <a:pt x="296" y="103"/>
                    <a:pt x="290" y="74"/>
                  </a:cubicBezTo>
                  <a:cubicBezTo>
                    <a:pt x="313" y="48"/>
                    <a:pt x="307" y="34"/>
                    <a:pt x="308" y="23"/>
                  </a:cubicBezTo>
                  <a:cubicBezTo>
                    <a:pt x="179" y="38"/>
                    <a:pt x="131" y="2"/>
                    <a:pt x="106" y="5"/>
                  </a:cubicBezTo>
                  <a:cubicBezTo>
                    <a:pt x="88" y="6"/>
                    <a:pt x="44" y="11"/>
                    <a:pt x="0" y="0"/>
                  </a:cubicBezTo>
                  <a:close/>
                </a:path>
              </a:pathLst>
            </a:custGeom>
            <a:grpFill/>
            <a:ln w="3175">
              <a:noFill/>
              <a:round/>
              <a:headEnd/>
              <a:tailEnd/>
            </a:ln>
          </p:spPr>
          <p:txBody>
            <a:bodyPr/>
            <a:lstStyle/>
            <a:p>
              <a:endParaRPr lang="fr-BE" sz="1200">
                <a:solidFill>
                  <a:srgbClr val="1F497D"/>
                </a:solidFill>
              </a:endParaRPr>
            </a:p>
          </p:txBody>
        </p:sp>
        <p:sp>
          <p:nvSpPr>
            <p:cNvPr id="49" name="Freeform 22">
              <a:extLst>
                <a:ext uri="{FF2B5EF4-FFF2-40B4-BE49-F238E27FC236}">
                  <a16:creationId xmlns:a16="http://schemas.microsoft.com/office/drawing/2014/main" id="{FE3E5F6B-55EB-4F34-B750-63DD594B38F9}"/>
                </a:ext>
              </a:extLst>
            </p:cNvPr>
            <p:cNvSpPr>
              <a:spLocks/>
            </p:cNvSpPr>
            <p:nvPr/>
          </p:nvSpPr>
          <p:spPr bwMode="auto">
            <a:xfrm>
              <a:off x="1733917" y="-1320742"/>
              <a:ext cx="284219" cy="258408"/>
            </a:xfrm>
            <a:custGeom>
              <a:avLst/>
              <a:gdLst>
                <a:gd name="T0" fmla="*/ 2147483647 w 410"/>
                <a:gd name="T1" fmla="*/ 0 h 373"/>
                <a:gd name="T2" fmla="*/ 2147483647 w 410"/>
                <a:gd name="T3" fmla="*/ 2147483647 h 373"/>
                <a:gd name="T4" fmla="*/ 2147483647 w 410"/>
                <a:gd name="T5" fmla="*/ 2147483647 h 373"/>
                <a:gd name="T6" fmla="*/ 0 w 410"/>
                <a:gd name="T7" fmla="*/ 2147483647 h 373"/>
                <a:gd name="T8" fmla="*/ 2147483647 w 410"/>
                <a:gd name="T9" fmla="*/ 2147483647 h 373"/>
                <a:gd name="T10" fmla="*/ 2147483647 w 410"/>
                <a:gd name="T11" fmla="*/ 2147483647 h 373"/>
                <a:gd name="T12" fmla="*/ 2147483647 w 410"/>
                <a:gd name="T13" fmla="*/ 2147483647 h 373"/>
                <a:gd name="T14" fmla="*/ 2147483647 w 410"/>
                <a:gd name="T15" fmla="*/ 2147483647 h 373"/>
                <a:gd name="T16" fmla="*/ 2147483647 w 410"/>
                <a:gd name="T17" fmla="*/ 2147483647 h 373"/>
                <a:gd name="T18" fmla="*/ 2147483647 w 410"/>
                <a:gd name="T19" fmla="*/ 2147483647 h 373"/>
                <a:gd name="T20" fmla="*/ 2147483647 w 410"/>
                <a:gd name="T21" fmla="*/ 2147483647 h 373"/>
                <a:gd name="T22" fmla="*/ 2147483647 w 410"/>
                <a:gd name="T23" fmla="*/ 2147483647 h 373"/>
                <a:gd name="T24" fmla="*/ 2147483647 w 410"/>
                <a:gd name="T25" fmla="*/ 2147483647 h 373"/>
                <a:gd name="T26" fmla="*/ 2147483647 w 410"/>
                <a:gd name="T27" fmla="*/ 2147483647 h 373"/>
                <a:gd name="T28" fmla="*/ 2147483647 w 410"/>
                <a:gd name="T29" fmla="*/ 2147483647 h 373"/>
                <a:gd name="T30" fmla="*/ 2147483647 w 410"/>
                <a:gd name="T31" fmla="*/ 2147483647 h 373"/>
                <a:gd name="T32" fmla="*/ 2147483647 w 410"/>
                <a:gd name="T33" fmla="*/ 2147483647 h 373"/>
                <a:gd name="T34" fmla="*/ 2147483647 w 410"/>
                <a:gd name="T35" fmla="*/ 2147483647 h 373"/>
                <a:gd name="T36" fmla="*/ 2147483647 w 410"/>
                <a:gd name="T37" fmla="*/ 2147483647 h 373"/>
                <a:gd name="T38" fmla="*/ 2147483647 w 410"/>
                <a:gd name="T39" fmla="*/ 2147483647 h 373"/>
                <a:gd name="T40" fmla="*/ 2147483647 w 410"/>
                <a:gd name="T41" fmla="*/ 0 h 3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0"/>
                <a:gd name="T64" fmla="*/ 0 h 373"/>
                <a:gd name="T65" fmla="*/ 410 w 410"/>
                <a:gd name="T66" fmla="*/ 373 h 3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0" h="373">
                  <a:moveTo>
                    <a:pt x="320" y="0"/>
                  </a:moveTo>
                  <a:cubicBezTo>
                    <a:pt x="258" y="149"/>
                    <a:pt x="198" y="206"/>
                    <a:pt x="165" y="239"/>
                  </a:cubicBezTo>
                  <a:cubicBezTo>
                    <a:pt x="148" y="255"/>
                    <a:pt x="89" y="240"/>
                    <a:pt x="58" y="242"/>
                  </a:cubicBezTo>
                  <a:cubicBezTo>
                    <a:pt x="2" y="245"/>
                    <a:pt x="4" y="272"/>
                    <a:pt x="0" y="293"/>
                  </a:cubicBezTo>
                  <a:cubicBezTo>
                    <a:pt x="32" y="289"/>
                    <a:pt x="40" y="271"/>
                    <a:pt x="62" y="272"/>
                  </a:cubicBezTo>
                  <a:cubicBezTo>
                    <a:pt x="92" y="276"/>
                    <a:pt x="107" y="274"/>
                    <a:pt x="130" y="276"/>
                  </a:cubicBezTo>
                  <a:cubicBezTo>
                    <a:pt x="147" y="271"/>
                    <a:pt x="155" y="273"/>
                    <a:pt x="167" y="271"/>
                  </a:cubicBezTo>
                  <a:cubicBezTo>
                    <a:pt x="166" y="286"/>
                    <a:pt x="118" y="310"/>
                    <a:pt x="93" y="330"/>
                  </a:cubicBezTo>
                  <a:cubicBezTo>
                    <a:pt x="80" y="350"/>
                    <a:pt x="91" y="367"/>
                    <a:pt x="97" y="373"/>
                  </a:cubicBezTo>
                  <a:cubicBezTo>
                    <a:pt x="111" y="362"/>
                    <a:pt x="113" y="363"/>
                    <a:pt x="128" y="358"/>
                  </a:cubicBezTo>
                  <a:cubicBezTo>
                    <a:pt x="129" y="323"/>
                    <a:pt x="162" y="322"/>
                    <a:pt x="185" y="292"/>
                  </a:cubicBezTo>
                  <a:cubicBezTo>
                    <a:pt x="214" y="309"/>
                    <a:pt x="236" y="296"/>
                    <a:pt x="254" y="282"/>
                  </a:cubicBezTo>
                  <a:cubicBezTo>
                    <a:pt x="268" y="290"/>
                    <a:pt x="282" y="331"/>
                    <a:pt x="321" y="359"/>
                  </a:cubicBezTo>
                  <a:cubicBezTo>
                    <a:pt x="331" y="342"/>
                    <a:pt x="327" y="337"/>
                    <a:pt x="327" y="326"/>
                  </a:cubicBezTo>
                  <a:cubicBezTo>
                    <a:pt x="305" y="312"/>
                    <a:pt x="281" y="288"/>
                    <a:pt x="269" y="256"/>
                  </a:cubicBezTo>
                  <a:cubicBezTo>
                    <a:pt x="258" y="209"/>
                    <a:pt x="280" y="183"/>
                    <a:pt x="292" y="167"/>
                  </a:cubicBezTo>
                  <a:cubicBezTo>
                    <a:pt x="316" y="189"/>
                    <a:pt x="326" y="198"/>
                    <a:pt x="363" y="190"/>
                  </a:cubicBezTo>
                  <a:cubicBezTo>
                    <a:pt x="332" y="174"/>
                    <a:pt x="316" y="167"/>
                    <a:pt x="308" y="148"/>
                  </a:cubicBezTo>
                  <a:cubicBezTo>
                    <a:pt x="322" y="130"/>
                    <a:pt x="358" y="88"/>
                    <a:pt x="410" y="40"/>
                  </a:cubicBezTo>
                  <a:cubicBezTo>
                    <a:pt x="385" y="36"/>
                    <a:pt x="361" y="37"/>
                    <a:pt x="350" y="31"/>
                  </a:cubicBezTo>
                  <a:cubicBezTo>
                    <a:pt x="338" y="26"/>
                    <a:pt x="330" y="10"/>
                    <a:pt x="320" y="0"/>
                  </a:cubicBezTo>
                  <a:close/>
                </a:path>
              </a:pathLst>
            </a:custGeom>
            <a:grpFill/>
            <a:ln w="3175">
              <a:noFill/>
              <a:round/>
              <a:headEnd/>
              <a:tailEnd/>
            </a:ln>
          </p:spPr>
          <p:txBody>
            <a:bodyPr/>
            <a:lstStyle/>
            <a:p>
              <a:endParaRPr lang="fr-BE" sz="1200">
                <a:solidFill>
                  <a:srgbClr val="1F497D"/>
                </a:solidFill>
              </a:endParaRPr>
            </a:p>
          </p:txBody>
        </p:sp>
        <p:sp>
          <p:nvSpPr>
            <p:cNvPr id="50" name="Freeform 23">
              <a:extLst>
                <a:ext uri="{FF2B5EF4-FFF2-40B4-BE49-F238E27FC236}">
                  <a16:creationId xmlns:a16="http://schemas.microsoft.com/office/drawing/2014/main" id="{BD9C34F0-17BC-491B-B601-9504E1CF3FDC}"/>
                </a:ext>
              </a:extLst>
            </p:cNvPr>
            <p:cNvSpPr>
              <a:spLocks/>
            </p:cNvSpPr>
            <p:nvPr/>
          </p:nvSpPr>
          <p:spPr bwMode="auto">
            <a:xfrm>
              <a:off x="1691680" y="-2092738"/>
              <a:ext cx="48690" cy="28451"/>
            </a:xfrm>
            <a:custGeom>
              <a:avLst/>
              <a:gdLst>
                <a:gd name="T0" fmla="*/ 0 w 70"/>
                <a:gd name="T1" fmla="*/ 2147483647 h 41"/>
                <a:gd name="T2" fmla="*/ 2147483647 w 70"/>
                <a:gd name="T3" fmla="*/ 0 h 41"/>
                <a:gd name="T4" fmla="*/ 2147483647 w 70"/>
                <a:gd name="T5" fmla="*/ 2147483647 h 41"/>
                <a:gd name="T6" fmla="*/ 0 w 70"/>
                <a:gd name="T7" fmla="*/ 2147483647 h 41"/>
                <a:gd name="T8" fmla="*/ 0 60000 65536"/>
                <a:gd name="T9" fmla="*/ 0 60000 65536"/>
                <a:gd name="T10" fmla="*/ 0 60000 65536"/>
                <a:gd name="T11" fmla="*/ 0 60000 65536"/>
                <a:gd name="T12" fmla="*/ 0 w 70"/>
                <a:gd name="T13" fmla="*/ 0 h 41"/>
                <a:gd name="T14" fmla="*/ 70 w 70"/>
                <a:gd name="T15" fmla="*/ 41 h 41"/>
              </a:gdLst>
              <a:ahLst/>
              <a:cxnLst>
                <a:cxn ang="T8">
                  <a:pos x="T0" y="T1"/>
                </a:cxn>
                <a:cxn ang="T9">
                  <a:pos x="T2" y="T3"/>
                </a:cxn>
                <a:cxn ang="T10">
                  <a:pos x="T4" y="T5"/>
                </a:cxn>
                <a:cxn ang="T11">
                  <a:pos x="T6" y="T7"/>
                </a:cxn>
              </a:cxnLst>
              <a:rect l="T12" t="T13" r="T14" b="T15"/>
              <a:pathLst>
                <a:path w="70" h="41">
                  <a:moveTo>
                    <a:pt x="0" y="41"/>
                  </a:moveTo>
                  <a:cubicBezTo>
                    <a:pt x="4" y="28"/>
                    <a:pt x="26" y="15"/>
                    <a:pt x="52" y="0"/>
                  </a:cubicBezTo>
                  <a:cubicBezTo>
                    <a:pt x="61" y="9"/>
                    <a:pt x="62" y="15"/>
                    <a:pt x="70" y="22"/>
                  </a:cubicBezTo>
                  <a:cubicBezTo>
                    <a:pt x="46" y="28"/>
                    <a:pt x="24" y="35"/>
                    <a:pt x="0" y="41"/>
                  </a:cubicBezTo>
                  <a:close/>
                </a:path>
              </a:pathLst>
            </a:custGeom>
            <a:grpFill/>
            <a:ln w="3175">
              <a:noFill/>
              <a:round/>
              <a:headEnd/>
              <a:tailEnd/>
            </a:ln>
          </p:spPr>
          <p:txBody>
            <a:bodyPr/>
            <a:lstStyle/>
            <a:p>
              <a:endParaRPr lang="fr-BE" sz="1200">
                <a:solidFill>
                  <a:srgbClr val="1F497D"/>
                </a:solidFill>
              </a:endParaRPr>
            </a:p>
          </p:txBody>
        </p:sp>
        <p:sp>
          <p:nvSpPr>
            <p:cNvPr id="51" name="Freeform 24">
              <a:extLst>
                <a:ext uri="{FF2B5EF4-FFF2-40B4-BE49-F238E27FC236}">
                  <a16:creationId xmlns:a16="http://schemas.microsoft.com/office/drawing/2014/main" id="{81A26351-6419-479E-96EE-C665F6BE6B12}"/>
                </a:ext>
              </a:extLst>
            </p:cNvPr>
            <p:cNvSpPr>
              <a:spLocks/>
            </p:cNvSpPr>
            <p:nvPr/>
          </p:nvSpPr>
          <p:spPr bwMode="auto">
            <a:xfrm>
              <a:off x="1694613" y="-2071912"/>
              <a:ext cx="70688" cy="26398"/>
            </a:xfrm>
            <a:custGeom>
              <a:avLst/>
              <a:gdLst>
                <a:gd name="T0" fmla="*/ 0 w 102"/>
                <a:gd name="T1" fmla="*/ 2147483647 h 38"/>
                <a:gd name="T2" fmla="*/ 2147483647 w 102"/>
                <a:gd name="T3" fmla="*/ 0 h 38"/>
                <a:gd name="T4" fmla="*/ 2147483647 w 102"/>
                <a:gd name="T5" fmla="*/ 2147483647 h 38"/>
                <a:gd name="T6" fmla="*/ 2147483647 w 102"/>
                <a:gd name="T7" fmla="*/ 2147483647 h 38"/>
                <a:gd name="T8" fmla="*/ 2147483647 w 102"/>
                <a:gd name="T9" fmla="*/ 2147483647 h 38"/>
                <a:gd name="T10" fmla="*/ 0 w 102"/>
                <a:gd name="T11" fmla="*/ 2147483647 h 38"/>
                <a:gd name="T12" fmla="*/ 0 60000 65536"/>
                <a:gd name="T13" fmla="*/ 0 60000 65536"/>
                <a:gd name="T14" fmla="*/ 0 60000 65536"/>
                <a:gd name="T15" fmla="*/ 0 60000 65536"/>
                <a:gd name="T16" fmla="*/ 0 60000 65536"/>
                <a:gd name="T17" fmla="*/ 0 60000 65536"/>
                <a:gd name="T18" fmla="*/ 0 w 102"/>
                <a:gd name="T19" fmla="*/ 0 h 38"/>
                <a:gd name="T20" fmla="*/ 102 w 102"/>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102" h="38">
                  <a:moveTo>
                    <a:pt x="0" y="20"/>
                  </a:moveTo>
                  <a:cubicBezTo>
                    <a:pt x="26" y="13"/>
                    <a:pt x="51" y="9"/>
                    <a:pt x="73" y="0"/>
                  </a:cubicBezTo>
                  <a:cubicBezTo>
                    <a:pt x="83" y="11"/>
                    <a:pt x="89" y="22"/>
                    <a:pt x="102" y="30"/>
                  </a:cubicBezTo>
                  <a:cubicBezTo>
                    <a:pt x="93" y="33"/>
                    <a:pt x="86" y="36"/>
                    <a:pt x="76" y="38"/>
                  </a:cubicBezTo>
                  <a:cubicBezTo>
                    <a:pt x="73" y="38"/>
                    <a:pt x="65" y="36"/>
                    <a:pt x="64" y="25"/>
                  </a:cubicBezTo>
                  <a:cubicBezTo>
                    <a:pt x="36" y="27"/>
                    <a:pt x="3" y="22"/>
                    <a:pt x="0" y="20"/>
                  </a:cubicBezTo>
                  <a:close/>
                </a:path>
              </a:pathLst>
            </a:custGeom>
            <a:grpFill/>
            <a:ln w="3175">
              <a:noFill/>
              <a:round/>
              <a:headEnd/>
              <a:tailEnd/>
            </a:ln>
          </p:spPr>
          <p:txBody>
            <a:bodyPr/>
            <a:lstStyle/>
            <a:p>
              <a:endParaRPr lang="fr-BE" sz="1200">
                <a:solidFill>
                  <a:srgbClr val="1F497D"/>
                </a:solidFill>
              </a:endParaRPr>
            </a:p>
          </p:txBody>
        </p:sp>
        <p:sp>
          <p:nvSpPr>
            <p:cNvPr id="52" name="Freeform 25">
              <a:extLst>
                <a:ext uri="{FF2B5EF4-FFF2-40B4-BE49-F238E27FC236}">
                  <a16:creationId xmlns:a16="http://schemas.microsoft.com/office/drawing/2014/main" id="{F4DA6DA1-72BD-482C-91B1-A4ACF9C26166}"/>
                </a:ext>
              </a:extLst>
            </p:cNvPr>
            <p:cNvSpPr>
              <a:spLocks noEditPoints="1"/>
            </p:cNvSpPr>
            <p:nvPr/>
          </p:nvSpPr>
          <p:spPr bwMode="auto">
            <a:xfrm>
              <a:off x="1739490" y="-2129401"/>
              <a:ext cx="143429" cy="82421"/>
            </a:xfrm>
            <a:custGeom>
              <a:avLst/>
              <a:gdLst>
                <a:gd name="T0" fmla="*/ 2147483647 w 207"/>
                <a:gd name="T1" fmla="*/ 2147483647 h 119"/>
                <a:gd name="T2" fmla="*/ 2147483647 w 207"/>
                <a:gd name="T3" fmla="*/ 2147483647 h 119"/>
                <a:gd name="T4" fmla="*/ 0 w 207"/>
                <a:gd name="T5" fmla="*/ 2147483647 h 119"/>
                <a:gd name="T6" fmla="*/ 2147483647 w 207"/>
                <a:gd name="T7" fmla="*/ 2147483647 h 119"/>
                <a:gd name="T8" fmla="*/ 2147483647 w 207"/>
                <a:gd name="T9" fmla="*/ 2147483647 h 119"/>
                <a:gd name="T10" fmla="*/ 2147483647 w 207"/>
                <a:gd name="T11" fmla="*/ 2147483647 h 119"/>
                <a:gd name="T12" fmla="*/ 2147483647 w 207"/>
                <a:gd name="T13" fmla="*/ 2147483647 h 119"/>
                <a:gd name="T14" fmla="*/ 2147483647 w 207"/>
                <a:gd name="T15" fmla="*/ 2147483647 h 119"/>
                <a:gd name="T16" fmla="*/ 2147483647 w 207"/>
                <a:gd name="T17" fmla="*/ 2147483647 h 119"/>
                <a:gd name="T18" fmla="*/ 2147483647 w 207"/>
                <a:gd name="T19" fmla="*/ 2147483647 h 119"/>
                <a:gd name="T20" fmla="*/ 2147483647 w 207"/>
                <a:gd name="T21" fmla="*/ 2147483647 h 119"/>
                <a:gd name="T22" fmla="*/ 2147483647 w 207"/>
                <a:gd name="T23" fmla="*/ 2147483647 h 119"/>
                <a:gd name="T24" fmla="*/ 2147483647 w 207"/>
                <a:gd name="T25" fmla="*/ 2147483647 h 1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
                <a:gd name="T40" fmla="*/ 0 h 119"/>
                <a:gd name="T41" fmla="*/ 207 w 207"/>
                <a:gd name="T42" fmla="*/ 119 h 1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 h="119">
                  <a:moveTo>
                    <a:pt x="86" y="1"/>
                  </a:moveTo>
                  <a:cubicBezTo>
                    <a:pt x="78" y="0"/>
                    <a:pt x="68" y="3"/>
                    <a:pt x="53" y="10"/>
                  </a:cubicBezTo>
                  <a:cubicBezTo>
                    <a:pt x="37" y="19"/>
                    <a:pt x="15" y="39"/>
                    <a:pt x="0" y="47"/>
                  </a:cubicBezTo>
                  <a:cubicBezTo>
                    <a:pt x="11" y="63"/>
                    <a:pt x="37" y="97"/>
                    <a:pt x="50" y="107"/>
                  </a:cubicBezTo>
                  <a:cubicBezTo>
                    <a:pt x="66" y="84"/>
                    <a:pt x="89" y="71"/>
                    <a:pt x="100" y="58"/>
                  </a:cubicBezTo>
                  <a:cubicBezTo>
                    <a:pt x="115" y="48"/>
                    <a:pt x="133" y="67"/>
                    <a:pt x="145" y="75"/>
                  </a:cubicBezTo>
                  <a:cubicBezTo>
                    <a:pt x="178" y="97"/>
                    <a:pt x="190" y="109"/>
                    <a:pt x="207" y="119"/>
                  </a:cubicBezTo>
                  <a:cubicBezTo>
                    <a:pt x="205" y="67"/>
                    <a:pt x="180" y="13"/>
                    <a:pt x="129" y="13"/>
                  </a:cubicBezTo>
                  <a:cubicBezTo>
                    <a:pt x="107" y="13"/>
                    <a:pt x="102" y="1"/>
                    <a:pt x="86" y="1"/>
                  </a:cubicBezTo>
                  <a:close/>
                  <a:moveTo>
                    <a:pt x="54" y="31"/>
                  </a:moveTo>
                  <a:cubicBezTo>
                    <a:pt x="70" y="30"/>
                    <a:pt x="63" y="43"/>
                    <a:pt x="69" y="52"/>
                  </a:cubicBezTo>
                  <a:cubicBezTo>
                    <a:pt x="75" y="60"/>
                    <a:pt x="62" y="67"/>
                    <a:pt x="53" y="59"/>
                  </a:cubicBezTo>
                  <a:cubicBezTo>
                    <a:pt x="46" y="52"/>
                    <a:pt x="46" y="37"/>
                    <a:pt x="54" y="31"/>
                  </a:cubicBezTo>
                  <a:close/>
                </a:path>
              </a:pathLst>
            </a:custGeom>
            <a:grpFill/>
            <a:ln w="3175">
              <a:noFill/>
              <a:round/>
              <a:headEnd/>
              <a:tailEnd/>
            </a:ln>
          </p:spPr>
          <p:txBody>
            <a:bodyPr/>
            <a:lstStyle/>
            <a:p>
              <a:endParaRPr lang="fr-BE" sz="1200">
                <a:solidFill>
                  <a:srgbClr val="1F497D"/>
                </a:solidFill>
              </a:endParaRPr>
            </a:p>
          </p:txBody>
        </p:sp>
        <p:sp>
          <p:nvSpPr>
            <p:cNvPr id="53" name="Freeform 26">
              <a:extLst>
                <a:ext uri="{FF2B5EF4-FFF2-40B4-BE49-F238E27FC236}">
                  <a16:creationId xmlns:a16="http://schemas.microsoft.com/office/drawing/2014/main" id="{35FA3C73-80A2-448C-A02C-E7A7A1D8A010}"/>
                </a:ext>
              </a:extLst>
            </p:cNvPr>
            <p:cNvSpPr>
              <a:spLocks/>
            </p:cNvSpPr>
            <p:nvPr/>
          </p:nvSpPr>
          <p:spPr bwMode="auto">
            <a:xfrm>
              <a:off x="1695200" y="-2259632"/>
              <a:ext cx="223210" cy="162788"/>
            </a:xfrm>
            <a:custGeom>
              <a:avLst/>
              <a:gdLst>
                <a:gd name="T0" fmla="*/ 2147483647 w 322"/>
                <a:gd name="T1" fmla="*/ 2147483647 h 235"/>
                <a:gd name="T2" fmla="*/ 2147483647 w 322"/>
                <a:gd name="T3" fmla="*/ 2147483647 h 235"/>
                <a:gd name="T4" fmla="*/ 0 w 322"/>
                <a:gd name="T5" fmla="*/ 2147483647 h 235"/>
                <a:gd name="T6" fmla="*/ 2147483647 w 322"/>
                <a:gd name="T7" fmla="*/ 2147483647 h 235"/>
                <a:gd name="T8" fmla="*/ 2147483647 w 322"/>
                <a:gd name="T9" fmla="*/ 2147483647 h 235"/>
                <a:gd name="T10" fmla="*/ 2147483647 w 322"/>
                <a:gd name="T11" fmla="*/ 2147483647 h 235"/>
                <a:gd name="T12" fmla="*/ 2147483647 w 322"/>
                <a:gd name="T13" fmla="*/ 2147483647 h 235"/>
                <a:gd name="T14" fmla="*/ 2147483647 w 322"/>
                <a:gd name="T15" fmla="*/ 2147483647 h 235"/>
                <a:gd name="T16" fmla="*/ 2147483647 w 322"/>
                <a:gd name="T17" fmla="*/ 2147483647 h 235"/>
                <a:gd name="T18" fmla="*/ 2147483647 w 322"/>
                <a:gd name="T19" fmla="*/ 2147483647 h 235"/>
                <a:gd name="T20" fmla="*/ 2147483647 w 322"/>
                <a:gd name="T21" fmla="*/ 2147483647 h 235"/>
                <a:gd name="T22" fmla="*/ 2147483647 w 322"/>
                <a:gd name="T23" fmla="*/ 2147483647 h 235"/>
                <a:gd name="T24" fmla="*/ 2147483647 w 322"/>
                <a:gd name="T25" fmla="*/ 2147483647 h 235"/>
                <a:gd name="T26" fmla="*/ 2147483647 w 322"/>
                <a:gd name="T27" fmla="*/ 2147483647 h 235"/>
                <a:gd name="T28" fmla="*/ 2147483647 w 322"/>
                <a:gd name="T29" fmla="*/ 2147483647 h 235"/>
                <a:gd name="T30" fmla="*/ 2147483647 w 322"/>
                <a:gd name="T31" fmla="*/ 2147483647 h 235"/>
                <a:gd name="T32" fmla="*/ 2147483647 w 322"/>
                <a:gd name="T33" fmla="*/ 2147483647 h 235"/>
                <a:gd name="T34" fmla="*/ 2147483647 w 322"/>
                <a:gd name="T35" fmla="*/ 2147483647 h 2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2"/>
                <a:gd name="T55" fmla="*/ 0 h 235"/>
                <a:gd name="T56" fmla="*/ 322 w 322"/>
                <a:gd name="T57" fmla="*/ 235 h 2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2" h="235">
                  <a:moveTo>
                    <a:pt x="51" y="227"/>
                  </a:moveTo>
                  <a:cubicBezTo>
                    <a:pt x="35" y="234"/>
                    <a:pt x="23" y="235"/>
                    <a:pt x="16" y="230"/>
                  </a:cubicBezTo>
                  <a:cubicBezTo>
                    <a:pt x="8" y="221"/>
                    <a:pt x="3" y="214"/>
                    <a:pt x="0" y="189"/>
                  </a:cubicBezTo>
                  <a:cubicBezTo>
                    <a:pt x="9" y="158"/>
                    <a:pt x="31" y="136"/>
                    <a:pt x="57" y="99"/>
                  </a:cubicBezTo>
                  <a:cubicBezTo>
                    <a:pt x="62" y="95"/>
                    <a:pt x="74" y="111"/>
                    <a:pt x="89" y="120"/>
                  </a:cubicBezTo>
                  <a:cubicBezTo>
                    <a:pt x="85" y="92"/>
                    <a:pt x="88" y="84"/>
                    <a:pt x="95" y="73"/>
                  </a:cubicBezTo>
                  <a:cubicBezTo>
                    <a:pt x="104" y="57"/>
                    <a:pt x="124" y="27"/>
                    <a:pt x="129" y="32"/>
                  </a:cubicBezTo>
                  <a:cubicBezTo>
                    <a:pt x="138" y="47"/>
                    <a:pt x="128" y="81"/>
                    <a:pt x="138" y="79"/>
                  </a:cubicBezTo>
                  <a:cubicBezTo>
                    <a:pt x="159" y="80"/>
                    <a:pt x="156" y="15"/>
                    <a:pt x="200" y="3"/>
                  </a:cubicBezTo>
                  <a:cubicBezTo>
                    <a:pt x="210" y="0"/>
                    <a:pt x="189" y="60"/>
                    <a:pt x="202" y="60"/>
                  </a:cubicBezTo>
                  <a:cubicBezTo>
                    <a:pt x="232" y="66"/>
                    <a:pt x="239" y="0"/>
                    <a:pt x="267" y="9"/>
                  </a:cubicBezTo>
                  <a:cubicBezTo>
                    <a:pt x="291" y="11"/>
                    <a:pt x="321" y="69"/>
                    <a:pt x="321" y="85"/>
                  </a:cubicBezTo>
                  <a:cubicBezTo>
                    <a:pt x="322" y="122"/>
                    <a:pt x="302" y="159"/>
                    <a:pt x="285" y="166"/>
                  </a:cubicBezTo>
                  <a:cubicBezTo>
                    <a:pt x="254" y="182"/>
                    <a:pt x="227" y="194"/>
                    <a:pt x="184" y="187"/>
                  </a:cubicBezTo>
                  <a:cubicBezTo>
                    <a:pt x="188" y="161"/>
                    <a:pt x="136" y="173"/>
                    <a:pt x="127" y="179"/>
                  </a:cubicBezTo>
                  <a:cubicBezTo>
                    <a:pt x="113" y="185"/>
                    <a:pt x="109" y="189"/>
                    <a:pt x="96" y="197"/>
                  </a:cubicBezTo>
                  <a:cubicBezTo>
                    <a:pt x="91" y="192"/>
                    <a:pt x="85" y="173"/>
                    <a:pt x="80" y="180"/>
                  </a:cubicBezTo>
                  <a:cubicBezTo>
                    <a:pt x="78" y="204"/>
                    <a:pt x="70" y="216"/>
                    <a:pt x="51" y="227"/>
                  </a:cubicBezTo>
                  <a:close/>
                </a:path>
              </a:pathLst>
            </a:custGeom>
            <a:grpFill/>
            <a:ln w="3175">
              <a:noFill/>
              <a:round/>
              <a:headEnd/>
              <a:tailEnd/>
            </a:ln>
          </p:spPr>
          <p:txBody>
            <a:bodyPr/>
            <a:lstStyle/>
            <a:p>
              <a:endParaRPr lang="fr-BE" sz="1200">
                <a:solidFill>
                  <a:srgbClr val="1F497D"/>
                </a:solidFill>
              </a:endParaRPr>
            </a:p>
          </p:txBody>
        </p:sp>
        <p:sp>
          <p:nvSpPr>
            <p:cNvPr id="54" name="Freeform 27">
              <a:extLst>
                <a:ext uri="{FF2B5EF4-FFF2-40B4-BE49-F238E27FC236}">
                  <a16:creationId xmlns:a16="http://schemas.microsoft.com/office/drawing/2014/main" id="{163515AA-4537-4324-A994-85647A5A4159}"/>
                </a:ext>
              </a:extLst>
            </p:cNvPr>
            <p:cNvSpPr>
              <a:spLocks/>
            </p:cNvSpPr>
            <p:nvPr/>
          </p:nvSpPr>
          <p:spPr bwMode="auto">
            <a:xfrm>
              <a:off x="1782607" y="-1582082"/>
              <a:ext cx="252248" cy="115858"/>
            </a:xfrm>
            <a:custGeom>
              <a:avLst/>
              <a:gdLst>
                <a:gd name="T0" fmla="*/ 0 w 364"/>
                <a:gd name="T1" fmla="*/ 2147483647 h 167"/>
                <a:gd name="T2" fmla="*/ 2147483647 w 364"/>
                <a:gd name="T3" fmla="*/ 2147483647 h 167"/>
                <a:gd name="T4" fmla="*/ 2147483647 w 364"/>
                <a:gd name="T5" fmla="*/ 2147483647 h 167"/>
                <a:gd name="T6" fmla="*/ 2147483647 w 364"/>
                <a:gd name="T7" fmla="*/ 2147483647 h 167"/>
                <a:gd name="T8" fmla="*/ 2147483647 w 364"/>
                <a:gd name="T9" fmla="*/ 2147483647 h 167"/>
                <a:gd name="T10" fmla="*/ 2147483647 w 364"/>
                <a:gd name="T11" fmla="*/ 2147483647 h 167"/>
                <a:gd name="T12" fmla="*/ 2147483647 w 364"/>
                <a:gd name="T13" fmla="*/ 2147483647 h 167"/>
                <a:gd name="T14" fmla="*/ 2147483647 w 364"/>
                <a:gd name="T15" fmla="*/ 2147483647 h 167"/>
                <a:gd name="T16" fmla="*/ 2147483647 w 364"/>
                <a:gd name="T17" fmla="*/ 2147483647 h 167"/>
                <a:gd name="T18" fmla="*/ 2147483647 w 364"/>
                <a:gd name="T19" fmla="*/ 2147483647 h 167"/>
                <a:gd name="T20" fmla="*/ 2147483647 w 364"/>
                <a:gd name="T21" fmla="*/ 2147483647 h 167"/>
                <a:gd name="T22" fmla="*/ 2147483647 w 364"/>
                <a:gd name="T23" fmla="*/ 2147483647 h 167"/>
                <a:gd name="T24" fmla="*/ 2147483647 w 364"/>
                <a:gd name="T25" fmla="*/ 0 h 167"/>
                <a:gd name="T26" fmla="*/ 2147483647 w 364"/>
                <a:gd name="T27" fmla="*/ 2147483647 h 167"/>
                <a:gd name="T28" fmla="*/ 0 w 364"/>
                <a:gd name="T29" fmla="*/ 2147483647 h 1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4"/>
                <a:gd name="T46" fmla="*/ 0 h 167"/>
                <a:gd name="T47" fmla="*/ 364 w 364"/>
                <a:gd name="T48" fmla="*/ 167 h 1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4" h="167">
                  <a:moveTo>
                    <a:pt x="0" y="48"/>
                  </a:moveTo>
                  <a:cubicBezTo>
                    <a:pt x="24" y="59"/>
                    <a:pt x="84" y="94"/>
                    <a:pt x="145" y="85"/>
                  </a:cubicBezTo>
                  <a:cubicBezTo>
                    <a:pt x="135" y="94"/>
                    <a:pt x="127" y="98"/>
                    <a:pt x="117" y="107"/>
                  </a:cubicBezTo>
                  <a:cubicBezTo>
                    <a:pt x="149" y="142"/>
                    <a:pt x="176" y="139"/>
                    <a:pt x="215" y="154"/>
                  </a:cubicBezTo>
                  <a:cubicBezTo>
                    <a:pt x="265" y="167"/>
                    <a:pt x="345" y="160"/>
                    <a:pt x="358" y="162"/>
                  </a:cubicBezTo>
                  <a:cubicBezTo>
                    <a:pt x="353" y="127"/>
                    <a:pt x="364" y="137"/>
                    <a:pt x="357" y="41"/>
                  </a:cubicBezTo>
                  <a:cubicBezTo>
                    <a:pt x="340" y="76"/>
                    <a:pt x="339" y="112"/>
                    <a:pt x="295" y="130"/>
                  </a:cubicBezTo>
                  <a:cubicBezTo>
                    <a:pt x="292" y="120"/>
                    <a:pt x="293" y="112"/>
                    <a:pt x="296" y="92"/>
                  </a:cubicBezTo>
                  <a:cubicBezTo>
                    <a:pt x="279" y="104"/>
                    <a:pt x="272" y="133"/>
                    <a:pt x="212" y="134"/>
                  </a:cubicBezTo>
                  <a:cubicBezTo>
                    <a:pt x="221" y="114"/>
                    <a:pt x="229" y="98"/>
                    <a:pt x="248" y="79"/>
                  </a:cubicBezTo>
                  <a:cubicBezTo>
                    <a:pt x="230" y="62"/>
                    <a:pt x="187" y="80"/>
                    <a:pt x="142" y="53"/>
                  </a:cubicBezTo>
                  <a:cubicBezTo>
                    <a:pt x="192" y="56"/>
                    <a:pt x="230" y="49"/>
                    <a:pt x="262" y="44"/>
                  </a:cubicBezTo>
                  <a:cubicBezTo>
                    <a:pt x="260" y="27"/>
                    <a:pt x="262" y="16"/>
                    <a:pt x="255" y="0"/>
                  </a:cubicBezTo>
                  <a:cubicBezTo>
                    <a:pt x="228" y="21"/>
                    <a:pt x="205" y="12"/>
                    <a:pt x="170" y="4"/>
                  </a:cubicBezTo>
                  <a:cubicBezTo>
                    <a:pt x="70" y="56"/>
                    <a:pt x="39" y="46"/>
                    <a:pt x="0" y="48"/>
                  </a:cubicBezTo>
                  <a:close/>
                </a:path>
              </a:pathLst>
            </a:custGeom>
            <a:grpFill/>
            <a:ln w="3175">
              <a:noFill/>
              <a:round/>
              <a:headEnd/>
              <a:tailEnd/>
            </a:ln>
          </p:spPr>
          <p:txBody>
            <a:bodyPr/>
            <a:lstStyle/>
            <a:p>
              <a:endParaRPr lang="fr-BE" sz="1200">
                <a:solidFill>
                  <a:srgbClr val="1F497D"/>
                </a:solidFill>
              </a:endParaRPr>
            </a:p>
          </p:txBody>
        </p:sp>
        <p:sp>
          <p:nvSpPr>
            <p:cNvPr id="55" name="Freeform 28">
              <a:extLst>
                <a:ext uri="{FF2B5EF4-FFF2-40B4-BE49-F238E27FC236}">
                  <a16:creationId xmlns:a16="http://schemas.microsoft.com/office/drawing/2014/main" id="{1A82DF5C-8ECC-4272-B597-251634BA3E34}"/>
                </a:ext>
              </a:extLst>
            </p:cNvPr>
            <p:cNvSpPr>
              <a:spLocks/>
            </p:cNvSpPr>
            <p:nvPr/>
          </p:nvSpPr>
          <p:spPr bwMode="auto">
            <a:xfrm>
              <a:off x="1909317" y="-1641624"/>
              <a:ext cx="45757" cy="63062"/>
            </a:xfrm>
            <a:custGeom>
              <a:avLst/>
              <a:gdLst>
                <a:gd name="T0" fmla="*/ 0 w 66"/>
                <a:gd name="T1" fmla="*/ 2147483647 h 91"/>
                <a:gd name="T2" fmla="*/ 2147483647 w 66"/>
                <a:gd name="T3" fmla="*/ 0 h 91"/>
                <a:gd name="T4" fmla="*/ 2147483647 w 66"/>
                <a:gd name="T5" fmla="*/ 2147483647 h 91"/>
                <a:gd name="T6" fmla="*/ 0 w 66"/>
                <a:gd name="T7" fmla="*/ 2147483647 h 91"/>
                <a:gd name="T8" fmla="*/ 0 60000 65536"/>
                <a:gd name="T9" fmla="*/ 0 60000 65536"/>
                <a:gd name="T10" fmla="*/ 0 60000 65536"/>
                <a:gd name="T11" fmla="*/ 0 60000 65536"/>
                <a:gd name="T12" fmla="*/ 0 w 66"/>
                <a:gd name="T13" fmla="*/ 0 h 91"/>
                <a:gd name="T14" fmla="*/ 66 w 66"/>
                <a:gd name="T15" fmla="*/ 91 h 91"/>
              </a:gdLst>
              <a:ahLst/>
              <a:cxnLst>
                <a:cxn ang="T8">
                  <a:pos x="T0" y="T1"/>
                </a:cxn>
                <a:cxn ang="T9">
                  <a:pos x="T2" y="T3"/>
                </a:cxn>
                <a:cxn ang="T10">
                  <a:pos x="T4" y="T5"/>
                </a:cxn>
                <a:cxn ang="T11">
                  <a:pos x="T6" y="T7"/>
                </a:cxn>
              </a:cxnLst>
              <a:rect l="T12" t="T13" r="T14" b="T15"/>
              <a:pathLst>
                <a:path w="66" h="91">
                  <a:moveTo>
                    <a:pt x="0" y="76"/>
                  </a:moveTo>
                  <a:cubicBezTo>
                    <a:pt x="22" y="51"/>
                    <a:pt x="27" y="27"/>
                    <a:pt x="35" y="0"/>
                  </a:cubicBezTo>
                  <a:cubicBezTo>
                    <a:pt x="47" y="19"/>
                    <a:pt x="65" y="56"/>
                    <a:pt x="66" y="72"/>
                  </a:cubicBezTo>
                  <a:cubicBezTo>
                    <a:pt x="54" y="78"/>
                    <a:pt x="34" y="91"/>
                    <a:pt x="0" y="76"/>
                  </a:cubicBezTo>
                  <a:close/>
                </a:path>
              </a:pathLst>
            </a:custGeom>
            <a:grpFill/>
            <a:ln w="3175">
              <a:noFill/>
              <a:round/>
              <a:headEnd/>
              <a:tailEnd/>
            </a:ln>
          </p:spPr>
          <p:txBody>
            <a:bodyPr/>
            <a:lstStyle/>
            <a:p>
              <a:endParaRPr lang="fr-BE" sz="1200">
                <a:solidFill>
                  <a:srgbClr val="1F497D"/>
                </a:solidFill>
              </a:endParaRPr>
            </a:p>
          </p:txBody>
        </p:sp>
        <p:sp>
          <p:nvSpPr>
            <p:cNvPr id="56" name="Freeform 29">
              <a:extLst>
                <a:ext uri="{FF2B5EF4-FFF2-40B4-BE49-F238E27FC236}">
                  <a16:creationId xmlns:a16="http://schemas.microsoft.com/office/drawing/2014/main" id="{C6921839-559A-4D2A-805F-CAF88F40EE51}"/>
                </a:ext>
              </a:extLst>
            </p:cNvPr>
            <p:cNvSpPr>
              <a:spLocks/>
            </p:cNvSpPr>
            <p:nvPr/>
          </p:nvSpPr>
          <p:spPr bwMode="auto">
            <a:xfrm>
              <a:off x="1859454" y="-1789747"/>
              <a:ext cx="315897" cy="473698"/>
            </a:xfrm>
            <a:custGeom>
              <a:avLst/>
              <a:gdLst>
                <a:gd name="T0" fmla="*/ 0 w 456"/>
                <a:gd name="T1" fmla="*/ 0 h 684"/>
                <a:gd name="T2" fmla="*/ 2147483647 w 456"/>
                <a:gd name="T3" fmla="*/ 2147483647 h 684"/>
                <a:gd name="T4" fmla="*/ 2147483647 w 456"/>
                <a:gd name="T5" fmla="*/ 2147483647 h 684"/>
                <a:gd name="T6" fmla="*/ 2147483647 w 456"/>
                <a:gd name="T7" fmla="*/ 2147483647 h 684"/>
                <a:gd name="T8" fmla="*/ 2147483647 w 456"/>
                <a:gd name="T9" fmla="*/ 2147483647 h 684"/>
                <a:gd name="T10" fmla="*/ 2147483647 w 456"/>
                <a:gd name="T11" fmla="*/ 2147483647 h 684"/>
                <a:gd name="T12" fmla="*/ 2147483647 w 456"/>
                <a:gd name="T13" fmla="*/ 2147483647 h 684"/>
                <a:gd name="T14" fmla="*/ 2147483647 w 456"/>
                <a:gd name="T15" fmla="*/ 2147483647 h 684"/>
                <a:gd name="T16" fmla="*/ 2147483647 w 456"/>
                <a:gd name="T17" fmla="*/ 2147483647 h 684"/>
                <a:gd name="T18" fmla="*/ 2147483647 w 456"/>
                <a:gd name="T19" fmla="*/ 2147483647 h 684"/>
                <a:gd name="T20" fmla="*/ 2147483647 w 456"/>
                <a:gd name="T21" fmla="*/ 2147483647 h 684"/>
                <a:gd name="T22" fmla="*/ 2147483647 w 456"/>
                <a:gd name="T23" fmla="*/ 2147483647 h 684"/>
                <a:gd name="T24" fmla="*/ 2147483647 w 456"/>
                <a:gd name="T25" fmla="*/ 2147483647 h 684"/>
                <a:gd name="T26" fmla="*/ 2147483647 w 456"/>
                <a:gd name="T27" fmla="*/ 2147483647 h 684"/>
                <a:gd name="T28" fmla="*/ 2147483647 w 456"/>
                <a:gd name="T29" fmla="*/ 2147483647 h 684"/>
                <a:gd name="T30" fmla="*/ 2147483647 w 456"/>
                <a:gd name="T31" fmla="*/ 2147483647 h 684"/>
                <a:gd name="T32" fmla="*/ 2147483647 w 456"/>
                <a:gd name="T33" fmla="*/ 2147483647 h 684"/>
                <a:gd name="T34" fmla="*/ 2147483647 w 456"/>
                <a:gd name="T35" fmla="*/ 2147483647 h 684"/>
                <a:gd name="T36" fmla="*/ 2147483647 w 456"/>
                <a:gd name="T37" fmla="*/ 2147483647 h 684"/>
                <a:gd name="T38" fmla="*/ 2147483647 w 456"/>
                <a:gd name="T39" fmla="*/ 2147483647 h 684"/>
                <a:gd name="T40" fmla="*/ 2147483647 w 456"/>
                <a:gd name="T41" fmla="*/ 2147483647 h 684"/>
                <a:gd name="T42" fmla="*/ 0 w 456"/>
                <a:gd name="T43" fmla="*/ 0 h 6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6"/>
                <a:gd name="T67" fmla="*/ 0 h 684"/>
                <a:gd name="T68" fmla="*/ 456 w 456"/>
                <a:gd name="T69" fmla="*/ 684 h 6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6" h="684">
                  <a:moveTo>
                    <a:pt x="0" y="0"/>
                  </a:moveTo>
                  <a:cubicBezTo>
                    <a:pt x="77" y="58"/>
                    <a:pt x="96" y="94"/>
                    <a:pt x="102" y="112"/>
                  </a:cubicBezTo>
                  <a:cubicBezTo>
                    <a:pt x="112" y="142"/>
                    <a:pt x="111" y="168"/>
                    <a:pt x="110" y="188"/>
                  </a:cubicBezTo>
                  <a:cubicBezTo>
                    <a:pt x="135" y="215"/>
                    <a:pt x="160" y="266"/>
                    <a:pt x="165" y="299"/>
                  </a:cubicBezTo>
                  <a:cubicBezTo>
                    <a:pt x="175" y="380"/>
                    <a:pt x="132" y="404"/>
                    <a:pt x="128" y="417"/>
                  </a:cubicBezTo>
                  <a:cubicBezTo>
                    <a:pt x="147" y="413"/>
                    <a:pt x="174" y="384"/>
                    <a:pt x="198" y="367"/>
                  </a:cubicBezTo>
                  <a:cubicBezTo>
                    <a:pt x="200" y="380"/>
                    <a:pt x="196" y="393"/>
                    <a:pt x="195" y="406"/>
                  </a:cubicBezTo>
                  <a:cubicBezTo>
                    <a:pt x="208" y="398"/>
                    <a:pt x="238" y="327"/>
                    <a:pt x="243" y="311"/>
                  </a:cubicBezTo>
                  <a:cubicBezTo>
                    <a:pt x="269" y="301"/>
                    <a:pt x="269" y="433"/>
                    <a:pt x="262" y="480"/>
                  </a:cubicBezTo>
                  <a:cubicBezTo>
                    <a:pt x="263" y="490"/>
                    <a:pt x="235" y="537"/>
                    <a:pt x="224" y="561"/>
                  </a:cubicBezTo>
                  <a:cubicBezTo>
                    <a:pt x="239" y="559"/>
                    <a:pt x="265" y="533"/>
                    <a:pt x="286" y="499"/>
                  </a:cubicBezTo>
                  <a:cubicBezTo>
                    <a:pt x="286" y="522"/>
                    <a:pt x="289" y="545"/>
                    <a:pt x="294" y="552"/>
                  </a:cubicBezTo>
                  <a:cubicBezTo>
                    <a:pt x="305" y="534"/>
                    <a:pt x="298" y="476"/>
                    <a:pt x="321" y="478"/>
                  </a:cubicBezTo>
                  <a:cubicBezTo>
                    <a:pt x="310" y="569"/>
                    <a:pt x="325" y="601"/>
                    <a:pt x="336" y="684"/>
                  </a:cubicBezTo>
                  <a:cubicBezTo>
                    <a:pt x="347" y="659"/>
                    <a:pt x="340" y="558"/>
                    <a:pt x="354" y="515"/>
                  </a:cubicBezTo>
                  <a:cubicBezTo>
                    <a:pt x="363" y="514"/>
                    <a:pt x="395" y="560"/>
                    <a:pt x="416" y="567"/>
                  </a:cubicBezTo>
                  <a:cubicBezTo>
                    <a:pt x="396" y="527"/>
                    <a:pt x="360" y="505"/>
                    <a:pt x="356" y="454"/>
                  </a:cubicBezTo>
                  <a:cubicBezTo>
                    <a:pt x="362" y="445"/>
                    <a:pt x="397" y="492"/>
                    <a:pt x="421" y="507"/>
                  </a:cubicBezTo>
                  <a:cubicBezTo>
                    <a:pt x="436" y="517"/>
                    <a:pt x="447" y="511"/>
                    <a:pt x="456" y="505"/>
                  </a:cubicBezTo>
                  <a:cubicBezTo>
                    <a:pt x="419" y="497"/>
                    <a:pt x="360" y="421"/>
                    <a:pt x="352" y="395"/>
                  </a:cubicBezTo>
                  <a:cubicBezTo>
                    <a:pt x="323" y="310"/>
                    <a:pt x="321" y="232"/>
                    <a:pt x="192" y="112"/>
                  </a:cubicBezTo>
                  <a:cubicBezTo>
                    <a:pt x="112" y="38"/>
                    <a:pt x="87" y="13"/>
                    <a:pt x="0" y="0"/>
                  </a:cubicBezTo>
                  <a:close/>
                </a:path>
              </a:pathLst>
            </a:custGeom>
            <a:grpFill/>
            <a:ln w="3175">
              <a:noFill/>
              <a:round/>
              <a:headEnd/>
              <a:tailEnd/>
            </a:ln>
          </p:spPr>
          <p:txBody>
            <a:bodyPr/>
            <a:lstStyle/>
            <a:p>
              <a:endParaRPr lang="fr-BE" sz="1200">
                <a:solidFill>
                  <a:srgbClr val="1F497D"/>
                </a:solidFill>
              </a:endParaRPr>
            </a:p>
          </p:txBody>
        </p:sp>
        <p:sp>
          <p:nvSpPr>
            <p:cNvPr id="57" name="Freeform 30">
              <a:extLst>
                <a:ext uri="{FF2B5EF4-FFF2-40B4-BE49-F238E27FC236}">
                  <a16:creationId xmlns:a16="http://schemas.microsoft.com/office/drawing/2014/main" id="{E976C3F3-317F-4B51-B851-DFCE303DB00D}"/>
                </a:ext>
              </a:extLst>
            </p:cNvPr>
            <p:cNvSpPr>
              <a:spLocks/>
            </p:cNvSpPr>
            <p:nvPr/>
          </p:nvSpPr>
          <p:spPr bwMode="auto">
            <a:xfrm>
              <a:off x="1978539" y="-2058713"/>
              <a:ext cx="577237" cy="345814"/>
            </a:xfrm>
            <a:custGeom>
              <a:avLst/>
              <a:gdLst>
                <a:gd name="T0" fmla="*/ 2147483647 w 833"/>
                <a:gd name="T1" fmla="*/ 2147483647 h 499"/>
                <a:gd name="T2" fmla="*/ 2147483647 w 833"/>
                <a:gd name="T3" fmla="*/ 2147483647 h 499"/>
                <a:gd name="T4" fmla="*/ 2147483647 w 833"/>
                <a:gd name="T5" fmla="*/ 2147483647 h 499"/>
                <a:gd name="T6" fmla="*/ 2147483647 w 833"/>
                <a:gd name="T7" fmla="*/ 2147483647 h 499"/>
                <a:gd name="T8" fmla="*/ 2147483647 w 833"/>
                <a:gd name="T9" fmla="*/ 2147483647 h 499"/>
                <a:gd name="T10" fmla="*/ 2147483647 w 833"/>
                <a:gd name="T11" fmla="*/ 2147483647 h 499"/>
                <a:gd name="T12" fmla="*/ 2147483647 w 833"/>
                <a:gd name="T13" fmla="*/ 2147483647 h 499"/>
                <a:gd name="T14" fmla="*/ 2147483647 w 833"/>
                <a:gd name="T15" fmla="*/ 2147483647 h 499"/>
                <a:gd name="T16" fmla="*/ 2147483647 w 833"/>
                <a:gd name="T17" fmla="*/ 2147483647 h 499"/>
                <a:gd name="T18" fmla="*/ 2147483647 w 833"/>
                <a:gd name="T19" fmla="*/ 2147483647 h 499"/>
                <a:gd name="T20" fmla="*/ 2147483647 w 833"/>
                <a:gd name="T21" fmla="*/ 2147483647 h 499"/>
                <a:gd name="T22" fmla="*/ 2147483647 w 833"/>
                <a:gd name="T23" fmla="*/ 2147483647 h 4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33"/>
                <a:gd name="T37" fmla="*/ 0 h 499"/>
                <a:gd name="T38" fmla="*/ 833 w 833"/>
                <a:gd name="T39" fmla="*/ 499 h 4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33" h="499">
                  <a:moveTo>
                    <a:pt x="46" y="499"/>
                  </a:moveTo>
                  <a:cubicBezTo>
                    <a:pt x="0" y="446"/>
                    <a:pt x="38" y="301"/>
                    <a:pt x="80" y="206"/>
                  </a:cubicBezTo>
                  <a:cubicBezTo>
                    <a:pt x="108" y="145"/>
                    <a:pt x="205" y="28"/>
                    <a:pt x="398" y="10"/>
                  </a:cubicBezTo>
                  <a:cubicBezTo>
                    <a:pt x="536" y="0"/>
                    <a:pt x="655" y="62"/>
                    <a:pt x="719" y="136"/>
                  </a:cubicBezTo>
                  <a:cubicBezTo>
                    <a:pt x="706" y="132"/>
                    <a:pt x="694" y="127"/>
                    <a:pt x="681" y="136"/>
                  </a:cubicBezTo>
                  <a:cubicBezTo>
                    <a:pt x="693" y="140"/>
                    <a:pt x="833" y="257"/>
                    <a:pt x="746" y="392"/>
                  </a:cubicBezTo>
                  <a:cubicBezTo>
                    <a:pt x="765" y="298"/>
                    <a:pt x="693" y="200"/>
                    <a:pt x="616" y="169"/>
                  </a:cubicBezTo>
                  <a:cubicBezTo>
                    <a:pt x="513" y="125"/>
                    <a:pt x="390" y="135"/>
                    <a:pt x="279" y="180"/>
                  </a:cubicBezTo>
                  <a:cubicBezTo>
                    <a:pt x="201" y="217"/>
                    <a:pt x="86" y="317"/>
                    <a:pt x="76" y="421"/>
                  </a:cubicBezTo>
                  <a:cubicBezTo>
                    <a:pt x="113" y="343"/>
                    <a:pt x="168" y="283"/>
                    <a:pt x="191" y="266"/>
                  </a:cubicBezTo>
                  <a:cubicBezTo>
                    <a:pt x="143" y="356"/>
                    <a:pt x="147" y="370"/>
                    <a:pt x="145" y="384"/>
                  </a:cubicBezTo>
                  <a:cubicBezTo>
                    <a:pt x="115" y="423"/>
                    <a:pt x="72" y="452"/>
                    <a:pt x="46" y="499"/>
                  </a:cubicBezTo>
                  <a:close/>
                </a:path>
              </a:pathLst>
            </a:custGeom>
            <a:grpFill/>
            <a:ln w="3175">
              <a:noFill/>
              <a:round/>
              <a:headEnd/>
              <a:tailEnd/>
            </a:ln>
          </p:spPr>
          <p:txBody>
            <a:bodyPr/>
            <a:lstStyle/>
            <a:p>
              <a:endParaRPr lang="fr-BE" sz="1200">
                <a:solidFill>
                  <a:srgbClr val="1F497D"/>
                </a:solidFill>
              </a:endParaRPr>
            </a:p>
          </p:txBody>
        </p:sp>
        <p:sp>
          <p:nvSpPr>
            <p:cNvPr id="58" name="Freeform 31">
              <a:extLst>
                <a:ext uri="{FF2B5EF4-FFF2-40B4-BE49-F238E27FC236}">
                  <a16:creationId xmlns:a16="http://schemas.microsoft.com/office/drawing/2014/main" id="{BFB2D757-7881-4EF3-97C1-42E41B72FBAA}"/>
                </a:ext>
              </a:extLst>
            </p:cNvPr>
            <p:cNvSpPr>
              <a:spLocks/>
            </p:cNvSpPr>
            <p:nvPr/>
          </p:nvSpPr>
          <p:spPr bwMode="auto">
            <a:xfrm>
              <a:off x="2146900" y="-2252006"/>
              <a:ext cx="315310" cy="215584"/>
            </a:xfrm>
            <a:custGeom>
              <a:avLst/>
              <a:gdLst>
                <a:gd name="T0" fmla="*/ 0 w 455"/>
                <a:gd name="T1" fmla="*/ 2147483647 h 311"/>
                <a:gd name="T2" fmla="*/ 2147483647 w 455"/>
                <a:gd name="T3" fmla="*/ 0 h 311"/>
                <a:gd name="T4" fmla="*/ 2147483647 w 455"/>
                <a:gd name="T5" fmla="*/ 2147483647 h 311"/>
                <a:gd name="T6" fmla="*/ 2147483647 w 455"/>
                <a:gd name="T7" fmla="*/ 2147483647 h 311"/>
                <a:gd name="T8" fmla="*/ 2147483647 w 455"/>
                <a:gd name="T9" fmla="*/ 2147483647 h 311"/>
                <a:gd name="T10" fmla="*/ 0 w 455"/>
                <a:gd name="T11" fmla="*/ 2147483647 h 311"/>
                <a:gd name="T12" fmla="*/ 0 60000 65536"/>
                <a:gd name="T13" fmla="*/ 0 60000 65536"/>
                <a:gd name="T14" fmla="*/ 0 60000 65536"/>
                <a:gd name="T15" fmla="*/ 0 60000 65536"/>
                <a:gd name="T16" fmla="*/ 0 60000 65536"/>
                <a:gd name="T17" fmla="*/ 0 60000 65536"/>
                <a:gd name="T18" fmla="*/ 0 w 455"/>
                <a:gd name="T19" fmla="*/ 0 h 311"/>
                <a:gd name="T20" fmla="*/ 455 w 455"/>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455" h="311">
                  <a:moveTo>
                    <a:pt x="0" y="311"/>
                  </a:moveTo>
                  <a:cubicBezTo>
                    <a:pt x="60" y="253"/>
                    <a:pt x="354" y="110"/>
                    <a:pt x="407" y="0"/>
                  </a:cubicBezTo>
                  <a:cubicBezTo>
                    <a:pt x="392" y="132"/>
                    <a:pt x="273" y="187"/>
                    <a:pt x="258" y="208"/>
                  </a:cubicBezTo>
                  <a:cubicBezTo>
                    <a:pt x="301" y="217"/>
                    <a:pt x="389" y="174"/>
                    <a:pt x="455" y="158"/>
                  </a:cubicBezTo>
                  <a:cubicBezTo>
                    <a:pt x="405" y="211"/>
                    <a:pt x="310" y="267"/>
                    <a:pt x="279" y="284"/>
                  </a:cubicBezTo>
                  <a:cubicBezTo>
                    <a:pt x="149" y="255"/>
                    <a:pt x="65" y="285"/>
                    <a:pt x="0" y="311"/>
                  </a:cubicBezTo>
                  <a:close/>
                </a:path>
              </a:pathLst>
            </a:custGeom>
            <a:grpFill/>
            <a:ln w="3175">
              <a:noFill/>
              <a:round/>
              <a:headEnd/>
              <a:tailEnd/>
            </a:ln>
          </p:spPr>
          <p:txBody>
            <a:bodyPr/>
            <a:lstStyle/>
            <a:p>
              <a:endParaRPr lang="fr-BE" sz="1200">
                <a:solidFill>
                  <a:srgbClr val="1F497D"/>
                </a:solidFill>
              </a:endParaRPr>
            </a:p>
          </p:txBody>
        </p:sp>
        <p:sp>
          <p:nvSpPr>
            <p:cNvPr id="59" name="Freeform 32">
              <a:extLst>
                <a:ext uri="{FF2B5EF4-FFF2-40B4-BE49-F238E27FC236}">
                  <a16:creationId xmlns:a16="http://schemas.microsoft.com/office/drawing/2014/main" id="{50D6E08A-889B-4775-80C2-6394D264CD9A}"/>
                </a:ext>
              </a:extLst>
            </p:cNvPr>
            <p:cNvSpPr>
              <a:spLocks/>
            </p:cNvSpPr>
            <p:nvPr/>
          </p:nvSpPr>
          <p:spPr bwMode="auto">
            <a:xfrm>
              <a:off x="2092344" y="-1948428"/>
              <a:ext cx="304751" cy="149589"/>
            </a:xfrm>
            <a:custGeom>
              <a:avLst/>
              <a:gdLst>
                <a:gd name="T0" fmla="*/ 0 w 440"/>
                <a:gd name="T1" fmla="*/ 2147483647 h 216"/>
                <a:gd name="T2" fmla="*/ 2147483647 w 440"/>
                <a:gd name="T3" fmla="*/ 0 h 216"/>
                <a:gd name="T4" fmla="*/ 2147483647 w 440"/>
                <a:gd name="T5" fmla="*/ 2147483647 h 216"/>
                <a:gd name="T6" fmla="*/ 2147483647 w 440"/>
                <a:gd name="T7" fmla="*/ 2147483647 h 216"/>
                <a:gd name="T8" fmla="*/ 2147483647 w 440"/>
                <a:gd name="T9" fmla="*/ 2147483647 h 216"/>
                <a:gd name="T10" fmla="*/ 0 w 440"/>
                <a:gd name="T11" fmla="*/ 2147483647 h 216"/>
                <a:gd name="T12" fmla="*/ 0 60000 65536"/>
                <a:gd name="T13" fmla="*/ 0 60000 65536"/>
                <a:gd name="T14" fmla="*/ 0 60000 65536"/>
                <a:gd name="T15" fmla="*/ 0 60000 65536"/>
                <a:gd name="T16" fmla="*/ 0 60000 65536"/>
                <a:gd name="T17" fmla="*/ 0 60000 65536"/>
                <a:gd name="T18" fmla="*/ 0 w 440"/>
                <a:gd name="T19" fmla="*/ 0 h 216"/>
                <a:gd name="T20" fmla="*/ 440 w 440"/>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440" h="216">
                  <a:moveTo>
                    <a:pt x="0" y="216"/>
                  </a:moveTo>
                  <a:cubicBezTo>
                    <a:pt x="34" y="24"/>
                    <a:pt x="234" y="5"/>
                    <a:pt x="265" y="0"/>
                  </a:cubicBezTo>
                  <a:cubicBezTo>
                    <a:pt x="256" y="31"/>
                    <a:pt x="229" y="61"/>
                    <a:pt x="213" y="75"/>
                  </a:cubicBezTo>
                  <a:cubicBezTo>
                    <a:pt x="340" y="77"/>
                    <a:pt x="370" y="114"/>
                    <a:pt x="440" y="179"/>
                  </a:cubicBezTo>
                  <a:cubicBezTo>
                    <a:pt x="327" y="115"/>
                    <a:pt x="257" y="111"/>
                    <a:pt x="188" y="111"/>
                  </a:cubicBezTo>
                  <a:cubicBezTo>
                    <a:pt x="150" y="171"/>
                    <a:pt x="86" y="158"/>
                    <a:pt x="0" y="216"/>
                  </a:cubicBezTo>
                  <a:close/>
                </a:path>
              </a:pathLst>
            </a:custGeom>
            <a:grpFill/>
            <a:ln w="3175">
              <a:noFill/>
              <a:round/>
              <a:headEnd/>
              <a:tailEnd/>
            </a:ln>
          </p:spPr>
          <p:txBody>
            <a:bodyPr/>
            <a:lstStyle/>
            <a:p>
              <a:endParaRPr lang="fr-BE" sz="1200">
                <a:solidFill>
                  <a:srgbClr val="1F497D"/>
                </a:solidFill>
              </a:endParaRPr>
            </a:p>
          </p:txBody>
        </p:sp>
        <p:sp>
          <p:nvSpPr>
            <p:cNvPr id="60" name="Freeform 33">
              <a:extLst>
                <a:ext uri="{FF2B5EF4-FFF2-40B4-BE49-F238E27FC236}">
                  <a16:creationId xmlns:a16="http://schemas.microsoft.com/office/drawing/2014/main" id="{5BB9AABE-913C-4BD1-966B-7D79C24E50A4}"/>
                </a:ext>
              </a:extLst>
            </p:cNvPr>
            <p:cNvSpPr>
              <a:spLocks/>
            </p:cNvSpPr>
            <p:nvPr/>
          </p:nvSpPr>
          <p:spPr bwMode="auto">
            <a:xfrm>
              <a:off x="2260705" y="-1950775"/>
              <a:ext cx="65702" cy="50743"/>
            </a:xfrm>
            <a:custGeom>
              <a:avLst/>
              <a:gdLst>
                <a:gd name="T0" fmla="*/ 2147483647 w 95"/>
                <a:gd name="T1" fmla="*/ 2147483647 h 73"/>
                <a:gd name="T2" fmla="*/ 0 w 95"/>
                <a:gd name="T3" fmla="*/ 2147483647 h 73"/>
                <a:gd name="T4" fmla="*/ 2147483647 w 95"/>
                <a:gd name="T5" fmla="*/ 2147483647 h 73"/>
                <a:gd name="T6" fmla="*/ 2147483647 w 95"/>
                <a:gd name="T7" fmla="*/ 2147483647 h 73"/>
                <a:gd name="T8" fmla="*/ 2147483647 w 95"/>
                <a:gd name="T9" fmla="*/ 2147483647 h 73"/>
                <a:gd name="T10" fmla="*/ 0 60000 65536"/>
                <a:gd name="T11" fmla="*/ 0 60000 65536"/>
                <a:gd name="T12" fmla="*/ 0 60000 65536"/>
                <a:gd name="T13" fmla="*/ 0 60000 65536"/>
                <a:gd name="T14" fmla="*/ 0 60000 65536"/>
                <a:gd name="T15" fmla="*/ 0 w 95"/>
                <a:gd name="T16" fmla="*/ 0 h 73"/>
                <a:gd name="T17" fmla="*/ 95 w 95"/>
                <a:gd name="T18" fmla="*/ 73 h 73"/>
              </a:gdLst>
              <a:ahLst/>
              <a:cxnLst>
                <a:cxn ang="T10">
                  <a:pos x="T0" y="T1"/>
                </a:cxn>
                <a:cxn ang="T11">
                  <a:pos x="T2" y="T3"/>
                </a:cxn>
                <a:cxn ang="T12">
                  <a:pos x="T4" y="T5"/>
                </a:cxn>
                <a:cxn ang="T13">
                  <a:pos x="T6" y="T7"/>
                </a:cxn>
                <a:cxn ang="T14">
                  <a:pos x="T8" y="T9"/>
                </a:cxn>
              </a:cxnLst>
              <a:rect l="T15" t="T16" r="T17" b="T18"/>
              <a:pathLst>
                <a:path w="95" h="73">
                  <a:moveTo>
                    <a:pt x="44" y="2"/>
                  </a:moveTo>
                  <a:cubicBezTo>
                    <a:pt x="38" y="7"/>
                    <a:pt x="14" y="57"/>
                    <a:pt x="0" y="67"/>
                  </a:cubicBezTo>
                  <a:cubicBezTo>
                    <a:pt x="22" y="67"/>
                    <a:pt x="34" y="70"/>
                    <a:pt x="45" y="73"/>
                  </a:cubicBezTo>
                  <a:cubicBezTo>
                    <a:pt x="59" y="49"/>
                    <a:pt x="73" y="25"/>
                    <a:pt x="95" y="3"/>
                  </a:cubicBezTo>
                  <a:cubicBezTo>
                    <a:pt x="81" y="0"/>
                    <a:pt x="61" y="0"/>
                    <a:pt x="44" y="2"/>
                  </a:cubicBezTo>
                  <a:close/>
                </a:path>
              </a:pathLst>
            </a:custGeom>
            <a:grpFill/>
            <a:ln w="3175">
              <a:noFill/>
              <a:round/>
              <a:headEnd/>
              <a:tailEnd/>
            </a:ln>
          </p:spPr>
          <p:txBody>
            <a:bodyPr/>
            <a:lstStyle/>
            <a:p>
              <a:endParaRPr lang="fr-BE" sz="1200">
                <a:solidFill>
                  <a:srgbClr val="1F497D"/>
                </a:solidFill>
              </a:endParaRPr>
            </a:p>
          </p:txBody>
        </p:sp>
        <p:sp>
          <p:nvSpPr>
            <p:cNvPr id="61" name="Freeform 34">
              <a:extLst>
                <a:ext uri="{FF2B5EF4-FFF2-40B4-BE49-F238E27FC236}">
                  <a16:creationId xmlns:a16="http://schemas.microsoft.com/office/drawing/2014/main" id="{8F246E5E-9018-4BF1-842A-685484959DAA}"/>
                </a:ext>
              </a:extLst>
            </p:cNvPr>
            <p:cNvSpPr>
              <a:spLocks/>
            </p:cNvSpPr>
            <p:nvPr/>
          </p:nvSpPr>
          <p:spPr bwMode="auto">
            <a:xfrm>
              <a:off x="2214948" y="-1863955"/>
              <a:ext cx="55436" cy="17892"/>
            </a:xfrm>
            <a:custGeom>
              <a:avLst/>
              <a:gdLst>
                <a:gd name="T0" fmla="*/ 2147483647 w 80"/>
                <a:gd name="T1" fmla="*/ 0 h 26"/>
                <a:gd name="T2" fmla="*/ 0 w 80"/>
                <a:gd name="T3" fmla="*/ 2147483647 h 26"/>
                <a:gd name="T4" fmla="*/ 2147483647 w 80"/>
                <a:gd name="T5" fmla="*/ 2147483647 h 26"/>
                <a:gd name="T6" fmla="*/ 2147483647 w 80"/>
                <a:gd name="T7" fmla="*/ 2147483647 h 26"/>
                <a:gd name="T8" fmla="*/ 2147483647 w 80"/>
                <a:gd name="T9" fmla="*/ 0 h 26"/>
                <a:gd name="T10" fmla="*/ 0 60000 65536"/>
                <a:gd name="T11" fmla="*/ 0 60000 65536"/>
                <a:gd name="T12" fmla="*/ 0 60000 65536"/>
                <a:gd name="T13" fmla="*/ 0 60000 65536"/>
                <a:gd name="T14" fmla="*/ 0 60000 65536"/>
                <a:gd name="T15" fmla="*/ 0 w 80"/>
                <a:gd name="T16" fmla="*/ 0 h 26"/>
                <a:gd name="T17" fmla="*/ 80 w 80"/>
                <a:gd name="T18" fmla="*/ 26 h 26"/>
              </a:gdLst>
              <a:ahLst/>
              <a:cxnLst>
                <a:cxn ang="T10">
                  <a:pos x="T0" y="T1"/>
                </a:cxn>
                <a:cxn ang="T11">
                  <a:pos x="T2" y="T3"/>
                </a:cxn>
                <a:cxn ang="T12">
                  <a:pos x="T4" y="T5"/>
                </a:cxn>
                <a:cxn ang="T13">
                  <a:pos x="T6" y="T7"/>
                </a:cxn>
                <a:cxn ang="T14">
                  <a:pos x="T8" y="T9"/>
                </a:cxn>
              </a:cxnLst>
              <a:rect l="T15" t="T16" r="T17" b="T18"/>
              <a:pathLst>
                <a:path w="80" h="26">
                  <a:moveTo>
                    <a:pt x="20" y="0"/>
                  </a:moveTo>
                  <a:cubicBezTo>
                    <a:pt x="14" y="11"/>
                    <a:pt x="7" y="17"/>
                    <a:pt x="0" y="25"/>
                  </a:cubicBezTo>
                  <a:cubicBezTo>
                    <a:pt x="18" y="25"/>
                    <a:pt x="53" y="26"/>
                    <a:pt x="69" y="22"/>
                  </a:cubicBezTo>
                  <a:cubicBezTo>
                    <a:pt x="73" y="10"/>
                    <a:pt x="76" y="11"/>
                    <a:pt x="80" y="4"/>
                  </a:cubicBezTo>
                  <a:cubicBezTo>
                    <a:pt x="68" y="2"/>
                    <a:pt x="47" y="1"/>
                    <a:pt x="20" y="0"/>
                  </a:cubicBezTo>
                  <a:close/>
                </a:path>
              </a:pathLst>
            </a:custGeom>
            <a:grpFill/>
            <a:ln w="3175">
              <a:noFill/>
              <a:round/>
              <a:headEnd/>
              <a:tailEnd/>
            </a:ln>
          </p:spPr>
          <p:txBody>
            <a:bodyPr/>
            <a:lstStyle/>
            <a:p>
              <a:endParaRPr lang="fr-BE" sz="1200">
                <a:solidFill>
                  <a:srgbClr val="1F497D"/>
                </a:solidFill>
              </a:endParaRPr>
            </a:p>
          </p:txBody>
        </p:sp>
        <p:sp>
          <p:nvSpPr>
            <p:cNvPr id="62" name="Freeform 35">
              <a:extLst>
                <a:ext uri="{FF2B5EF4-FFF2-40B4-BE49-F238E27FC236}">
                  <a16:creationId xmlns:a16="http://schemas.microsoft.com/office/drawing/2014/main" id="{816AD0D8-A8EC-4F6D-BC36-C17D6F39029E}"/>
                </a:ext>
              </a:extLst>
            </p:cNvPr>
            <p:cNvSpPr>
              <a:spLocks/>
            </p:cNvSpPr>
            <p:nvPr/>
          </p:nvSpPr>
          <p:spPr bwMode="auto">
            <a:xfrm>
              <a:off x="2019602" y="-1846649"/>
              <a:ext cx="403304" cy="165428"/>
            </a:xfrm>
            <a:custGeom>
              <a:avLst/>
              <a:gdLst>
                <a:gd name="T0" fmla="*/ 0 w 582"/>
                <a:gd name="T1" fmla="*/ 2147483647 h 239"/>
                <a:gd name="T2" fmla="*/ 2147483647 w 582"/>
                <a:gd name="T3" fmla="*/ 2147483647 h 239"/>
                <a:gd name="T4" fmla="*/ 2147483647 w 582"/>
                <a:gd name="T5" fmla="*/ 2147483647 h 239"/>
                <a:gd name="T6" fmla="*/ 2147483647 w 582"/>
                <a:gd name="T7" fmla="*/ 2147483647 h 239"/>
                <a:gd name="T8" fmla="*/ 2147483647 w 582"/>
                <a:gd name="T9" fmla="*/ 2147483647 h 239"/>
                <a:gd name="T10" fmla="*/ 0 w 582"/>
                <a:gd name="T11" fmla="*/ 2147483647 h 239"/>
                <a:gd name="T12" fmla="*/ 0 60000 65536"/>
                <a:gd name="T13" fmla="*/ 0 60000 65536"/>
                <a:gd name="T14" fmla="*/ 0 60000 65536"/>
                <a:gd name="T15" fmla="*/ 0 60000 65536"/>
                <a:gd name="T16" fmla="*/ 0 60000 65536"/>
                <a:gd name="T17" fmla="*/ 0 60000 65536"/>
                <a:gd name="T18" fmla="*/ 0 w 582"/>
                <a:gd name="T19" fmla="*/ 0 h 239"/>
                <a:gd name="T20" fmla="*/ 582 w 582"/>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582" h="239">
                  <a:moveTo>
                    <a:pt x="0" y="206"/>
                  </a:moveTo>
                  <a:cubicBezTo>
                    <a:pt x="33" y="148"/>
                    <a:pt x="156" y="28"/>
                    <a:pt x="289" y="17"/>
                  </a:cubicBezTo>
                  <a:cubicBezTo>
                    <a:pt x="344" y="13"/>
                    <a:pt x="513" y="0"/>
                    <a:pt x="582" y="97"/>
                  </a:cubicBezTo>
                  <a:cubicBezTo>
                    <a:pt x="488" y="32"/>
                    <a:pt x="329" y="47"/>
                    <a:pt x="256" y="91"/>
                  </a:cubicBezTo>
                  <a:cubicBezTo>
                    <a:pt x="145" y="105"/>
                    <a:pt x="69" y="192"/>
                    <a:pt x="31" y="239"/>
                  </a:cubicBezTo>
                  <a:cubicBezTo>
                    <a:pt x="20" y="227"/>
                    <a:pt x="18" y="222"/>
                    <a:pt x="0" y="206"/>
                  </a:cubicBezTo>
                  <a:close/>
                </a:path>
              </a:pathLst>
            </a:custGeom>
            <a:grpFill/>
            <a:ln w="3175">
              <a:noFill/>
              <a:round/>
              <a:headEnd/>
              <a:tailEnd/>
            </a:ln>
          </p:spPr>
          <p:txBody>
            <a:bodyPr/>
            <a:lstStyle/>
            <a:p>
              <a:endParaRPr lang="fr-BE" sz="1200">
                <a:solidFill>
                  <a:srgbClr val="1F497D"/>
                </a:solidFill>
              </a:endParaRPr>
            </a:p>
          </p:txBody>
        </p:sp>
        <p:sp>
          <p:nvSpPr>
            <p:cNvPr id="63" name="Freeform 36">
              <a:extLst>
                <a:ext uri="{FF2B5EF4-FFF2-40B4-BE49-F238E27FC236}">
                  <a16:creationId xmlns:a16="http://schemas.microsoft.com/office/drawing/2014/main" id="{7D10272B-DC48-443F-B884-826E0E4B7E6F}"/>
                </a:ext>
              </a:extLst>
            </p:cNvPr>
            <p:cNvSpPr>
              <a:spLocks/>
            </p:cNvSpPr>
            <p:nvPr/>
          </p:nvSpPr>
          <p:spPr bwMode="auto">
            <a:xfrm>
              <a:off x="2045707" y="-1802946"/>
              <a:ext cx="240515" cy="150176"/>
            </a:xfrm>
            <a:custGeom>
              <a:avLst/>
              <a:gdLst>
                <a:gd name="T0" fmla="*/ 0 w 347"/>
                <a:gd name="T1" fmla="*/ 2147483647 h 217"/>
                <a:gd name="T2" fmla="*/ 2147483647 w 347"/>
                <a:gd name="T3" fmla="*/ 2147483647 h 217"/>
                <a:gd name="T4" fmla="*/ 2147483647 w 347"/>
                <a:gd name="T5" fmla="*/ 2147483647 h 217"/>
                <a:gd name="T6" fmla="*/ 2147483647 w 347"/>
                <a:gd name="T7" fmla="*/ 2147483647 h 217"/>
                <a:gd name="T8" fmla="*/ 2147483647 w 347"/>
                <a:gd name="T9" fmla="*/ 2147483647 h 217"/>
                <a:gd name="T10" fmla="*/ 0 w 347"/>
                <a:gd name="T11" fmla="*/ 2147483647 h 217"/>
                <a:gd name="T12" fmla="*/ 0 60000 65536"/>
                <a:gd name="T13" fmla="*/ 0 60000 65536"/>
                <a:gd name="T14" fmla="*/ 0 60000 65536"/>
                <a:gd name="T15" fmla="*/ 0 60000 65536"/>
                <a:gd name="T16" fmla="*/ 0 60000 65536"/>
                <a:gd name="T17" fmla="*/ 0 60000 65536"/>
                <a:gd name="T18" fmla="*/ 0 w 347"/>
                <a:gd name="T19" fmla="*/ 0 h 217"/>
                <a:gd name="T20" fmla="*/ 347 w 347"/>
                <a:gd name="T21" fmla="*/ 217 h 217"/>
              </a:gdLst>
              <a:ahLst/>
              <a:cxnLst>
                <a:cxn ang="T12">
                  <a:pos x="T0" y="T1"/>
                </a:cxn>
                <a:cxn ang="T13">
                  <a:pos x="T2" y="T3"/>
                </a:cxn>
                <a:cxn ang="T14">
                  <a:pos x="T4" y="T5"/>
                </a:cxn>
                <a:cxn ang="T15">
                  <a:pos x="T6" y="T7"/>
                </a:cxn>
                <a:cxn ang="T16">
                  <a:pos x="T8" y="T9"/>
                </a:cxn>
                <a:cxn ang="T17">
                  <a:pos x="T10" y="T11"/>
                </a:cxn>
              </a:cxnLst>
              <a:rect l="T18" t="T19" r="T20" b="T21"/>
              <a:pathLst>
                <a:path w="347" h="217">
                  <a:moveTo>
                    <a:pt x="0" y="184"/>
                  </a:moveTo>
                  <a:cubicBezTo>
                    <a:pt x="8" y="195"/>
                    <a:pt x="16" y="206"/>
                    <a:pt x="23" y="217"/>
                  </a:cubicBezTo>
                  <a:cubicBezTo>
                    <a:pt x="33" y="208"/>
                    <a:pt x="158" y="63"/>
                    <a:pt x="335" y="119"/>
                  </a:cubicBezTo>
                  <a:cubicBezTo>
                    <a:pt x="306" y="89"/>
                    <a:pt x="288" y="78"/>
                    <a:pt x="266" y="78"/>
                  </a:cubicBezTo>
                  <a:cubicBezTo>
                    <a:pt x="269" y="71"/>
                    <a:pt x="294" y="63"/>
                    <a:pt x="347" y="63"/>
                  </a:cubicBezTo>
                  <a:cubicBezTo>
                    <a:pt x="174" y="0"/>
                    <a:pt x="58" y="121"/>
                    <a:pt x="0" y="184"/>
                  </a:cubicBezTo>
                  <a:close/>
                </a:path>
              </a:pathLst>
            </a:custGeom>
            <a:grpFill/>
            <a:ln w="3175">
              <a:noFill/>
              <a:round/>
              <a:headEnd/>
              <a:tailEnd/>
            </a:ln>
          </p:spPr>
          <p:txBody>
            <a:bodyPr/>
            <a:lstStyle/>
            <a:p>
              <a:endParaRPr lang="fr-BE" sz="1200">
                <a:solidFill>
                  <a:srgbClr val="1F497D"/>
                </a:solidFill>
              </a:endParaRPr>
            </a:p>
          </p:txBody>
        </p:sp>
        <p:sp>
          <p:nvSpPr>
            <p:cNvPr id="64" name="Freeform 37">
              <a:extLst>
                <a:ext uri="{FF2B5EF4-FFF2-40B4-BE49-F238E27FC236}">
                  <a16:creationId xmlns:a16="http://schemas.microsoft.com/office/drawing/2014/main" id="{3CA79237-D98A-47A4-BFAB-8ED71F2060AF}"/>
                </a:ext>
              </a:extLst>
            </p:cNvPr>
            <p:cNvSpPr>
              <a:spLocks/>
            </p:cNvSpPr>
            <p:nvPr/>
          </p:nvSpPr>
          <p:spPr bwMode="auto">
            <a:xfrm>
              <a:off x="2238413" y="-1803826"/>
              <a:ext cx="313843" cy="664644"/>
            </a:xfrm>
            <a:custGeom>
              <a:avLst/>
              <a:gdLst>
                <a:gd name="T0" fmla="*/ 0 w 453"/>
                <a:gd name="T1" fmla="*/ 2147483647 h 959"/>
                <a:gd name="T2" fmla="*/ 2147483647 w 453"/>
                <a:gd name="T3" fmla="*/ 2147483647 h 959"/>
                <a:gd name="T4" fmla="*/ 2147483647 w 453"/>
                <a:gd name="T5" fmla="*/ 2147483647 h 959"/>
                <a:gd name="T6" fmla="*/ 2147483647 w 453"/>
                <a:gd name="T7" fmla="*/ 2147483647 h 959"/>
                <a:gd name="T8" fmla="*/ 2147483647 w 453"/>
                <a:gd name="T9" fmla="*/ 2147483647 h 959"/>
                <a:gd name="T10" fmla="*/ 2147483647 w 453"/>
                <a:gd name="T11" fmla="*/ 2147483647 h 959"/>
                <a:gd name="T12" fmla="*/ 2147483647 w 453"/>
                <a:gd name="T13" fmla="*/ 2147483647 h 959"/>
                <a:gd name="T14" fmla="*/ 2147483647 w 453"/>
                <a:gd name="T15" fmla="*/ 2147483647 h 959"/>
                <a:gd name="T16" fmla="*/ 0 w 453"/>
                <a:gd name="T17" fmla="*/ 2147483647 h 9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3"/>
                <a:gd name="T28" fmla="*/ 0 h 959"/>
                <a:gd name="T29" fmla="*/ 453 w 453"/>
                <a:gd name="T30" fmla="*/ 959 h 9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3" h="959">
                  <a:moveTo>
                    <a:pt x="0" y="25"/>
                  </a:moveTo>
                  <a:cubicBezTo>
                    <a:pt x="16" y="9"/>
                    <a:pt x="154" y="0"/>
                    <a:pt x="193" y="16"/>
                  </a:cubicBezTo>
                  <a:cubicBezTo>
                    <a:pt x="291" y="43"/>
                    <a:pt x="393" y="136"/>
                    <a:pt x="411" y="262"/>
                  </a:cubicBezTo>
                  <a:cubicBezTo>
                    <a:pt x="453" y="549"/>
                    <a:pt x="323" y="664"/>
                    <a:pt x="342" y="959"/>
                  </a:cubicBezTo>
                  <a:cubicBezTo>
                    <a:pt x="291" y="861"/>
                    <a:pt x="290" y="793"/>
                    <a:pt x="300" y="707"/>
                  </a:cubicBezTo>
                  <a:cubicBezTo>
                    <a:pt x="249" y="747"/>
                    <a:pt x="213" y="783"/>
                    <a:pt x="197" y="861"/>
                  </a:cubicBezTo>
                  <a:cubicBezTo>
                    <a:pt x="166" y="728"/>
                    <a:pt x="272" y="671"/>
                    <a:pt x="313" y="553"/>
                  </a:cubicBezTo>
                  <a:cubicBezTo>
                    <a:pt x="358" y="426"/>
                    <a:pt x="338" y="305"/>
                    <a:pt x="317" y="240"/>
                  </a:cubicBezTo>
                  <a:cubicBezTo>
                    <a:pt x="278" y="119"/>
                    <a:pt x="190" y="24"/>
                    <a:pt x="0" y="25"/>
                  </a:cubicBezTo>
                  <a:close/>
                </a:path>
              </a:pathLst>
            </a:custGeom>
            <a:grpFill/>
            <a:ln w="3175">
              <a:noFill/>
              <a:round/>
              <a:headEnd/>
              <a:tailEnd/>
            </a:ln>
          </p:spPr>
          <p:txBody>
            <a:bodyPr/>
            <a:lstStyle/>
            <a:p>
              <a:endParaRPr lang="fr-BE" sz="1200">
                <a:solidFill>
                  <a:srgbClr val="1F497D"/>
                </a:solidFill>
              </a:endParaRPr>
            </a:p>
          </p:txBody>
        </p:sp>
        <p:sp>
          <p:nvSpPr>
            <p:cNvPr id="65" name="Freeform 38">
              <a:extLst>
                <a:ext uri="{FF2B5EF4-FFF2-40B4-BE49-F238E27FC236}">
                  <a16:creationId xmlns:a16="http://schemas.microsoft.com/office/drawing/2014/main" id="{BEE6EE4A-8854-4C47-A90A-BEB9CF1249B7}"/>
                </a:ext>
              </a:extLst>
            </p:cNvPr>
            <p:cNvSpPr>
              <a:spLocks/>
            </p:cNvSpPr>
            <p:nvPr/>
          </p:nvSpPr>
          <p:spPr bwMode="auto">
            <a:xfrm>
              <a:off x="2202335" y="-1773321"/>
              <a:ext cx="253128" cy="367226"/>
            </a:xfrm>
            <a:custGeom>
              <a:avLst/>
              <a:gdLst>
                <a:gd name="T0" fmla="*/ 2147483647 w 365"/>
                <a:gd name="T1" fmla="*/ 2147483647 h 530"/>
                <a:gd name="T2" fmla="*/ 2147483647 w 365"/>
                <a:gd name="T3" fmla="*/ 2147483647 h 530"/>
                <a:gd name="T4" fmla="*/ 2147483647 w 365"/>
                <a:gd name="T5" fmla="*/ 2147483647 h 530"/>
                <a:gd name="T6" fmla="*/ 2147483647 w 365"/>
                <a:gd name="T7" fmla="*/ 2147483647 h 530"/>
                <a:gd name="T8" fmla="*/ 0 w 365"/>
                <a:gd name="T9" fmla="*/ 2147483647 h 530"/>
                <a:gd name="T10" fmla="*/ 2147483647 w 365"/>
                <a:gd name="T11" fmla="*/ 2147483647 h 530"/>
                <a:gd name="T12" fmla="*/ 2147483647 w 365"/>
                <a:gd name="T13" fmla="*/ 2147483647 h 530"/>
                <a:gd name="T14" fmla="*/ 2147483647 w 365"/>
                <a:gd name="T15" fmla="*/ 2147483647 h 530"/>
                <a:gd name="T16" fmla="*/ 2147483647 w 365"/>
                <a:gd name="T17" fmla="*/ 2147483647 h 530"/>
                <a:gd name="T18" fmla="*/ 2147483647 w 365"/>
                <a:gd name="T19" fmla="*/ 0 h 530"/>
                <a:gd name="T20" fmla="*/ 2147483647 w 365"/>
                <a:gd name="T21" fmla="*/ 2147483647 h 530"/>
                <a:gd name="T22" fmla="*/ 2147483647 w 365"/>
                <a:gd name="T23" fmla="*/ 2147483647 h 5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5"/>
                <a:gd name="T37" fmla="*/ 0 h 530"/>
                <a:gd name="T38" fmla="*/ 365 w 365"/>
                <a:gd name="T39" fmla="*/ 530 h 5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5" h="530">
                  <a:moveTo>
                    <a:pt x="82" y="35"/>
                  </a:moveTo>
                  <a:cubicBezTo>
                    <a:pt x="109" y="46"/>
                    <a:pt x="122" y="68"/>
                    <a:pt x="145" y="98"/>
                  </a:cubicBezTo>
                  <a:cubicBezTo>
                    <a:pt x="189" y="142"/>
                    <a:pt x="239" y="188"/>
                    <a:pt x="245" y="246"/>
                  </a:cubicBezTo>
                  <a:cubicBezTo>
                    <a:pt x="254" y="337"/>
                    <a:pt x="229" y="398"/>
                    <a:pt x="189" y="430"/>
                  </a:cubicBezTo>
                  <a:cubicBezTo>
                    <a:pt x="147" y="461"/>
                    <a:pt x="98" y="475"/>
                    <a:pt x="0" y="448"/>
                  </a:cubicBezTo>
                  <a:cubicBezTo>
                    <a:pt x="55" y="493"/>
                    <a:pt x="77" y="493"/>
                    <a:pt x="119" y="494"/>
                  </a:cubicBezTo>
                  <a:cubicBezTo>
                    <a:pt x="161" y="496"/>
                    <a:pt x="230" y="480"/>
                    <a:pt x="304" y="396"/>
                  </a:cubicBezTo>
                  <a:cubicBezTo>
                    <a:pt x="316" y="485"/>
                    <a:pt x="232" y="526"/>
                    <a:pt x="235" y="526"/>
                  </a:cubicBezTo>
                  <a:cubicBezTo>
                    <a:pt x="239" y="530"/>
                    <a:pt x="365" y="518"/>
                    <a:pt x="365" y="315"/>
                  </a:cubicBezTo>
                  <a:cubicBezTo>
                    <a:pt x="365" y="136"/>
                    <a:pt x="242" y="16"/>
                    <a:pt x="121" y="0"/>
                  </a:cubicBezTo>
                  <a:cubicBezTo>
                    <a:pt x="173" y="19"/>
                    <a:pt x="177" y="46"/>
                    <a:pt x="176" y="65"/>
                  </a:cubicBezTo>
                  <a:cubicBezTo>
                    <a:pt x="147" y="31"/>
                    <a:pt x="115" y="35"/>
                    <a:pt x="82" y="35"/>
                  </a:cubicBezTo>
                  <a:close/>
                </a:path>
              </a:pathLst>
            </a:custGeom>
            <a:grpFill/>
            <a:ln w="3175">
              <a:noFill/>
              <a:round/>
              <a:headEnd/>
              <a:tailEnd/>
            </a:ln>
          </p:spPr>
          <p:txBody>
            <a:bodyPr/>
            <a:lstStyle/>
            <a:p>
              <a:endParaRPr lang="fr-BE" sz="1200">
                <a:solidFill>
                  <a:srgbClr val="1F497D"/>
                </a:solidFill>
              </a:endParaRPr>
            </a:p>
          </p:txBody>
        </p:sp>
        <p:sp>
          <p:nvSpPr>
            <p:cNvPr id="66" name="Freeform 39">
              <a:extLst>
                <a:ext uri="{FF2B5EF4-FFF2-40B4-BE49-F238E27FC236}">
                  <a16:creationId xmlns:a16="http://schemas.microsoft.com/office/drawing/2014/main" id="{FCEA0F4E-4F0C-49D2-BE9D-1166B091BD69}"/>
                </a:ext>
              </a:extLst>
            </p:cNvPr>
            <p:cNvSpPr>
              <a:spLocks/>
            </p:cNvSpPr>
            <p:nvPr/>
          </p:nvSpPr>
          <p:spPr bwMode="auto">
            <a:xfrm>
              <a:off x="2068585" y="-1725512"/>
              <a:ext cx="311790" cy="259874"/>
            </a:xfrm>
            <a:custGeom>
              <a:avLst/>
              <a:gdLst>
                <a:gd name="T0" fmla="*/ 0 w 450"/>
                <a:gd name="T1" fmla="*/ 2147483647 h 375"/>
                <a:gd name="T2" fmla="*/ 2147483647 w 450"/>
                <a:gd name="T3" fmla="*/ 2147483647 h 375"/>
                <a:gd name="T4" fmla="*/ 2147483647 w 450"/>
                <a:gd name="T5" fmla="*/ 2147483647 h 375"/>
                <a:gd name="T6" fmla="*/ 2147483647 w 450"/>
                <a:gd name="T7" fmla="*/ 2147483647 h 375"/>
                <a:gd name="T8" fmla="*/ 2147483647 w 450"/>
                <a:gd name="T9" fmla="*/ 2147483647 h 375"/>
                <a:gd name="T10" fmla="*/ 2147483647 w 450"/>
                <a:gd name="T11" fmla="*/ 2147483647 h 375"/>
                <a:gd name="T12" fmla="*/ 2147483647 w 450"/>
                <a:gd name="T13" fmla="*/ 2147483647 h 375"/>
                <a:gd name="T14" fmla="*/ 2147483647 w 450"/>
                <a:gd name="T15" fmla="*/ 2147483647 h 375"/>
                <a:gd name="T16" fmla="*/ 2147483647 w 450"/>
                <a:gd name="T17" fmla="*/ 2147483647 h 375"/>
                <a:gd name="T18" fmla="*/ 2147483647 w 450"/>
                <a:gd name="T19" fmla="*/ 2147483647 h 375"/>
                <a:gd name="T20" fmla="*/ 2147483647 w 450"/>
                <a:gd name="T21" fmla="*/ 2147483647 h 375"/>
                <a:gd name="T22" fmla="*/ 2147483647 w 450"/>
                <a:gd name="T23" fmla="*/ 2147483647 h 375"/>
                <a:gd name="T24" fmla="*/ 2147483647 w 450"/>
                <a:gd name="T25" fmla="*/ 2147483647 h 375"/>
                <a:gd name="T26" fmla="*/ 2147483647 w 450"/>
                <a:gd name="T27" fmla="*/ 2147483647 h 375"/>
                <a:gd name="T28" fmla="*/ 2147483647 w 450"/>
                <a:gd name="T29" fmla="*/ 2147483647 h 375"/>
                <a:gd name="T30" fmla="*/ 0 w 450"/>
                <a:gd name="T31" fmla="*/ 2147483647 h 3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0"/>
                <a:gd name="T49" fmla="*/ 0 h 375"/>
                <a:gd name="T50" fmla="*/ 450 w 450"/>
                <a:gd name="T51" fmla="*/ 375 h 3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0" h="375">
                  <a:moveTo>
                    <a:pt x="0" y="114"/>
                  </a:moveTo>
                  <a:cubicBezTo>
                    <a:pt x="51" y="64"/>
                    <a:pt x="133" y="21"/>
                    <a:pt x="199" y="14"/>
                  </a:cubicBezTo>
                  <a:cubicBezTo>
                    <a:pt x="343" y="0"/>
                    <a:pt x="445" y="169"/>
                    <a:pt x="423" y="248"/>
                  </a:cubicBezTo>
                  <a:cubicBezTo>
                    <a:pt x="411" y="220"/>
                    <a:pt x="400" y="204"/>
                    <a:pt x="384" y="203"/>
                  </a:cubicBezTo>
                  <a:cubicBezTo>
                    <a:pt x="450" y="319"/>
                    <a:pt x="344" y="372"/>
                    <a:pt x="314" y="375"/>
                  </a:cubicBezTo>
                  <a:cubicBezTo>
                    <a:pt x="334" y="349"/>
                    <a:pt x="339" y="279"/>
                    <a:pt x="325" y="257"/>
                  </a:cubicBezTo>
                  <a:cubicBezTo>
                    <a:pt x="298" y="282"/>
                    <a:pt x="287" y="306"/>
                    <a:pt x="252" y="305"/>
                  </a:cubicBezTo>
                  <a:cubicBezTo>
                    <a:pt x="288" y="280"/>
                    <a:pt x="278" y="270"/>
                    <a:pt x="291" y="253"/>
                  </a:cubicBezTo>
                  <a:cubicBezTo>
                    <a:pt x="271" y="257"/>
                    <a:pt x="241" y="287"/>
                    <a:pt x="187" y="287"/>
                  </a:cubicBezTo>
                  <a:cubicBezTo>
                    <a:pt x="228" y="268"/>
                    <a:pt x="219" y="205"/>
                    <a:pt x="218" y="187"/>
                  </a:cubicBezTo>
                  <a:cubicBezTo>
                    <a:pt x="196" y="194"/>
                    <a:pt x="197" y="220"/>
                    <a:pt x="176" y="242"/>
                  </a:cubicBezTo>
                  <a:cubicBezTo>
                    <a:pt x="182" y="215"/>
                    <a:pt x="177" y="210"/>
                    <a:pt x="176" y="194"/>
                  </a:cubicBezTo>
                  <a:cubicBezTo>
                    <a:pt x="155" y="230"/>
                    <a:pt x="127" y="236"/>
                    <a:pt x="115" y="227"/>
                  </a:cubicBezTo>
                  <a:cubicBezTo>
                    <a:pt x="135" y="212"/>
                    <a:pt x="128" y="176"/>
                    <a:pt x="118" y="168"/>
                  </a:cubicBezTo>
                  <a:cubicBezTo>
                    <a:pt x="95" y="150"/>
                    <a:pt x="57" y="157"/>
                    <a:pt x="34" y="183"/>
                  </a:cubicBezTo>
                  <a:cubicBezTo>
                    <a:pt x="27" y="161"/>
                    <a:pt x="11" y="132"/>
                    <a:pt x="0" y="114"/>
                  </a:cubicBezTo>
                  <a:close/>
                </a:path>
              </a:pathLst>
            </a:custGeom>
            <a:grpFill/>
            <a:ln w="3175">
              <a:noFill/>
              <a:round/>
              <a:headEnd/>
              <a:tailEnd/>
            </a:ln>
          </p:spPr>
          <p:txBody>
            <a:bodyPr/>
            <a:lstStyle/>
            <a:p>
              <a:endParaRPr lang="fr-BE" sz="1200">
                <a:solidFill>
                  <a:srgbClr val="1F497D"/>
                </a:solidFill>
              </a:endParaRPr>
            </a:p>
          </p:txBody>
        </p:sp>
        <p:sp>
          <p:nvSpPr>
            <p:cNvPr id="67" name="Freeform 40">
              <a:extLst>
                <a:ext uri="{FF2B5EF4-FFF2-40B4-BE49-F238E27FC236}">
                  <a16:creationId xmlns:a16="http://schemas.microsoft.com/office/drawing/2014/main" id="{869C4B04-E444-48E3-961B-95A284F2B06B}"/>
                </a:ext>
              </a:extLst>
            </p:cNvPr>
            <p:cNvSpPr>
              <a:spLocks/>
            </p:cNvSpPr>
            <p:nvPr/>
          </p:nvSpPr>
          <p:spPr bwMode="auto">
            <a:xfrm>
              <a:off x="2150419" y="-1460064"/>
              <a:ext cx="244035" cy="280113"/>
            </a:xfrm>
            <a:custGeom>
              <a:avLst/>
              <a:gdLst>
                <a:gd name="T0" fmla="*/ 2147483647 w 352"/>
                <a:gd name="T1" fmla="*/ 2147483647 h 404"/>
                <a:gd name="T2" fmla="*/ 2147483647 w 352"/>
                <a:gd name="T3" fmla="*/ 2147483647 h 404"/>
                <a:gd name="T4" fmla="*/ 2147483647 w 352"/>
                <a:gd name="T5" fmla="*/ 0 h 404"/>
                <a:gd name="T6" fmla="*/ 2147483647 w 352"/>
                <a:gd name="T7" fmla="*/ 2147483647 h 404"/>
                <a:gd name="T8" fmla="*/ 2147483647 w 352"/>
                <a:gd name="T9" fmla="*/ 2147483647 h 404"/>
                <a:gd name="T10" fmla="*/ 2147483647 w 352"/>
                <a:gd name="T11" fmla="*/ 2147483647 h 404"/>
                <a:gd name="T12" fmla="*/ 2147483647 w 352"/>
                <a:gd name="T13" fmla="*/ 2147483647 h 404"/>
                <a:gd name="T14" fmla="*/ 2147483647 w 352"/>
                <a:gd name="T15" fmla="*/ 2147483647 h 404"/>
                <a:gd name="T16" fmla="*/ 2147483647 w 352"/>
                <a:gd name="T17" fmla="*/ 2147483647 h 404"/>
                <a:gd name="T18" fmla="*/ 2147483647 w 352"/>
                <a:gd name="T19" fmla="*/ 2147483647 h 404"/>
                <a:gd name="T20" fmla="*/ 2147483647 w 352"/>
                <a:gd name="T21" fmla="*/ 2147483647 h 404"/>
                <a:gd name="T22" fmla="*/ 0 w 352"/>
                <a:gd name="T23" fmla="*/ 2147483647 h 404"/>
                <a:gd name="T24" fmla="*/ 2147483647 w 352"/>
                <a:gd name="T25" fmla="*/ 2147483647 h 404"/>
                <a:gd name="T26" fmla="*/ 2147483647 w 352"/>
                <a:gd name="T27" fmla="*/ 2147483647 h 4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2"/>
                <a:gd name="T43" fmla="*/ 0 h 404"/>
                <a:gd name="T44" fmla="*/ 352 w 352"/>
                <a:gd name="T45" fmla="*/ 404 h 4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2" h="404">
                  <a:moveTo>
                    <a:pt x="14" y="120"/>
                  </a:moveTo>
                  <a:cubicBezTo>
                    <a:pt x="71" y="116"/>
                    <a:pt x="104" y="104"/>
                    <a:pt x="146" y="59"/>
                  </a:cubicBezTo>
                  <a:cubicBezTo>
                    <a:pt x="230" y="64"/>
                    <a:pt x="280" y="54"/>
                    <a:pt x="352" y="0"/>
                  </a:cubicBezTo>
                  <a:cubicBezTo>
                    <a:pt x="350" y="25"/>
                    <a:pt x="298" y="71"/>
                    <a:pt x="276" y="78"/>
                  </a:cubicBezTo>
                  <a:cubicBezTo>
                    <a:pt x="290" y="86"/>
                    <a:pt x="304" y="95"/>
                    <a:pt x="318" y="89"/>
                  </a:cubicBezTo>
                  <a:cubicBezTo>
                    <a:pt x="299" y="127"/>
                    <a:pt x="287" y="165"/>
                    <a:pt x="284" y="259"/>
                  </a:cubicBezTo>
                  <a:cubicBezTo>
                    <a:pt x="268" y="233"/>
                    <a:pt x="263" y="191"/>
                    <a:pt x="270" y="135"/>
                  </a:cubicBezTo>
                  <a:cubicBezTo>
                    <a:pt x="240" y="146"/>
                    <a:pt x="241" y="248"/>
                    <a:pt x="241" y="248"/>
                  </a:cubicBezTo>
                  <a:cubicBezTo>
                    <a:pt x="231" y="216"/>
                    <a:pt x="229" y="225"/>
                    <a:pt x="234" y="163"/>
                  </a:cubicBezTo>
                  <a:cubicBezTo>
                    <a:pt x="194" y="208"/>
                    <a:pt x="178" y="276"/>
                    <a:pt x="173" y="404"/>
                  </a:cubicBezTo>
                  <a:cubicBezTo>
                    <a:pt x="126" y="339"/>
                    <a:pt x="156" y="208"/>
                    <a:pt x="167" y="163"/>
                  </a:cubicBezTo>
                  <a:cubicBezTo>
                    <a:pt x="144" y="189"/>
                    <a:pt x="46" y="242"/>
                    <a:pt x="0" y="194"/>
                  </a:cubicBezTo>
                  <a:cubicBezTo>
                    <a:pt x="39" y="191"/>
                    <a:pt x="96" y="165"/>
                    <a:pt x="123" y="120"/>
                  </a:cubicBezTo>
                  <a:cubicBezTo>
                    <a:pt x="72" y="131"/>
                    <a:pt x="37" y="139"/>
                    <a:pt x="14" y="120"/>
                  </a:cubicBezTo>
                  <a:close/>
                </a:path>
              </a:pathLst>
            </a:custGeom>
            <a:grpFill/>
            <a:ln w="3175">
              <a:noFill/>
              <a:round/>
              <a:headEnd/>
              <a:tailEnd/>
            </a:ln>
          </p:spPr>
          <p:txBody>
            <a:bodyPr/>
            <a:lstStyle/>
            <a:p>
              <a:endParaRPr lang="fr-BE" sz="1200">
                <a:solidFill>
                  <a:srgbClr val="1F497D"/>
                </a:solidFill>
              </a:endParaRPr>
            </a:p>
          </p:txBody>
        </p:sp>
        <p:sp>
          <p:nvSpPr>
            <p:cNvPr id="68" name="Freeform 41">
              <a:extLst>
                <a:ext uri="{FF2B5EF4-FFF2-40B4-BE49-F238E27FC236}">
                  <a16:creationId xmlns:a16="http://schemas.microsoft.com/office/drawing/2014/main" id="{AE95FAC3-60D6-47A1-9082-67B77DE1235C}"/>
                </a:ext>
              </a:extLst>
            </p:cNvPr>
            <p:cNvSpPr>
              <a:spLocks/>
            </p:cNvSpPr>
            <p:nvPr/>
          </p:nvSpPr>
          <p:spPr bwMode="auto">
            <a:xfrm>
              <a:off x="2094983" y="-1604960"/>
              <a:ext cx="99726" cy="120551"/>
            </a:xfrm>
            <a:custGeom>
              <a:avLst/>
              <a:gdLst>
                <a:gd name="T0" fmla="*/ 0 w 144"/>
                <a:gd name="T1" fmla="*/ 2147483647 h 174"/>
                <a:gd name="T2" fmla="*/ 2147483647 w 144"/>
                <a:gd name="T3" fmla="*/ 2147483647 h 174"/>
                <a:gd name="T4" fmla="*/ 2147483647 w 144"/>
                <a:gd name="T5" fmla="*/ 2147483647 h 174"/>
                <a:gd name="T6" fmla="*/ 2147483647 w 144"/>
                <a:gd name="T7" fmla="*/ 2147483647 h 174"/>
                <a:gd name="T8" fmla="*/ 2147483647 w 144"/>
                <a:gd name="T9" fmla="*/ 2147483647 h 174"/>
                <a:gd name="T10" fmla="*/ 0 w 144"/>
                <a:gd name="T11" fmla="*/ 2147483647 h 174"/>
                <a:gd name="T12" fmla="*/ 0 60000 65536"/>
                <a:gd name="T13" fmla="*/ 0 60000 65536"/>
                <a:gd name="T14" fmla="*/ 0 60000 65536"/>
                <a:gd name="T15" fmla="*/ 0 60000 65536"/>
                <a:gd name="T16" fmla="*/ 0 60000 65536"/>
                <a:gd name="T17" fmla="*/ 0 60000 65536"/>
                <a:gd name="T18" fmla="*/ 0 w 144"/>
                <a:gd name="T19" fmla="*/ 0 h 174"/>
                <a:gd name="T20" fmla="*/ 144 w 144"/>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144" h="174">
                  <a:moveTo>
                    <a:pt x="0" y="24"/>
                  </a:moveTo>
                  <a:cubicBezTo>
                    <a:pt x="20" y="145"/>
                    <a:pt x="73" y="162"/>
                    <a:pt x="144" y="174"/>
                  </a:cubicBezTo>
                  <a:cubicBezTo>
                    <a:pt x="73" y="131"/>
                    <a:pt x="40" y="77"/>
                    <a:pt x="25" y="40"/>
                  </a:cubicBezTo>
                  <a:cubicBezTo>
                    <a:pt x="45" y="45"/>
                    <a:pt x="50" y="34"/>
                    <a:pt x="73" y="29"/>
                  </a:cubicBezTo>
                  <a:cubicBezTo>
                    <a:pt x="74" y="16"/>
                    <a:pt x="70" y="2"/>
                    <a:pt x="57" y="1"/>
                  </a:cubicBezTo>
                  <a:cubicBezTo>
                    <a:pt x="27" y="0"/>
                    <a:pt x="17" y="10"/>
                    <a:pt x="0" y="24"/>
                  </a:cubicBezTo>
                  <a:close/>
                </a:path>
              </a:pathLst>
            </a:custGeom>
            <a:grpFill/>
            <a:ln w="3175">
              <a:noFill/>
              <a:round/>
              <a:headEnd/>
              <a:tailEnd/>
            </a:ln>
          </p:spPr>
          <p:txBody>
            <a:bodyPr/>
            <a:lstStyle/>
            <a:p>
              <a:endParaRPr lang="fr-BE" sz="1200">
                <a:solidFill>
                  <a:srgbClr val="1F497D"/>
                </a:solidFill>
              </a:endParaRPr>
            </a:p>
          </p:txBody>
        </p:sp>
      </p:grpSp>
      <p:sp>
        <p:nvSpPr>
          <p:cNvPr id="70" name="TextBox 69">
            <a:extLst>
              <a:ext uri="{FF2B5EF4-FFF2-40B4-BE49-F238E27FC236}">
                <a16:creationId xmlns:a16="http://schemas.microsoft.com/office/drawing/2014/main" id="{D077F1ED-6DB3-40A9-9730-5408F005F54E}"/>
              </a:ext>
            </a:extLst>
          </p:cNvPr>
          <p:cNvSpPr txBox="1"/>
          <p:nvPr/>
        </p:nvSpPr>
        <p:spPr>
          <a:xfrm>
            <a:off x="821531" y="5568702"/>
            <a:ext cx="6578724" cy="369332"/>
          </a:xfrm>
          <a:prstGeom prst="rect">
            <a:avLst/>
          </a:prstGeom>
        </p:spPr>
        <p:txBody>
          <a:bodyPr vert="horz" wrap="none" lIns="0" tIns="0" rIns="0" bIns="0" rtlCol="0">
            <a:spAutoFit/>
          </a:bodyPr>
          <a:lstStyle/>
          <a:p>
            <a:pPr algn="l"/>
            <a:r>
              <a:rPr lang="fr-BE" sz="1200" dirty="0"/>
              <a:t>L’intervalle est interprété ainsi :</a:t>
            </a:r>
          </a:p>
          <a:p>
            <a:pPr algn="l"/>
            <a:r>
              <a:rPr lang="fr-BE" sz="1200" dirty="0"/>
              <a:t>“On peut dire avec une certitude de 95% qu’il y a [intervalle] à [intervalle] dans la province de X.  </a:t>
            </a:r>
          </a:p>
        </p:txBody>
      </p:sp>
    </p:spTree>
    <p:extLst>
      <p:ext uri="{BB962C8B-B14F-4D97-AF65-F5344CB8AC3E}">
        <p14:creationId xmlns:p14="http://schemas.microsoft.com/office/powerpoint/2010/main" val="1357434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8kL4RmLAbQcb_GdpkAYr2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SOS - Classical Template - 16x9">
  <a:themeElements>
    <a:clrScheme name="Ipsos 2019">
      <a:dk1>
        <a:srgbClr val="282828"/>
      </a:dk1>
      <a:lt1>
        <a:sysClr val="window" lastClr="FFFFFF"/>
      </a:lt1>
      <a:dk2>
        <a:srgbClr val="009D9C"/>
      </a:dk2>
      <a:lt2>
        <a:srgbClr val="2F469C"/>
      </a:lt2>
      <a:accent1>
        <a:srgbClr val="002554"/>
      </a:accent1>
      <a:accent2>
        <a:srgbClr val="F1BE48"/>
      </a:accent2>
      <a:accent3>
        <a:srgbClr val="E87722"/>
      </a:accent3>
      <a:accent4>
        <a:srgbClr val="84329B"/>
      </a:accent4>
      <a:accent5>
        <a:srgbClr val="C43A3A"/>
      </a:accent5>
      <a:accent6>
        <a:srgbClr val="8E9696"/>
      </a:accent6>
      <a:hlink>
        <a:srgbClr val="2F469C"/>
      </a:hlink>
      <a:folHlink>
        <a:srgbClr val="009D9C"/>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36000" tIns="36000" rIns="36000" bIns="36000"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IPSOS_2019_Template_v0.10.pptx" id="{9DDD4DDC-BF5C-4B9B-9AEE-2D8CF77E27A1}" vid="{4D429BAC-0D76-4745-B84F-A9E4F1E9DE3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75AD9DC4239A47AB6FDC49FCFB618A" ma:contentTypeVersion="6" ma:contentTypeDescription="Create a new document." ma:contentTypeScope="" ma:versionID="5a25462a6051fd44c8b6fecdb0076c96">
  <xsd:schema xmlns:xsd="http://www.w3.org/2001/XMLSchema" xmlns:xs="http://www.w3.org/2001/XMLSchema" xmlns:p="http://schemas.microsoft.com/office/2006/metadata/properties" xmlns:ns2="85c76272-7e4d-4f8f-89d1-3b227e52ef43" xmlns:ns3="a1549414-1dcc-402f-ba9b-44c1b3f5d57c" targetNamespace="http://schemas.microsoft.com/office/2006/metadata/properties" ma:root="true" ma:fieldsID="6936dcceafec7982565e6ff282441213" ns2:_="" ns3:_="">
    <xsd:import namespace="85c76272-7e4d-4f8f-89d1-3b227e52ef43"/>
    <xsd:import namespace="a1549414-1dcc-402f-ba9b-44c1b3f5d5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76272-7e4d-4f8f-89d1-3b227e52ef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549414-1dcc-402f-ba9b-44c1b3f5d57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AEDD75-BD82-4EC9-85F3-3A986E14B054}">
  <ds:schemaRefs>
    <ds:schemaRef ds:uri="http://schemas.microsoft.com/sharepoint/v3/contenttype/forms"/>
  </ds:schemaRefs>
</ds:datastoreItem>
</file>

<file path=customXml/itemProps2.xml><?xml version="1.0" encoding="utf-8"?>
<ds:datastoreItem xmlns:ds="http://schemas.openxmlformats.org/officeDocument/2006/customXml" ds:itemID="{C28F434E-81C1-4563-8BB2-6E4C7A334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76272-7e4d-4f8f-89d1-3b227e52ef43"/>
    <ds:schemaRef ds:uri="a1549414-1dcc-402f-ba9b-44c1b3f5d5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B42295-196D-47F9-B16B-36ECDB7CB2CF}">
  <ds:schemaRefs>
    <ds:schemaRef ds:uri="http://schemas.microsoft.com/office/2006/documentManagement/types"/>
    <ds:schemaRef ds:uri="http://schemas.openxmlformats.org/package/2006/metadata/core-properties"/>
    <ds:schemaRef ds:uri="http://purl.org/dc/elements/1.1/"/>
    <ds:schemaRef ds:uri="http://purl.org/dc/dcmitype/"/>
    <ds:schemaRef ds:uri="http://purl.org/dc/terms/"/>
    <ds:schemaRef ds:uri="http://schemas.microsoft.com/office/2006/metadata/properties"/>
    <ds:schemaRef ds:uri="85c76272-7e4d-4f8f-89d1-3b227e52ef43"/>
    <ds:schemaRef ds:uri="http://schemas.microsoft.com/office/infopath/2007/PartnerControls"/>
    <ds:schemaRef ds:uri="a1549414-1dcc-402f-ba9b-44c1b3f5d57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IPSOS_Template_2019</Template>
  <TotalTime>5421</TotalTime>
  <Words>2957</Words>
  <Application>Microsoft Office PowerPoint</Application>
  <PresentationFormat>Widescreen</PresentationFormat>
  <Paragraphs>659</Paragraphs>
  <Slides>27</Slides>
  <Notes>12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3" baseType="lpstr">
      <vt:lpstr>Arial</vt:lpstr>
      <vt:lpstr>Arial Black</vt:lpstr>
      <vt:lpstr>Calibri</vt:lpstr>
      <vt:lpstr>Wingdings</vt:lpstr>
      <vt:lpstr>IPSOS - Classical Template - 16x9</vt:lpstr>
      <vt:lpstr>Diapositive think-cell</vt:lpstr>
      <vt:lpstr>SONDAGE D’OPINION STÉRILISATION, IDENTIFICATION ET ENREGISTREMENT DE CHATS</vt:lpstr>
      <vt:lpstr>APERçu</vt:lpstr>
      <vt:lpstr>Méthodologie de la recherche</vt:lpstr>
      <vt:lpstr>CADRE ET OBJECTIFS</vt:lpstr>
      <vt:lpstr>Méthodologie de la recherche</vt:lpstr>
      <vt:lpstr>COMMENT LIRE LES RÉSULTATS ?</vt:lpstr>
      <vt:lpstr>Profil de l'échantillon : les maîtres</vt:lpstr>
      <vt:lpstr>Profil de l'échantillon : LES CHATS</vt:lpstr>
      <vt:lpstr>ESTIMATION NOMBRE DE CHATS DOMESTIQUES EN WALLONIE</vt:lpstr>
      <vt:lpstr>Résultats de la recherche</vt:lpstr>
      <vt:lpstr>  </vt:lpstr>
      <vt:lpstr>Stérilisation</vt:lpstr>
      <vt:lpstr>Leviers stérilisation</vt:lpstr>
      <vt:lpstr>Barrières stérilisation + profil chat non-stérilisé</vt:lpstr>
      <vt:lpstr>Maîtres wallons de chats non-stérilisés</vt:lpstr>
      <vt:lpstr>Affirmation ‘une chatte doit avoir une portée de chatons au moins une fois dans sa vie’</vt:lpstr>
      <vt:lpstr>PowerPoint Presentation</vt:lpstr>
      <vt:lpstr>FAIRE PUCER + ProfiL CHAT PUCÉ</vt:lpstr>
      <vt:lpstr>Maîtres wallons CHATS PUCÉS VS CHATS NON-PUCÉS</vt:lpstr>
      <vt:lpstr>LEVIERS FAIRE PUCER</vt:lpstr>
      <vt:lpstr>BARRIÈRES FAIRE PUCER</vt:lpstr>
      <vt:lpstr>CONCLUSiONS</vt:lpstr>
      <vt:lpstr>ConclusiONs (1/2)</vt:lpstr>
      <vt:lpstr>ConclusiONs (2/2)</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Ipsos – Be Sure</dc:title>
  <dc:creator>Aline Celen</dc:creator>
  <cp:lastModifiedBy>Aline Celen</cp:lastModifiedBy>
  <cp:revision>381</cp:revision>
  <dcterms:created xsi:type="dcterms:W3CDTF">2020-04-30T10:49:08Z</dcterms:created>
  <dcterms:modified xsi:type="dcterms:W3CDTF">2020-06-06T09:15:41Z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0x0101003B75AD9DC4239A47AB6FDC49FCFB618A</vt:lpwstr>
  </property>
</Properties>
</file>